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jgl4PIH/RvGoQXR8KBYOYZ/APQ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4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4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52"/>
          <p:cNvSpPr txBox="1"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>
            <a:spLocks noGrp="1"/>
          </p:cNvSpPr>
          <p:nvPr>
            <p:ph type="pic" idx="2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2" name="Google Shape;82;p52"/>
          <p:cNvSpPr txBox="1">
            <a:spLocks noGrp="1"/>
          </p:cNvSpPr>
          <p:nvPr>
            <p:ph type="body" idx="1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5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3"/>
          <p:cNvSpPr txBox="1"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3"/>
          <p:cNvSpPr txBox="1">
            <a:spLocks noGrp="1"/>
          </p:cNvSpPr>
          <p:nvPr>
            <p:ph type="body" idx="1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5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5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4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4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54"/>
          <p:cNvSpPr txBox="1">
            <a:spLocks noGrp="1"/>
          </p:cNvSpPr>
          <p:nvPr>
            <p:ph type="body" idx="2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5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1" name="Google Shape;101;p54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zh-TW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02" name="Google Shape;102;p54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zh-TW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55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body" idx="1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5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6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6"/>
          <p:cNvSpPr txBox="1"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56"/>
          <p:cNvSpPr txBox="1">
            <a:spLocks noGrp="1"/>
          </p:cNvSpPr>
          <p:nvPr>
            <p:ph type="body" idx="2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5" name="Google Shape;115;p56"/>
          <p:cNvSpPr txBox="1">
            <a:spLocks noGrp="1"/>
          </p:cNvSpPr>
          <p:nvPr>
            <p:ph type="body" idx="3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56"/>
          <p:cNvSpPr txBox="1">
            <a:spLocks noGrp="1"/>
          </p:cNvSpPr>
          <p:nvPr>
            <p:ph type="body" idx="4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7" name="Google Shape;117;p56"/>
          <p:cNvSpPr txBox="1">
            <a:spLocks noGrp="1"/>
          </p:cNvSpPr>
          <p:nvPr>
            <p:ph type="body" idx="5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56"/>
          <p:cNvSpPr txBox="1">
            <a:spLocks noGrp="1"/>
          </p:cNvSpPr>
          <p:nvPr>
            <p:ph type="body" idx="6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5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5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5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7"/>
          <p:cNvSpPr txBox="1"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7"/>
          <p:cNvSpPr txBox="1"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57"/>
          <p:cNvSpPr>
            <a:spLocks noGrp="1"/>
          </p:cNvSpPr>
          <p:nvPr>
            <p:ph type="pic" idx="2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7" name="Google Shape;127;p57"/>
          <p:cNvSpPr txBox="1">
            <a:spLocks noGrp="1"/>
          </p:cNvSpPr>
          <p:nvPr>
            <p:ph type="body" idx="3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body" idx="4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9" name="Google Shape;129;p57"/>
          <p:cNvSpPr>
            <a:spLocks noGrp="1"/>
          </p:cNvSpPr>
          <p:nvPr>
            <p:ph type="pic" idx="5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0" name="Google Shape;130;p57"/>
          <p:cNvSpPr txBox="1">
            <a:spLocks noGrp="1"/>
          </p:cNvSpPr>
          <p:nvPr>
            <p:ph type="body" idx="6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1" name="Google Shape;131;p57"/>
          <p:cNvSpPr txBox="1">
            <a:spLocks noGrp="1"/>
          </p:cNvSpPr>
          <p:nvPr>
            <p:ph type="body" idx="7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57"/>
          <p:cNvSpPr>
            <a:spLocks noGrp="1"/>
          </p:cNvSpPr>
          <p:nvPr>
            <p:ph type="pic" idx="8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3" name="Google Shape;133;p57"/>
          <p:cNvSpPr txBox="1">
            <a:spLocks noGrp="1"/>
          </p:cNvSpPr>
          <p:nvPr>
            <p:ph type="body" idx="9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4" name="Google Shape;134;p5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5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8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8"/>
          <p:cNvSpPr txBox="1">
            <a:spLocks noGrp="1"/>
          </p:cNvSpPr>
          <p:nvPr>
            <p:ph type="body" idx="1"/>
          </p:nvPr>
        </p:nvSpPr>
        <p:spPr>
          <a:xfrm rot="5400000">
            <a:off x="4383948" y="-1103079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5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5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9"/>
          <p:cNvSpPr txBox="1">
            <a:spLocks noGrp="1"/>
          </p:cNvSpPr>
          <p:nvPr>
            <p:ph type="title"/>
          </p:nvPr>
        </p:nvSpPr>
        <p:spPr>
          <a:xfrm rot="5400000">
            <a:off x="7410763" y="1923737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9"/>
          <p:cNvSpPr txBox="1">
            <a:spLocks noGrp="1"/>
          </p:cNvSpPr>
          <p:nvPr>
            <p:ph type="body" idx="1"/>
          </p:nvPr>
        </p:nvSpPr>
        <p:spPr>
          <a:xfrm rot="5400000">
            <a:off x="2152338" y="-628961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4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4"/>
          <p:cNvSpPr txBox="1"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4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4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5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6"/>
          <p:cNvSpPr txBox="1"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7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body" idx="2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4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8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body" idx="2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body" idx="3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body" idx="4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4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9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5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0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0"/>
          <p:cNvSpPr txBox="1">
            <a:spLocks noGrp="1"/>
          </p:cNvSpPr>
          <p:nvPr>
            <p:ph type="body" idx="1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50"/>
          <p:cNvSpPr txBox="1">
            <a:spLocks noGrp="1"/>
          </p:cNvSpPr>
          <p:nvPr>
            <p:ph type="body" idx="2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5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5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1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1"/>
          <p:cNvSpPr>
            <a:spLocks noGrp="1"/>
          </p:cNvSpPr>
          <p:nvPr>
            <p:ph type="pic" idx="2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4" name="Google Shape;74;p51"/>
          <p:cNvSpPr txBox="1">
            <a:spLocks noGrp="1"/>
          </p:cNvSpPr>
          <p:nvPr>
            <p:ph type="body" idx="1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AEBF5"/>
            </a:gs>
            <a:gs pos="100000">
              <a:srgbClr val="72AADB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42" descr="\\DROBO-FS\QuickDrops\JB\PPTX NG\Droplets\LightingOverlay.png"/>
          <p:cNvPicPr preferRelativeResize="0"/>
          <p:nvPr/>
        </p:nvPicPr>
        <p:blipFill rotWithShape="1">
          <a:blip r:embed="rId19">
            <a:alphaModFix amt="70000"/>
          </a:blip>
          <a:srcRect/>
          <a:stretch/>
        </p:blipFill>
        <p:spPr>
          <a:xfrm>
            <a:off x="0" y="0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42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" name="Google Shape;9;p4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0" name="Google Shape;10;p4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"/>
          <p:cNvPicPr preferRelativeResize="0"/>
          <p:nvPr/>
        </p:nvPicPr>
        <p:blipFill rotWithShape="1">
          <a:blip r:embed="rId3">
            <a:alphaModFix/>
          </a:blip>
          <a:srcRect t="22943" r="1" b="11803"/>
          <a:stretch/>
        </p:blipFill>
        <p:spPr>
          <a:xfrm>
            <a:off x="8860" y="10"/>
            <a:ext cx="6705091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"/>
          <p:cNvSpPr txBox="1"/>
          <p:nvPr/>
        </p:nvSpPr>
        <p:spPr>
          <a:xfrm>
            <a:off x="6713951" y="263047"/>
            <a:ext cx="5478049" cy="450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32500" lnSpcReduction="20000"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敬拜的神學: </a:t>
            </a:r>
            <a:r>
              <a:rPr lang="zh-TW" sz="16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空間與禮儀 </a:t>
            </a:r>
            <a:r>
              <a:rPr lang="zh-TW" sz="2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135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約四21-24; 傳五1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16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何崇謙牧師</a:t>
            </a:r>
            <a:endParaRPr sz="16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222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3"/>
          <p:cNvPicPr preferRelativeResize="0"/>
          <p:nvPr/>
        </p:nvPicPr>
        <p:blipFill rotWithShape="1">
          <a:blip r:embed="rId3">
            <a:alphaModFix/>
          </a:blip>
          <a:srcRect b="6016"/>
          <a:stretch/>
        </p:blipFill>
        <p:spPr>
          <a:xfrm>
            <a:off x="1283178" y="36580"/>
            <a:ext cx="9677540" cy="6821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2230" y="0"/>
            <a:ext cx="90275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0" y="252412"/>
            <a:ext cx="4762500" cy="63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1184" y="0"/>
            <a:ext cx="4900938" cy="6861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9" descr="C:\WINDOWS\TEMP\auto5.bm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-76200"/>
            <a:ext cx="9372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"/>
          <p:cNvSpPr txBox="1">
            <a:spLocks noGrp="1"/>
          </p:cNvSpPr>
          <p:nvPr>
            <p:ph type="body" idx="4294967295"/>
          </p:nvPr>
        </p:nvSpPr>
        <p:spPr>
          <a:xfrm>
            <a:off x="430213" y="350838"/>
            <a:ext cx="11761787" cy="610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228600" lvl="0" indent="-44005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zh-TW" sz="12600" b="1">
                <a:latin typeface="Arial"/>
                <a:ea typeface="Arial"/>
                <a:cs typeface="Arial"/>
                <a:sym typeface="Arial"/>
              </a:rPr>
              <a:t>對敬拜本質的</a:t>
            </a:r>
            <a:r>
              <a:rPr lang="zh-TW" sz="12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誤解</a:t>
            </a:r>
            <a:endParaRPr sz="126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6700" b="1">
              <a:latin typeface="Arial"/>
              <a:ea typeface="Arial"/>
              <a:cs typeface="Arial"/>
              <a:sym typeface="Arial"/>
            </a:endParaRPr>
          </a:p>
          <a:p>
            <a:pPr marL="742950" lvl="0" indent="-7429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Noto Sans Symbols"/>
              <a:buAutoNum type="arabicPeriod"/>
            </a:pPr>
            <a:r>
              <a:rPr lang="zh-TW" sz="9300">
                <a:latin typeface="Arial"/>
                <a:ea typeface="Arial"/>
                <a:cs typeface="Arial"/>
                <a:sym typeface="Arial"/>
              </a:rPr>
              <a:t>敬拜就是唱詩讚美</a:t>
            </a:r>
            <a:endParaRPr sz="9300">
              <a:latin typeface="Arial"/>
              <a:ea typeface="Arial"/>
              <a:cs typeface="Arial"/>
              <a:sym typeface="Arial"/>
            </a:endParaRPr>
          </a:p>
          <a:p>
            <a:pPr marL="742950" lvl="0" indent="-7429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Noto Sans Symbols"/>
              <a:buAutoNum type="arabicPeriod"/>
            </a:pPr>
            <a:r>
              <a:rPr lang="zh-TW" sz="9300">
                <a:latin typeface="Arial"/>
                <a:ea typeface="Arial"/>
                <a:cs typeface="Arial"/>
                <a:sym typeface="Arial"/>
              </a:rPr>
              <a:t>禮儀只是預備我們的心去聽道</a:t>
            </a:r>
            <a:endParaRPr sz="9300">
              <a:latin typeface="Arial"/>
              <a:ea typeface="Arial"/>
              <a:cs typeface="Arial"/>
              <a:sym typeface="Arial"/>
            </a:endParaRPr>
          </a:p>
          <a:p>
            <a:pPr marL="742950" lvl="0" indent="-7429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Noto Sans Symbols"/>
              <a:buAutoNum type="arabicPeriod"/>
            </a:pPr>
            <a:r>
              <a:rPr lang="zh-TW" sz="9300">
                <a:latin typeface="Arial"/>
                <a:ea typeface="Arial"/>
                <a:cs typeface="Arial"/>
                <a:sym typeface="Arial"/>
              </a:rPr>
              <a:t>只是基督徒的一項重要群體功能活動 </a:t>
            </a:r>
            <a:endParaRPr/>
          </a:p>
          <a:p>
            <a:pPr marL="742950" lvl="0" indent="-7429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Noto Sans Symbols"/>
              <a:buAutoNum type="arabicPeriod"/>
            </a:pPr>
            <a:r>
              <a:rPr lang="zh-TW" sz="9300">
                <a:latin typeface="Arial"/>
                <a:ea typeface="Arial"/>
                <a:cs typeface="Arial"/>
                <a:sym typeface="Arial"/>
              </a:rPr>
              <a:t>増加會眾情誼、認識多些朋友</a:t>
            </a:r>
            <a:endParaRPr sz="9300">
              <a:latin typeface="Arial"/>
              <a:ea typeface="Arial"/>
              <a:cs typeface="Arial"/>
              <a:sym typeface="Arial"/>
            </a:endParaRPr>
          </a:p>
          <a:p>
            <a:pPr marL="228600" lvl="0" indent="-7492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4400"/>
          </a:p>
          <a:p>
            <a:pPr marL="228600" lvl="0" indent="-7492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4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0" descr="C:\WINDOWS\TEMP\auto5.bm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"/>
          <p:cNvSpPr txBox="1"/>
          <p:nvPr/>
        </p:nvSpPr>
        <p:spPr>
          <a:xfrm>
            <a:off x="200416" y="137786"/>
            <a:ext cx="11636681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讚美: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禱告: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查經: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關懷: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同一真理</a:t>
            </a:r>
            <a:r>
              <a:rPr lang="zh-TW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000" b="1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5351" y="4070959"/>
            <a:ext cx="9917080" cy="2787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/>
          <p:nvPr/>
        </p:nvSpPr>
        <p:spPr>
          <a:xfrm>
            <a:off x="288099" y="676406"/>
            <a:ext cx="11423737" cy="507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教會要透過</a:t>
            </a:r>
            <a:r>
              <a:rPr lang="zh-TW" sz="5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合一的生活</a:t>
            </a:r>
            <a:r>
              <a:rPr lang="zh-TW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(特別在敬拜上)</a:t>
            </a: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，使靈界的勢力明白神的奧秘。</a:t>
            </a:r>
            <a:endParaRPr sz="5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「為要在現今藉著教會, 使天上執政的、掌權的知道神百般的智慧。」</a:t>
            </a:r>
            <a:endParaRPr sz="5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(弗3:10)</a:t>
            </a:r>
            <a:r>
              <a:rPr lang="zh-TW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</a:t>
            </a:r>
            <a:endParaRPr sz="4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 txBox="1"/>
          <p:nvPr/>
        </p:nvSpPr>
        <p:spPr>
          <a:xfrm>
            <a:off x="513568" y="338203"/>
            <a:ext cx="11244844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敬拜行為是一敬虔的溢出/洋溢/流露 </a:t>
            </a:r>
            <a:r>
              <a:rPr lang="zh-TW" sz="60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Celebratory overflow。</a:t>
            </a:r>
            <a:endParaRPr sz="6000" b="1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Worship is not warship. </a:t>
            </a:r>
            <a:r>
              <a:rPr lang="zh-TW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不是為了</a:t>
            </a:r>
            <a:r>
              <a:rPr lang="zh-TW" sz="6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反對傳統敬拜</a:t>
            </a:r>
            <a:r>
              <a:rPr lang="zh-TW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而戰，亦不是為</a:t>
            </a:r>
            <a:r>
              <a:rPr lang="zh-TW" sz="6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建立新穎</a:t>
            </a:r>
            <a:r>
              <a:rPr lang="zh-TW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而有的抗拒精神。</a:t>
            </a:r>
            <a:endParaRPr sz="6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 txBox="1"/>
          <p:nvPr/>
        </p:nvSpPr>
        <p:spPr>
          <a:xfrm>
            <a:off x="438410" y="613775"/>
            <a:ext cx="11423738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禮儀就是「視與聽」的教義(神學)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禮儀動作使抽象的神學概念具體化.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"/>
          <p:cNvSpPr txBox="1">
            <a:spLocks noGrp="1"/>
          </p:cNvSpPr>
          <p:nvPr>
            <p:ph type="ctrTitle" idx="4294967295"/>
          </p:nvPr>
        </p:nvSpPr>
        <p:spPr>
          <a:xfrm>
            <a:off x="742950" y="501650"/>
            <a:ext cx="11449050" cy="490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lang="zh-TW" sz="7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zh-TW" sz="6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7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１.敬拜專注於上帝的榮耀</a:t>
            </a:r>
            <a:br>
              <a:rPr lang="zh-TW" sz="5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zh-TW" sz="6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6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與神相遇</a:t>
            </a:r>
            <a:br>
              <a:rPr lang="zh-TW" sz="6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zh-TW" sz="6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6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崇拜的變化影響我們的神學，影響我們對上帝的理解和體驗。</a:t>
            </a:r>
            <a:br>
              <a:rPr lang="zh-TW" sz="5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br>
              <a:rPr lang="zh-TW" sz="6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zh-TW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"/>
          <p:cNvSpPr txBox="1"/>
          <p:nvPr/>
        </p:nvSpPr>
        <p:spPr>
          <a:xfrm>
            <a:off x="488514" y="1315233"/>
            <a:ext cx="11463079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敬拜是進入三一神的奧秘中,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而奧秘是人不能討論的, 只能以全人投入來領受.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7"/>
          <p:cNvSpPr txBox="1"/>
          <p:nvPr/>
        </p:nvSpPr>
        <p:spPr>
          <a:xfrm>
            <a:off x="325676" y="776614"/>
            <a:ext cx="11638797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教會向世人表露上帝終極的計劃 ,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教會不是一種專門達成某目標的工具。</a:t>
            </a:r>
            <a:endParaRPr sz="5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若是工具，其</a:t>
            </a:r>
            <a:r>
              <a:rPr lang="zh-TW" sz="5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焦點在於功能</a:t>
            </a:r>
            <a:r>
              <a:rPr lang="zh-TW" sz="5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  <a:endParaRPr sz="54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教會的</a:t>
            </a:r>
            <a:r>
              <a:rPr lang="zh-TW" sz="5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身份</a:t>
            </a: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比目的更重要。</a:t>
            </a:r>
            <a:endParaRPr sz="5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8"/>
          <p:cNvSpPr txBox="1"/>
          <p:nvPr/>
        </p:nvSpPr>
        <p:spPr>
          <a:xfrm>
            <a:off x="413359" y="638827"/>
            <a:ext cx="11323529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</a:t>
            </a:r>
            <a:r>
              <a:rPr lang="zh-TW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崇拜是在做「前線神學」: </a:t>
            </a:r>
            <a:r>
              <a:rPr lang="zh-TW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我們的參與, 是與上帝的直接相遇。</a:t>
            </a:r>
            <a:br>
              <a:rPr lang="zh-TW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zh-TW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不良崇拜導致壞神學 (對神的認識)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/>
          <p:nvPr/>
        </p:nvSpPr>
        <p:spPr>
          <a:xfrm>
            <a:off x="626301" y="864296"/>
            <a:ext cx="11047957" cy="460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在崇拜中，我們正在重現基督教的故事，重溫它的現實，接受基督事跡的真理</a:t>
            </a:r>
            <a:r>
              <a:rPr lang="zh-TW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6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Worship as telling the gospel story (biblical-centered worship)</a:t>
            </a:r>
            <a:endParaRPr sz="6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"/>
          <p:cNvSpPr/>
          <p:nvPr/>
        </p:nvSpPr>
        <p:spPr>
          <a:xfrm>
            <a:off x="344557" y="514373"/>
            <a:ext cx="11410121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「禮儀把基督信仰整全的真理帶入禱告中，把基督的教義</a:t>
            </a:r>
            <a:r>
              <a:rPr lang="zh-TW" sz="5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祈禱化</a:t>
            </a:r>
            <a:r>
              <a:rPr lang="zh-TW"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，將基督信仰的真理</a:t>
            </a:r>
            <a:r>
              <a:rPr lang="zh-TW" sz="5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生活化</a:t>
            </a:r>
            <a:r>
              <a:rPr lang="zh-TW"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。」</a:t>
            </a:r>
            <a:endParaRPr sz="5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Romano Guardini, </a:t>
            </a:r>
            <a:r>
              <a:rPr lang="zh-TW" sz="4800" b="0" i="1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The Spirit of Liturgy</a:t>
            </a:r>
            <a:endParaRPr sz="4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 txBox="1"/>
          <p:nvPr/>
        </p:nvSpPr>
        <p:spPr>
          <a:xfrm>
            <a:off x="325677" y="676406"/>
            <a:ext cx="11523945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敬拜基本就是聖餐感恩禮</a:t>
            </a:r>
            <a:endParaRPr sz="7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「吃」是從伊甸園開始, 天上的羔羊的筵席也不離開「吃」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 txBox="1"/>
          <p:nvPr/>
        </p:nvSpPr>
        <p:spPr>
          <a:xfrm>
            <a:off x="663879" y="776614"/>
            <a:ext cx="10471759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崇拜提醒我們心存感激: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給我們機會本著感恩的精神，接受生活中的一切作為禮物。</a:t>
            </a:r>
            <a:endParaRPr sz="6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/>
          <p:nvPr/>
        </p:nvSpPr>
        <p:spPr>
          <a:xfrm>
            <a:off x="300625" y="789141"/>
            <a:ext cx="11235846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真正的崇拜訓練我們遠離自我，成為真正的自由為別人。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不要把崇拜變成另一個消費品，另一個偶像！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/>
          <p:nvPr/>
        </p:nvSpPr>
        <p:spPr>
          <a:xfrm>
            <a:off x="1039660" y="300625"/>
            <a:ext cx="10937691" cy="58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約四23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    心靈      和    誠實</a:t>
            </a:r>
            <a:endParaRPr sz="66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rgbClr val="A5A5A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ἐν πνεύματι καὶ ἀληθείᾳ </a:t>
            </a:r>
            <a:endParaRPr sz="6000" b="1">
              <a:solidFill>
                <a:srgbClr val="A5A5A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zh-TW" sz="6600" b="1">
                <a:solidFill>
                  <a:srgbClr val="C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    spirit    and   truth</a:t>
            </a:r>
            <a:endParaRPr sz="5400" b="1">
              <a:solidFill>
                <a:srgbClr val="C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在/用　   靈　　　和　　　真實／真理</a:t>
            </a:r>
            <a:endParaRPr sz="66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/>
          <p:nvPr/>
        </p:nvSpPr>
        <p:spPr>
          <a:xfrm>
            <a:off x="513567" y="325677"/>
            <a:ext cx="11285951" cy="6138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何謂「心靈誠實」的敬拜？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“in  Spirit  and   Truth”</a:t>
            </a:r>
            <a:br>
              <a:rPr lang="zh-TW"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zh-TW"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　 神的靈　和(就是) 聖靈的真理</a:t>
            </a:r>
            <a:endParaRPr sz="4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在聖靈裡，即在基督裡　</a:t>
            </a:r>
            <a:r>
              <a:rPr lang="zh-TW" sz="5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（不在任何一處地點）</a:t>
            </a:r>
            <a:endParaRPr sz="6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"/>
          <p:cNvSpPr/>
          <p:nvPr/>
        </p:nvSpPr>
        <p:spPr>
          <a:xfrm>
            <a:off x="325677" y="1927264"/>
            <a:ext cx="11273424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「用」可解作「在」字</a:t>
            </a:r>
            <a:endParaRPr sz="6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「安穩也」: 關係性,  和好安居意義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6" descr="Worship in Spirit and Truth | Desiring Go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6"/>
          <p:cNvSpPr txBox="1"/>
          <p:nvPr/>
        </p:nvSpPr>
        <p:spPr>
          <a:xfrm>
            <a:off x="413359" y="3544866"/>
            <a:ext cx="11273425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「在」對應「在那山敬拜」。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「在」安穩在上帝裡──就是有上帝的生命（性情／真理）中敬拜。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/>
          <p:nvPr/>
        </p:nvSpPr>
        <p:spPr>
          <a:xfrm>
            <a:off x="375781" y="463463"/>
            <a:ext cx="11260898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敬拜不是地點的問題，而是</a:t>
            </a:r>
            <a:r>
              <a:rPr lang="zh-TW" sz="60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藉著誰</a:t>
            </a:r>
            <a:r>
              <a:rPr lang="zh-TW" sz="6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的問題。因為基督是敬拜者的典範，唯有祂是絕對的真實心靈。</a:t>
            </a:r>
            <a:endParaRPr sz="60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即是說：我們在祂裡面，與祂聯合，才有呈上真正的敬拜。</a:t>
            </a:r>
            <a:endParaRPr sz="5400" b="1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8"/>
          <p:cNvSpPr/>
          <p:nvPr/>
        </p:nvSpPr>
        <p:spPr>
          <a:xfrm>
            <a:off x="296215" y="457201"/>
            <a:ext cx="11706896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又藉著祂的引領、榜樣和恩典，使我們得進入生命的再造（聖靈的更重）裡，</a:t>
            </a:r>
            <a:endParaRPr sz="54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因為祂是我們與父上帝、聖靈相遇的「地方」。</a:t>
            </a:r>
            <a:endParaRPr sz="54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9"/>
          <p:cNvPicPr preferRelativeResize="0"/>
          <p:nvPr/>
        </p:nvPicPr>
        <p:blipFill rotWithShape="1">
          <a:blip r:embed="rId3">
            <a:alphaModFix/>
          </a:blip>
          <a:srcRect t="24895" b="6668"/>
          <a:stretch/>
        </p:blipFill>
        <p:spPr>
          <a:xfrm>
            <a:off x="1" y="614316"/>
            <a:ext cx="12192000" cy="574890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9"/>
          <p:cNvSpPr txBox="1"/>
          <p:nvPr/>
        </p:nvSpPr>
        <p:spPr>
          <a:xfrm>
            <a:off x="187891" y="970767"/>
            <a:ext cx="8952978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傳五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rabicPlain"/>
            </a:pPr>
            <a:r>
              <a:rPr lang="zh-TW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你到　神的殿、要謹慎腳步．因為近前聽、勝過愚昧人獻祭、他們本不知道所作的是惡。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</a:pP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 你在　神面前不可冒失開口、也不可心急發	言．因為　神在天上、你在地下、所以你的言	語要寡少。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9529" y="0"/>
            <a:ext cx="51929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0"/>
          <p:cNvSpPr/>
          <p:nvPr/>
        </p:nvSpPr>
        <p:spPr>
          <a:xfrm>
            <a:off x="638827" y="400834"/>
            <a:ext cx="11142356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0" indent="-914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AutoNum type="alphaLcPeriod"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敬拜必要有敬畏的心</a:t>
            </a:r>
            <a:endParaRPr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488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AutoNum type="alphaLcPeriod"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敬畏是平常生命的表現</a:t>
            </a:r>
            <a:endParaRPr sz="5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AutoNum type="alphaLcPeriod"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敬畏的本質就是聽命 </a:t>
            </a:r>
            <a:endParaRPr sz="5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488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AutoNum type="alphaLcPeriod"/>
            </a:pPr>
            <a:r>
              <a:rPr lang="zh-TW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寡言是順服, 以神旨意為重</a:t>
            </a:r>
            <a:endParaRPr sz="24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/>
          <p:nvPr/>
        </p:nvSpPr>
        <p:spPr>
          <a:xfrm>
            <a:off x="313150" y="162839"/>
            <a:ext cx="11611627" cy="6631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重要的是：</a:t>
            </a:r>
            <a:endParaRPr sz="6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集體敬拜 </a:t>
            </a:r>
            <a:r>
              <a:rPr lang="zh-TW" sz="8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zh-TW" sz="6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作個全人敬拜的人</a:t>
            </a:r>
            <a:endParaRPr sz="66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而不單將注意力, 只放在崇拜的那一刻時所做的事。</a:t>
            </a:r>
            <a:endParaRPr sz="66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√</a:t>
            </a:r>
            <a:endParaRPr sz="199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 txBox="1"/>
          <p:nvPr/>
        </p:nvSpPr>
        <p:spPr>
          <a:xfrm>
            <a:off x="663879" y="162838"/>
            <a:ext cx="11169041" cy="6365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提防個人主義入侵</a:t>
            </a:r>
            <a:endParaRPr sz="4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5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個人的抉擇—</a:t>
            </a:r>
            <a:r>
              <a:rPr lang="zh-TW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消費者</a:t>
            </a:r>
            <a:endParaRPr/>
          </a:p>
          <a:p>
            <a:pPr marL="0" marR="0" lvl="0" indent="0" algn="l" rtl="0">
              <a:lnSpc>
                <a:spcPct val="15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個人的期望—</a:t>
            </a:r>
            <a:r>
              <a:rPr lang="zh-TW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評論員</a:t>
            </a:r>
            <a:endParaRPr/>
          </a:p>
          <a:p>
            <a:pPr marL="0" marR="0" lvl="0" indent="0" algn="l" rtl="0">
              <a:lnSpc>
                <a:spcPct val="15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個人的享受—</a:t>
            </a:r>
            <a:r>
              <a:rPr lang="zh-TW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娛樂消費者</a:t>
            </a:r>
            <a:endParaRPr/>
          </a:p>
          <a:p>
            <a:pPr marL="0" marR="0" lvl="0" indent="0" algn="l" rtl="0">
              <a:lnSpc>
                <a:spcPct val="15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個人的生命歷程—</a:t>
            </a:r>
            <a:r>
              <a:rPr lang="zh-TW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遊客</a:t>
            </a:r>
            <a:endParaRPr/>
          </a:p>
          <a:p>
            <a:pPr marL="0" marR="0" lvl="0" indent="0" algn="l" rtl="0">
              <a:lnSpc>
                <a:spcPct val="15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個人的逃避—</a:t>
            </a:r>
            <a:r>
              <a:rPr lang="zh-TW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明哲保身</a:t>
            </a:r>
            <a:endParaRPr/>
          </a:p>
          <a:p>
            <a:pPr marL="0" marR="0" lvl="0" indent="0" algn="l" rtl="0">
              <a:lnSpc>
                <a:spcPct val="15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個人的成長—</a:t>
            </a:r>
            <a:r>
              <a:rPr lang="zh-TW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消遙自在者</a:t>
            </a:r>
            <a:endParaRPr/>
          </a:p>
          <a:p>
            <a:pPr marL="0" marR="0" lvl="0" indent="0" algn="l" rtl="0">
              <a:lnSpc>
                <a:spcPct val="15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個人的獨白—</a:t>
            </a:r>
            <a:r>
              <a:rPr lang="zh-TW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甘於孤獨者</a:t>
            </a:r>
            <a:endParaRPr/>
          </a:p>
          <a:p>
            <a:pPr marL="0" marR="0" lvl="0" indent="0" algn="l" rtl="0">
              <a:lnSpc>
                <a:spcPct val="15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個人主義者—</a:t>
            </a:r>
            <a:r>
              <a:rPr lang="zh-TW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我是自助的祭司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/>
          <p:nvPr/>
        </p:nvSpPr>
        <p:spPr>
          <a:xfrm>
            <a:off x="345044" y="100209"/>
            <a:ext cx="11682833" cy="31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在健全的「教會論」上理解集體敬拜。</a:t>
            </a:r>
            <a:r>
              <a:rPr lang="zh-TW" sz="3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(基督的身體、靈宮、真理的柱石)</a:t>
            </a:r>
            <a:endParaRPr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教會是學習、發展和應用聖經真理(成肉身之道)的地方</a:t>
            </a:r>
            <a:r>
              <a:rPr lang="zh-TW" sz="6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6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7194" y="3153228"/>
            <a:ext cx="8781681" cy="3704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7"/>
          <p:cNvPicPr preferRelativeResize="0"/>
          <p:nvPr/>
        </p:nvPicPr>
        <p:blipFill rotWithShape="1">
          <a:blip r:embed="rId3">
            <a:alphaModFix/>
          </a:blip>
          <a:srcRect l="15217" t="20483" r="9334"/>
          <a:stretch/>
        </p:blipFill>
        <p:spPr>
          <a:xfrm>
            <a:off x="896785" y="0"/>
            <a:ext cx="100495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8" descr="http://www.lcgs.org/images/PastorChildren3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799" y="0"/>
            <a:ext cx="6264965" cy="6859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9" descr="C:\WINDOWS\TEMP\auto5.bm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-228600"/>
            <a:ext cx="6705600" cy="708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rgbClr val="000000"/>
      </a:dk1>
      <a:lt1>
        <a:srgbClr val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1407</Words>
  <Application>Microsoft Office PowerPoint</Application>
  <PresentationFormat>Widescreen</PresentationFormat>
  <Paragraphs>106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Microsoft JhengHei</vt:lpstr>
      <vt:lpstr>Microsoft YaHei</vt:lpstr>
      <vt:lpstr>Arial</vt:lpstr>
      <vt:lpstr>Calibri</vt:lpstr>
      <vt:lpstr>Noto Sans Symbols</vt:lpstr>
      <vt:lpstr>Twentieth Century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１.敬拜專注於上帝的榮耀  與神相遇  崇拜的變化影響我們的神學，影響我們對上帝的理解和體驗。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Ho</dc:creator>
  <cp:lastModifiedBy>Michelle Fang</cp:lastModifiedBy>
  <cp:revision>1</cp:revision>
  <dcterms:created xsi:type="dcterms:W3CDTF">2021-10-30T16:56:43Z</dcterms:created>
  <dcterms:modified xsi:type="dcterms:W3CDTF">2022-04-18T05:33:52Z</dcterms:modified>
</cp:coreProperties>
</file>