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57" r:id="rId3"/>
    <p:sldId id="258" r:id="rId4"/>
    <p:sldId id="259" r:id="rId5"/>
    <p:sldId id="263" r:id="rId6"/>
    <p:sldId id="285" r:id="rId7"/>
    <p:sldId id="261" r:id="rId8"/>
    <p:sldId id="262" r:id="rId9"/>
    <p:sldId id="286" r:id="rId10"/>
    <p:sldId id="264" r:id="rId11"/>
    <p:sldId id="265" r:id="rId12"/>
    <p:sldId id="266" r:id="rId13"/>
    <p:sldId id="267" r:id="rId14"/>
    <p:sldId id="287" r:id="rId15"/>
    <p:sldId id="268" r:id="rId16"/>
    <p:sldId id="260" r:id="rId17"/>
    <p:sldId id="288" r:id="rId18"/>
    <p:sldId id="269" r:id="rId19"/>
    <p:sldId id="270" r:id="rId20"/>
    <p:sldId id="275" r:id="rId21"/>
    <p:sldId id="276" r:id="rId22"/>
    <p:sldId id="277" r:id="rId23"/>
    <p:sldId id="282" r:id="rId24"/>
    <p:sldId id="284" r:id="rId25"/>
    <p:sldId id="289" r:id="rId26"/>
    <p:sldId id="281" r:id="rId27"/>
    <p:sldId id="290" r:id="rId28"/>
    <p:sldId id="291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1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4B2B-D531-45EE-8D19-E0F28DF5D9CE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AE880-9654-493B-97B8-9B07990D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1f78a36b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1f78a36b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CC08-77E8-237D-3390-AB2795F92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2A46C-35A7-1D50-9BD7-4CA201112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3084-9B7C-26AF-46DE-D011F126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5ECC2-77EB-A198-ABD8-6CE79A91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F30A-4248-8D1E-36B3-E54D2447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5D31-1261-D68F-5CD3-C81EE916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7A9B7-643E-3D2E-B949-E3901657C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979AA-245F-BE69-2F5F-BD1AA830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5590-5CCF-4258-91F4-F026F0E3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5CADE-9882-73AC-1891-A6A1F28D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DA8C3-FB80-2FC9-9F67-D6F693816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486AE-AA3B-03D4-CB33-0ABA02784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9BEB-4E4D-1432-53AC-A977F705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62B9-AB19-14C8-22C3-3D96AF96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E697-3026-175A-CE26-50C37FC9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4D5D-481A-3F14-1FEB-15A83DDD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FF65-BED2-D02A-45D6-682B87C2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DF6A-B1BB-7632-F915-7DF4FB45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54076-29C1-9700-FC37-7E5FACC8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7586-4460-6972-EEB1-1619C00E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1FC6-0358-C8B5-1BB3-A0B0D422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E778B-3734-6A97-3B37-A64FB9424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0D9A7-8665-8F12-C2C4-349ADDA4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1BE5-EF71-34C2-E0E3-BBBB24F2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4CA9-69DF-6E1F-44D5-0960ABDD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6E3B-640A-2671-6B72-3F8ADA41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0A887-0478-43C5-3783-493E7FF1F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82EB7-1A28-208F-4F3C-12F52ED0C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71A56-ACE3-0461-DC32-107D1613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0B494-5864-1665-7A40-61EE68A3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57F61-B28D-EEC3-785D-FBE97AC2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7AA5-8624-D392-63C9-ABF38832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00CD4-6BDC-D65F-4F80-07D2CDAA8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DD80F-7251-3AC9-08AA-D7F30A51F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16DCD-05EC-53F8-6073-A34B4ACF9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9FD81-2FBA-962C-5BA2-DBC801F57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0E4A2-5DA4-7452-EB5E-8350B9BD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90F52-F93D-B3DE-32EC-78F5818B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CC7AC-F93B-EBCD-736B-B2DF3C00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8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2BF7-FB4B-7C61-28C9-D622ADE4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787F0-66B9-EAF8-B78A-FBE60878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AF4C2-4134-7144-7366-FC311821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BBE11-1681-765D-5057-3F438661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2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1B8CA-E319-7A48-BD54-6D67E12D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A67DD-DA17-2A67-3104-F425F5B4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FD0EC-12C6-807C-E1DB-40FB35DA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5B0B-14BA-D79E-9C9C-4087BAEF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F294-76EE-B1DF-0698-E907C780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2B41E-C2DC-FA86-1EB5-B87677283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36AA4-3FE4-1A64-8D4D-C952F6EC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C6F1F-C69B-9980-D2AD-302AF589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9A6AA-BE9E-3DB9-7667-CAE5C584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9B28-173D-CA7F-FB11-E731848D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2AFD2-9734-FE8C-5066-91BCE8D9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2D9DE-4A25-35DD-93C7-BE506FDDF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28B14-35E9-3F55-DF6D-60D43528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27DD8-5C9F-1265-B20A-77FBF223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EA69C-29ED-FAFB-74C6-FF031791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1FD88-F65A-00BB-CF4A-87DC6694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D15E-2FCB-9516-4555-5304078C7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639E2-E9B7-5730-1488-F2F5BBC14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6B73-C21E-4B06-A71E-577DAA99949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8031A-E890-1E5E-A013-63CD1DD23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5BBD-C219-D4EA-7DB9-1385FE082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B5DE-4FE0-4319-979A-C05D16E8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在基督裏的真饒恕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20240218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6797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  聚焦在饒恕別人這吩咐上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4:24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並且穿上新人，這新人是照著神的形象造的有真理的仁義和聖潔。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4:32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並且以恩慈的心，存憐憫的心，彼此饒恕，正如神在基督裏饒恕你們一樣。</a:t>
            </a:r>
          </a:p>
        </p:txBody>
      </p:sp>
    </p:spTree>
    <p:extLst>
      <p:ext uri="{BB962C8B-B14F-4D97-AF65-F5344CB8AC3E}">
        <p14:creationId xmlns:p14="http://schemas.microsoft.com/office/powerpoint/2010/main" val="154635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如何在基督裏饒恕別人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7285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A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舊人的常態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若有人惹怒你的時候，你會作出怎樣的反應呢？</a:t>
            </a:r>
            <a:endParaRPr lang="en-US" altLang="zh-TW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進行報復（立時或精心計畫的行動）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en-US" altLang="zh-TW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不可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生氣犯罪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(v.26)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與他對齊（找出機會說出自己的立場，展示實力）</a:t>
            </a:r>
            <a:endParaRPr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不可給魔鬼留地步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(v27)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刻意逃避（不如小人計較）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17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若是規避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不管如何，隱藏的情緒和不安必然會帶來自殺性的毀滅。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…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一切苦毒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(v.31)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34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B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後果</a:t>
            </a:r>
            <a:b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6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個人方面</a:t>
            </a:r>
            <a:r>
              <a:rPr lang="en-US" altLang="zh-TW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endParaRPr lang="zh-TW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無法處理負面情緒所帶來的干擾。</a:t>
            </a:r>
          </a:p>
          <a:p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不能如實的表露自己的感受，最終以虛假待人，破壞教會共同體的健康元素。</a:t>
            </a:r>
          </a:p>
          <a:p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逃避應有的責任感而失去了建造教會的機會。</a:t>
            </a:r>
          </a:p>
          <a:p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負面情緒所帶來的心靈創傷，最終成為了苦毒。苦毒的杯最後成為了心靈中毒的原因。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07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E433-90E5-484C-471B-4FBE26D4B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F6A3F-9C7F-C977-6BD1-67EFC195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6EE85-DF0D-5E98-CAB9-A010D14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B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後果</a:t>
            </a:r>
            <a:b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A4533-45F9-7AF1-409D-D8E39EF9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403975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國度方面</a:t>
            </a:r>
            <a:r>
              <a:rPr lang="en-US" altLang="zh-TW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更為重要的影響</a:t>
            </a:r>
            <a:r>
              <a:rPr lang="en-US" altLang="zh-TW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0" indent="0">
              <a:buNone/>
            </a:pPr>
            <a:endParaRPr lang="zh-TW" alt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這是仇敵的在戰場中擺設的地雷。</a:t>
            </a: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我們沒法真正的跟隨耶穌的教訓，讓聖靈擔憂。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BB028-799A-ABB5-B80B-F1502813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639" y="2320925"/>
            <a:ext cx="3292974" cy="25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8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什麼叫聖靈擔憂呢？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與聖經的吩咐相反或矛盾的心態和行動。</a:t>
            </a: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因為自己的取向而阻止了建造健康教會。</a:t>
            </a: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不聆聽上帝的吩咐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不再敏銳於上帝的感動。</a:t>
            </a:r>
          </a:p>
        </p:txBody>
      </p:sp>
    </p:spTree>
    <p:extLst>
      <p:ext uri="{BB962C8B-B14F-4D97-AF65-F5344CB8AC3E}">
        <p14:creationId xmlns:p14="http://schemas.microsoft.com/office/powerpoint/2010/main" val="151294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最終的表現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不喜歡就不參加教會生活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奉獻。</a:t>
            </a:r>
          </a:p>
          <a:p>
            <a:pPr marL="0" indent="0">
              <a:buNone/>
            </a:pP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別人言語的傷害就放棄使用恩賜。</a:t>
            </a:r>
          </a:p>
          <a:p>
            <a:pPr marL="0" indent="0">
              <a:buNone/>
            </a:pP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以不同的藉口推遲不參與教會國度性的禱告，不以父家的事為念。</a:t>
            </a:r>
          </a:p>
          <a:p>
            <a:pPr marL="0" indent="0">
              <a:buNone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85519-9FB6-B332-D687-DC4868959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0" y="20634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C0983-21DE-734D-FCC5-1581D56F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370BA-D19B-F833-7016-937EA514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4A1E2-ACD0-47F1-2BD4-EED80A44E2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最終的表現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6BFD4-07AB-8D21-3EDE-C05ABCC73F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遵守了教訓卻沒有活出基督的樣式。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宣誓效忠與愛國不一定是相同的。</a:t>
            </a:r>
          </a:p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遵守聖經和愛神不一定是相同的。</a:t>
            </a:r>
          </a:p>
          <a:p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聖經權威學者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(Alistair </a:t>
            </a:r>
            <a:r>
              <a:rPr lang="en-US" altLang="zh-TW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Begg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):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「敬拜聖經和敬拜神是有差別的。」</a:t>
            </a:r>
          </a:p>
          <a:p>
            <a:pPr marL="0" indent="0">
              <a:buNone/>
            </a:pP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02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B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新人的改變</a:t>
            </a:r>
            <a:b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1825625"/>
            <a:ext cx="10766778" cy="466725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學習真正饒恕的過程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脫落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不再以負面情緒餵養苦毒的心。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剝落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刻意的去除。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除瘀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需要時間，每天警醒聖靈的提示，調整自己的情緒，重新估量環境，每天活出新造的人。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培育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恩慈相待，憐憫的心，彼此饒恕。</a:t>
            </a:r>
          </a:p>
        </p:txBody>
      </p:sp>
    </p:spTree>
    <p:extLst>
      <p:ext uri="{BB962C8B-B14F-4D97-AF65-F5344CB8AC3E}">
        <p14:creationId xmlns:p14="http://schemas.microsoft.com/office/powerpoint/2010/main" val="7715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43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清理內心的創傷才會帶來整體的健康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21A16-184F-DE01-5DA1-1695D7FB6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" t="8294" r="4583" b="5349"/>
          <a:stretch/>
        </p:blipFill>
        <p:spPr>
          <a:xfrm>
            <a:off x="1350818" y="1690688"/>
            <a:ext cx="865562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以弗所書‬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4:25-32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和合本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所以，你們要棄絕謊言，各人與鄰舍說實話，因為我們是互相為肢體。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生氣卻不要犯罪；不可含怒到日落，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也不可給魔鬼留地步。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從前偷竊的，不要再偷；總要勞力，親手做正經事，就可有餘分給那缺少的人。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污穢的言語一句不可出口，只要隨事說造就人的好話，叫聽見的人得益處。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30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尼尔森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曼德拉总统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/Mandela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5585" cy="4351338"/>
          </a:xfrm>
          <a:solidFill>
            <a:schemeClr val="accent4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南非共和国的尼尔森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曼德拉总统，大约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年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的时间，被关在一个孤岛上。他被当作最严重的政治犯，六个月才能探望一次，也只允许写一封信。只因为他是黑人，被分离主义的白人所厌恶，受了无比的痛苦，而关进监狱。他被关在单人房的第四天，他母亲过世，第二年，他的大儿子也出车祸死亡，他却不能参加葬礼。他的妻子和女儿，不明究理的从家里被赶出来，二女儿得了忧郁症。</a:t>
            </a:r>
          </a:p>
        </p:txBody>
      </p:sp>
    </p:spTree>
    <p:extLst>
      <p:ext uri="{BB962C8B-B14F-4D97-AF65-F5344CB8AC3E}">
        <p14:creationId xmlns:p14="http://schemas.microsoft.com/office/powerpoint/2010/main" val="273750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尼尔森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曼德拉总统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5585" cy="4351338"/>
          </a:xfrm>
          <a:solidFill>
            <a:schemeClr val="accent4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他被關的第十四年，大女兒生了孩子，來探望他。在那之前，女兒曾寫信，請父親給孩子取名。父親就塞給女兒一個便條。女兒很小心地打開便條，忍不住一股擁上來的情緒，就哭了出來。在便條上，他給女兒取的名字是“</a:t>
            </a:r>
            <a:r>
              <a:rPr lang="en-US" altLang="zh-CN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Azwie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，就是希望。父親在這樣的絕望中，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竟然給孫女取名叫“希望”。</a:t>
            </a:r>
          </a:p>
        </p:txBody>
      </p:sp>
    </p:spTree>
    <p:extLst>
      <p:ext uri="{BB962C8B-B14F-4D97-AF65-F5344CB8AC3E}">
        <p14:creationId xmlns:p14="http://schemas.microsoft.com/office/powerpoint/2010/main" val="418787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尼尔森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曼德拉总统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5585" cy="4351338"/>
          </a:xfrm>
          <a:solidFill>
            <a:schemeClr val="accent4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他堅持到底不拋棄，終於從監獄出來，成為南非共和國的總統。到這個時候，他就可以拔出刀來，報復那些害自己一生坐牢的仇人。大家也都這麼想。可是他第一件做的事，就是讓當時的大主教，作委員長，組織“真相與和解委員會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(TRC)”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強調饒恕與和解，開創饒恕與和解的社會。他的這份心，叫人很感動。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雖然他很長時間，被關在監獄，卻能停止南非冤冤相報的惡迴圈，努力開創一個饒恕、和解、和平的國家。</a:t>
            </a:r>
          </a:p>
        </p:txBody>
      </p:sp>
    </p:spTree>
    <p:extLst>
      <p:ext uri="{BB962C8B-B14F-4D97-AF65-F5344CB8AC3E}">
        <p14:creationId xmlns:p14="http://schemas.microsoft.com/office/powerpoint/2010/main" val="396535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處理屋頂排水系統的啟示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D925C-1D68-EC5E-60EB-5D21CF6D8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3"/>
          <a:stretch/>
        </p:blipFill>
        <p:spPr>
          <a:xfrm>
            <a:off x="3093156" y="1795668"/>
            <a:ext cx="4594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D30B2-1C9C-104E-7364-1C7EC8D5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ABC9D-C670-37E9-EAEF-926E588D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3A6C4-7F8A-88C7-8274-F2F273B4D6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我個人靈修的格言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BF8C5-A0BB-F971-843F-9FB69E18AC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每天清理內心的垃圾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08160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5D14-8CA4-21C5-490D-6AE02D2A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D4F39-EBE8-FE49-FCA6-7019A5F5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0C282B-8D0A-8C56-9160-ADE0665554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21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天更新自己的決心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BBC462C-D5D0-C10B-E082-3632443F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一切苦毒、惱恨、忿怒、嚷鬧、譭謗，並一切的惡毒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32427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上帝願意住在聖潔的子民中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5585" cy="435133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一個聖潔的追求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一個宣佈的禱告</a:t>
            </a:r>
          </a:p>
        </p:txBody>
      </p:sp>
    </p:spTree>
    <p:extLst>
      <p:ext uri="{BB962C8B-B14F-4D97-AF65-F5344CB8AC3E}">
        <p14:creationId xmlns:p14="http://schemas.microsoft.com/office/powerpoint/2010/main" val="41604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2420680" y="398137"/>
            <a:ext cx="8644901" cy="807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旧人与新人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的交替和基督的生命</a:t>
            </a:r>
            <a:endParaRPr dirty="0">
              <a:solidFill>
                <a:schemeClr val="accent1">
                  <a:lumMod val="75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22" name="Google Shape;222;p19"/>
          <p:cNvGrpSpPr/>
          <p:nvPr/>
        </p:nvGrpSpPr>
        <p:grpSpPr>
          <a:xfrm>
            <a:off x="1176111" y="2510509"/>
            <a:ext cx="6091600" cy="3566979"/>
            <a:chOff x="882083" y="1882882"/>
            <a:chExt cx="4568700" cy="2675234"/>
          </a:xfrm>
        </p:grpSpPr>
        <p:cxnSp>
          <p:nvCxnSpPr>
            <p:cNvPr id="223" name="Google Shape;223;p19"/>
            <p:cNvCxnSpPr/>
            <p:nvPr/>
          </p:nvCxnSpPr>
          <p:spPr>
            <a:xfrm>
              <a:off x="882083" y="1882882"/>
              <a:ext cx="45687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9"/>
            <p:cNvCxnSpPr/>
            <p:nvPr/>
          </p:nvCxnSpPr>
          <p:spPr>
            <a:xfrm>
              <a:off x="882083" y="2551690"/>
              <a:ext cx="45687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9"/>
            <p:cNvCxnSpPr/>
            <p:nvPr/>
          </p:nvCxnSpPr>
          <p:spPr>
            <a:xfrm>
              <a:off x="882083" y="3220499"/>
              <a:ext cx="45687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9"/>
            <p:cNvCxnSpPr/>
            <p:nvPr/>
          </p:nvCxnSpPr>
          <p:spPr>
            <a:xfrm>
              <a:off x="882083" y="3889307"/>
              <a:ext cx="45687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9"/>
            <p:cNvCxnSpPr/>
            <p:nvPr/>
          </p:nvCxnSpPr>
          <p:spPr>
            <a:xfrm>
              <a:off x="882083" y="4558116"/>
              <a:ext cx="45687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609600" y="2306700"/>
            <a:ext cx="539600" cy="4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333">
                <a:solidFill>
                  <a:srgbClr val="43434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100</a:t>
            </a:r>
            <a:endParaRPr sz="1333">
              <a:solidFill>
                <a:srgbClr val="43434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609600" y="3198425"/>
            <a:ext cx="539600" cy="4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333">
                <a:solidFill>
                  <a:srgbClr val="43434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75</a:t>
            </a:r>
            <a:endParaRPr sz="1333">
              <a:solidFill>
                <a:srgbClr val="43434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609600" y="4090151"/>
            <a:ext cx="539600" cy="4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333">
                <a:solidFill>
                  <a:srgbClr val="43434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50</a:t>
            </a:r>
            <a:endParaRPr sz="1333">
              <a:solidFill>
                <a:srgbClr val="43434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609600" y="4981876"/>
            <a:ext cx="539600" cy="4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333">
                <a:solidFill>
                  <a:srgbClr val="43434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25</a:t>
            </a:r>
            <a:endParaRPr sz="1333">
              <a:solidFill>
                <a:srgbClr val="43434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609600" y="5873601"/>
            <a:ext cx="539600" cy="4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333">
                <a:solidFill>
                  <a:srgbClr val="43434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0</a:t>
            </a:r>
            <a:endParaRPr sz="1333">
              <a:solidFill>
                <a:srgbClr val="43434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9331943" y="1983883"/>
            <a:ext cx="255200" cy="255200"/>
          </a:xfrm>
          <a:prstGeom prst="ellipse">
            <a:avLst/>
          </a:prstGeom>
          <a:solidFill>
            <a:srgbClr val="29346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19"/>
          <p:cNvSpPr/>
          <p:nvPr/>
        </p:nvSpPr>
        <p:spPr>
          <a:xfrm>
            <a:off x="9346879" y="2851827"/>
            <a:ext cx="255200" cy="255200"/>
          </a:xfrm>
          <a:prstGeom prst="ellipse">
            <a:avLst/>
          </a:prstGeom>
          <a:solidFill>
            <a:srgbClr val="0081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235;p19"/>
          <p:cNvSpPr/>
          <p:nvPr/>
        </p:nvSpPr>
        <p:spPr>
          <a:xfrm>
            <a:off x="9385148" y="3862600"/>
            <a:ext cx="255200" cy="255200"/>
          </a:xfrm>
          <a:prstGeom prst="ellipse">
            <a:avLst/>
          </a:prstGeom>
          <a:solidFill>
            <a:srgbClr val="EC9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6" name="Google Shape;236;p19"/>
          <p:cNvGrpSpPr/>
          <p:nvPr/>
        </p:nvGrpSpPr>
        <p:grpSpPr>
          <a:xfrm>
            <a:off x="3466925" y="1477765"/>
            <a:ext cx="5164268" cy="2845249"/>
            <a:chOff x="1099410" y="2128480"/>
            <a:chExt cx="4257413" cy="2133937"/>
          </a:xfrm>
        </p:grpSpPr>
        <p:sp>
          <p:nvSpPr>
            <p:cNvPr id="237" name="Google Shape;237;p19"/>
            <p:cNvSpPr/>
            <p:nvPr/>
          </p:nvSpPr>
          <p:spPr>
            <a:xfrm>
              <a:off x="1141949" y="2158098"/>
              <a:ext cx="4214874" cy="2055038"/>
            </a:xfrm>
            <a:custGeom>
              <a:avLst/>
              <a:gdLst/>
              <a:ahLst/>
              <a:cxnLst/>
              <a:rect l="l" t="t" r="r" b="b"/>
              <a:pathLst>
                <a:path w="159074" h="81396" extrusionOk="0">
                  <a:moveTo>
                    <a:pt x="0" y="6798"/>
                  </a:moveTo>
                  <a:cubicBezTo>
                    <a:pt x="5677" y="14689"/>
                    <a:pt x="18565" y="55225"/>
                    <a:pt x="34063" y="54146"/>
                  </a:cubicBezTo>
                  <a:cubicBezTo>
                    <a:pt x="49562" y="53067"/>
                    <a:pt x="72156" y="-4216"/>
                    <a:pt x="92991" y="326"/>
                  </a:cubicBezTo>
                  <a:cubicBezTo>
                    <a:pt x="113826" y="4868"/>
                    <a:pt x="148060" y="67884"/>
                    <a:pt x="159074" y="81396"/>
                  </a:cubicBezTo>
                </a:path>
              </a:pathLst>
            </a:custGeom>
            <a:noFill/>
            <a:ln w="19050" cap="flat" cmpd="sng">
              <a:solidFill>
                <a:srgbClr val="00818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8" name="Google Shape;238;p19"/>
            <p:cNvSpPr/>
            <p:nvPr/>
          </p:nvSpPr>
          <p:spPr>
            <a:xfrm>
              <a:off x="1099410" y="2302269"/>
              <a:ext cx="77400" cy="77400"/>
            </a:xfrm>
            <a:prstGeom prst="ellipse">
              <a:avLst/>
            </a:prstGeom>
            <a:solidFill>
              <a:srgbClr val="008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1966706" y="3516207"/>
              <a:ext cx="77400" cy="77400"/>
            </a:xfrm>
            <a:prstGeom prst="ellipse">
              <a:avLst/>
            </a:prstGeom>
            <a:solidFill>
              <a:srgbClr val="008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3418227" y="2128480"/>
              <a:ext cx="77400" cy="77400"/>
            </a:xfrm>
            <a:prstGeom prst="ellipse">
              <a:avLst/>
            </a:prstGeom>
            <a:solidFill>
              <a:srgbClr val="008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5171466" y="4185017"/>
              <a:ext cx="77400" cy="77400"/>
            </a:xfrm>
            <a:prstGeom prst="ellipse">
              <a:avLst/>
            </a:prstGeom>
            <a:solidFill>
              <a:srgbClr val="008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2" name="Google Shape;242;p19"/>
          <p:cNvGrpSpPr/>
          <p:nvPr/>
        </p:nvGrpSpPr>
        <p:grpSpPr>
          <a:xfrm>
            <a:off x="1112169" y="3502882"/>
            <a:ext cx="5725391" cy="2641657"/>
            <a:chOff x="1065619" y="2446175"/>
            <a:chExt cx="4294043" cy="1981243"/>
          </a:xfrm>
        </p:grpSpPr>
        <p:sp>
          <p:nvSpPr>
            <p:cNvPr id="243" name="Google Shape;243;p19"/>
            <p:cNvSpPr/>
            <p:nvPr/>
          </p:nvSpPr>
          <p:spPr>
            <a:xfrm>
              <a:off x="1081965" y="2461110"/>
              <a:ext cx="4252087" cy="1923616"/>
            </a:xfrm>
            <a:custGeom>
              <a:avLst/>
              <a:gdLst/>
              <a:ahLst/>
              <a:cxnLst/>
              <a:rect l="l" t="t" r="r" b="b"/>
              <a:pathLst>
                <a:path w="166227" h="75200" extrusionOk="0">
                  <a:moveTo>
                    <a:pt x="0" y="49050"/>
                  </a:moveTo>
                  <a:cubicBezTo>
                    <a:pt x="5621" y="53365"/>
                    <a:pt x="21971" y="77890"/>
                    <a:pt x="33723" y="74938"/>
                  </a:cubicBezTo>
                  <a:cubicBezTo>
                    <a:pt x="45475" y="71986"/>
                    <a:pt x="60179" y="34914"/>
                    <a:pt x="70511" y="31337"/>
                  </a:cubicBezTo>
                  <a:cubicBezTo>
                    <a:pt x="80843" y="27760"/>
                    <a:pt x="79764" y="58701"/>
                    <a:pt x="95717" y="53478"/>
                  </a:cubicBezTo>
                  <a:cubicBezTo>
                    <a:pt x="111670" y="48255"/>
                    <a:pt x="154475" y="8913"/>
                    <a:pt x="166227" y="0"/>
                  </a:cubicBezTo>
                </a:path>
              </a:pathLst>
            </a:custGeom>
            <a:noFill/>
            <a:ln w="19050" cap="flat" cmpd="sng">
              <a:solidFill>
                <a:srgbClr val="EC9B3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4" name="Google Shape;244;p19"/>
            <p:cNvSpPr/>
            <p:nvPr/>
          </p:nvSpPr>
          <p:spPr>
            <a:xfrm>
              <a:off x="1065619" y="3698121"/>
              <a:ext cx="77400" cy="77400"/>
            </a:xfrm>
            <a:prstGeom prst="ellipse">
              <a:avLst/>
            </a:prstGeom>
            <a:solidFill>
              <a:srgbClr val="EC9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1874860" y="4350017"/>
              <a:ext cx="77400" cy="77400"/>
            </a:xfrm>
            <a:prstGeom prst="ellipse">
              <a:avLst/>
            </a:prstGeom>
            <a:solidFill>
              <a:srgbClr val="EC9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2886901" y="3220486"/>
              <a:ext cx="77400" cy="77400"/>
            </a:xfrm>
            <a:prstGeom prst="ellipse">
              <a:avLst/>
            </a:prstGeom>
            <a:solidFill>
              <a:srgbClr val="EC9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3418227" y="3811954"/>
              <a:ext cx="77400" cy="77400"/>
            </a:xfrm>
            <a:prstGeom prst="ellipse">
              <a:avLst/>
            </a:prstGeom>
            <a:solidFill>
              <a:srgbClr val="EC9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5282262" y="2446175"/>
              <a:ext cx="77400" cy="77400"/>
            </a:xfrm>
            <a:prstGeom prst="ellipse">
              <a:avLst/>
            </a:prstGeom>
            <a:solidFill>
              <a:srgbClr val="EC9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1102532" y="3329406"/>
            <a:ext cx="5625419" cy="2733871"/>
            <a:chOff x="1060788" y="2178614"/>
            <a:chExt cx="4219064" cy="2050403"/>
          </a:xfrm>
        </p:grpSpPr>
        <p:sp>
          <p:nvSpPr>
            <p:cNvPr id="250" name="Google Shape;250;p19"/>
            <p:cNvSpPr/>
            <p:nvPr/>
          </p:nvSpPr>
          <p:spPr>
            <a:xfrm>
              <a:off x="1083858" y="2207222"/>
              <a:ext cx="4164936" cy="1976746"/>
            </a:xfrm>
            <a:custGeom>
              <a:avLst/>
              <a:gdLst/>
              <a:ahLst/>
              <a:cxnLst/>
              <a:rect l="l" t="t" r="r" b="b"/>
              <a:pathLst>
                <a:path w="162820" h="77277" extrusionOk="0">
                  <a:moveTo>
                    <a:pt x="0" y="39219"/>
                  </a:moveTo>
                  <a:cubicBezTo>
                    <a:pt x="11127" y="32804"/>
                    <a:pt x="47177" y="-5517"/>
                    <a:pt x="66763" y="728"/>
                  </a:cubicBezTo>
                  <a:cubicBezTo>
                    <a:pt x="86349" y="6973"/>
                    <a:pt x="101508" y="70897"/>
                    <a:pt x="117517" y="76688"/>
                  </a:cubicBezTo>
                  <a:cubicBezTo>
                    <a:pt x="133527" y="82479"/>
                    <a:pt x="155270" y="42341"/>
                    <a:pt x="162820" y="35472"/>
                  </a:cubicBezTo>
                </a:path>
              </a:pathLst>
            </a:custGeom>
            <a:noFill/>
            <a:ln w="19050" cap="flat" cmpd="sng">
              <a:solidFill>
                <a:srgbClr val="29346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1" name="Google Shape;251;p19"/>
            <p:cNvSpPr/>
            <p:nvPr/>
          </p:nvSpPr>
          <p:spPr>
            <a:xfrm>
              <a:off x="5202452" y="3096473"/>
              <a:ext cx="77400" cy="77400"/>
            </a:xfrm>
            <a:prstGeom prst="ellipse">
              <a:avLst/>
            </a:prstGeom>
            <a:solidFill>
              <a:srgbClr val="2934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4140048" y="4151617"/>
              <a:ext cx="77400" cy="77400"/>
            </a:xfrm>
            <a:prstGeom prst="ellipse">
              <a:avLst/>
            </a:prstGeom>
            <a:solidFill>
              <a:srgbClr val="2934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652408" y="2178614"/>
              <a:ext cx="77400" cy="77400"/>
            </a:xfrm>
            <a:prstGeom prst="ellipse">
              <a:avLst/>
            </a:prstGeom>
            <a:solidFill>
              <a:srgbClr val="2934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1060788" y="3172147"/>
              <a:ext cx="77400" cy="77400"/>
            </a:xfrm>
            <a:prstGeom prst="ellipse">
              <a:avLst/>
            </a:prstGeom>
            <a:solidFill>
              <a:srgbClr val="2934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9313184" y="4385896"/>
            <a:ext cx="3280400" cy="4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267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旧人的生活</a:t>
            </a:r>
            <a:endParaRPr sz="2267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9187973" y="3276592"/>
            <a:ext cx="3280400" cy="4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267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耶稣基督的降临和得胜</a:t>
            </a:r>
            <a:endParaRPr sz="2267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/>
          </p:nvPr>
        </p:nvSpPr>
        <p:spPr>
          <a:xfrm>
            <a:off x="9198092" y="2320019"/>
            <a:ext cx="3280400" cy="4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267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世界的影响。</a:t>
            </a:r>
            <a:endParaRPr sz="2267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88413E-1D30-C13D-6B01-A402B0548D8D}"/>
              </a:ext>
            </a:extLst>
          </p:cNvPr>
          <p:cNvCxnSpPr>
            <a:cxnSpLocks/>
          </p:cNvCxnSpPr>
          <p:nvPr/>
        </p:nvCxnSpPr>
        <p:spPr>
          <a:xfrm>
            <a:off x="4501457" y="1427126"/>
            <a:ext cx="104983" cy="491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530F8F-201E-8DE5-0245-5C7E173FED47}"/>
              </a:ext>
            </a:extLst>
          </p:cNvPr>
          <p:cNvCxnSpPr>
            <a:cxnSpLocks/>
            <a:endCxn id="238" idx="1"/>
          </p:cNvCxnSpPr>
          <p:nvPr/>
        </p:nvCxnSpPr>
        <p:spPr>
          <a:xfrm flipV="1">
            <a:off x="1101614" y="1724596"/>
            <a:ext cx="2379060" cy="1158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546B0D-47E5-09F4-97E1-AC7BD2F5E2EB}"/>
              </a:ext>
            </a:extLst>
          </p:cNvPr>
          <p:cNvSpPr txBox="1"/>
          <p:nvPr/>
        </p:nvSpPr>
        <p:spPr>
          <a:xfrm>
            <a:off x="6373550" y="1517257"/>
            <a:ext cx="2448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179F2-3E01-6EF5-7FCB-4C0ADD4D3A2C}"/>
              </a:ext>
            </a:extLst>
          </p:cNvPr>
          <p:cNvSpPr txBox="1"/>
          <p:nvPr/>
        </p:nvSpPr>
        <p:spPr>
          <a:xfrm>
            <a:off x="6686540" y="1427126"/>
            <a:ext cx="2448276" cy="36690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E2FF7-BE66-8D1B-ADBB-F86D3E42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8634E-BC7F-5260-CF17-3AE21062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CA3F1-8612-42A7-2946-06F6F45EAA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b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altLang="en-US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真正的饒恕表現是</a:t>
            </a:r>
            <a:r>
              <a:rPr lang="en-US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C076E-ED47-D644-0DE4-0D4D14D17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5585" cy="435133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你對這個人的情緒或感受開始有所變化，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你開始為這個人的福祉產生了關懷和禱告。</a:t>
            </a:r>
            <a:endParaRPr lang="en-US" sz="32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10600030101010101" pitchFamily="2" charset="-122"/>
                <a:cs typeface="Times New Roman" panose="02020603050405020304" pitchFamily="18" charset="0"/>
              </a:rPr>
              <a:t>你看耶穌如何憐憫祝福別人，如今你也願意甘心的跟隨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30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不要叫　神的聖靈擔憂；你們原是受了他的印記，等候得贖的日子來到。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一切苦毒、惱恨、忿怒、嚷鬧、譭謗，並一切的惡毒（或作“陰毒”），都當從你們中間除掉；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32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並要以恩慈相待，存憐憫的心，彼此饒恕，正如　神在基督裡饒恕了你們一樣。</a:t>
            </a:r>
          </a:p>
        </p:txBody>
      </p:sp>
    </p:spTree>
    <p:extLst>
      <p:ext uri="{BB962C8B-B14F-4D97-AF65-F5344CB8AC3E}">
        <p14:creationId xmlns:p14="http://schemas.microsoft.com/office/powerpoint/2010/main" val="314925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新年的一句祝賀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剝落舊痂，循此新生，不敗來日，不落於塵。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1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    看來是新舊人交替的吩咐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A 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建立一種新的人生態度</a:t>
            </a: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(v.25)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zh-TW" alt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藉著被塑造說明自己開展的新人生。</a:t>
            </a:r>
            <a:endParaRPr lang="en-US" altLang="zh-TW" sz="4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TW" altLang="en-US" sz="4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B 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建立一種新的生活觀念</a:t>
            </a: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(v.28)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zh-TW" altLang="en-US" sz="4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因為新人生活並不是單為自己而活。</a:t>
            </a:r>
          </a:p>
        </p:txBody>
      </p:sp>
    </p:spTree>
    <p:extLst>
      <p:ext uri="{BB962C8B-B14F-4D97-AF65-F5344CB8AC3E}">
        <p14:creationId xmlns:p14="http://schemas.microsoft.com/office/powerpoint/2010/main" val="387959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BD538-551A-DC46-B0DB-1CB86F7C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537CF-E835-9071-0715-5E3D6D26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ACDDC-FA6F-550B-389D-8FB21CAA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    看起來是新舊人交替的吩咐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1985A-0848-B26F-D726-25F17FD772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C 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建立貢獻社群的角色</a:t>
            </a: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(v.29)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zh-TW" alt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藉此幫助別人。</a:t>
            </a:r>
            <a:endParaRPr lang="en-US" altLang="zh-TW" sz="4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TW" altLang="en-US" sz="4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D 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建立新造之人的品格</a:t>
            </a: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(v.32)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zh-TW" alt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在生活言行中更像基督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7200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到底聖經的吩咐中哪一個更為重要？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86524-9887-2AD8-721E-A08F54F1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5233" y="1940592"/>
            <a:ext cx="4761389" cy="2645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922EE-35FD-01B1-8034-512EDF7BF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327" y="1795119"/>
            <a:ext cx="3682303" cy="3523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B7CD-5B75-D598-2EC3-21DBF56A1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308" y="5118075"/>
            <a:ext cx="4499238" cy="2969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852B0-9625-07D0-A8C6-94F457B6D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354" y="5502129"/>
            <a:ext cx="4399994" cy="29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77924-B123-41CB-E570-0202F919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399E-391A-46D8-F8D9-C26281E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 其實更為重要的就是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7FEF-7E23-A943-E6DA-E3036425BF0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不要叫聖靈擔憂 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(v.30)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除去一切的惡毒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(v.31)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正如基督的一樣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 v.32)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7540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DFAD-61AE-6662-4131-DBBCD501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3D803-C053-2F82-FD97-12A6313E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860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4BDBE-29F9-4A63-035B-C452F73A15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 其實更為重要的就是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B7597-7FDF-16F8-55E9-59D5DEDBEA1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跟隨基督以至更像基督。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(Stepping into Christlikeness)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從接受吩咐而成為與神同行的神國兒女。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 Walking with God in obedience)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3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1653</Words>
  <Application>Microsoft Office PowerPoint</Application>
  <PresentationFormat>Widescreen</PresentationFormat>
  <Paragraphs>135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DengXian</vt:lpstr>
      <vt:lpstr>Fira Sans Extra Condensed Medium</vt:lpstr>
      <vt:lpstr>Arial</vt:lpstr>
      <vt:lpstr>Calibri</vt:lpstr>
      <vt:lpstr>Calibri Light</vt:lpstr>
      <vt:lpstr>Fira Sans Medium</vt:lpstr>
      <vt:lpstr>Wingdings</vt:lpstr>
      <vt:lpstr>Office Theme</vt:lpstr>
      <vt:lpstr>在基督裏的真饒恕</vt:lpstr>
      <vt:lpstr>以弗所書‬4:25-32 和合本</vt:lpstr>
      <vt:lpstr>PowerPoint Presentation</vt:lpstr>
      <vt:lpstr>新年的一句祝賀:</vt:lpstr>
      <vt:lpstr>一    看來是新舊人交替的吩咐…</vt:lpstr>
      <vt:lpstr>一    看起來是新舊人交替的吩咐</vt:lpstr>
      <vt:lpstr>到底聖經的吩咐中哪一個更為重要？</vt:lpstr>
      <vt:lpstr>二 其實更為重要的就是:</vt:lpstr>
      <vt:lpstr>二 其實更為重要的就是:</vt:lpstr>
      <vt:lpstr>三  聚焦在饒恕別人這吩咐上</vt:lpstr>
      <vt:lpstr>如何在基督裏饒恕別人?</vt:lpstr>
      <vt:lpstr>若是規避…</vt:lpstr>
      <vt:lpstr>B 後果 </vt:lpstr>
      <vt:lpstr>B 後果 </vt:lpstr>
      <vt:lpstr>什麼叫聖靈擔憂呢？</vt:lpstr>
      <vt:lpstr>最終的表現 </vt:lpstr>
      <vt:lpstr>最終的表現 </vt:lpstr>
      <vt:lpstr>B 新人的改變 </vt:lpstr>
      <vt:lpstr>清理內心的創傷才會帶來整體的健康</vt:lpstr>
      <vt:lpstr>尼尔森.曼德拉总统/Mandela</vt:lpstr>
      <vt:lpstr>尼尔森.曼德拉总统</vt:lpstr>
      <vt:lpstr>尼尔森.曼德拉总统</vt:lpstr>
      <vt:lpstr>處理屋頂排水系統的啟示:</vt:lpstr>
      <vt:lpstr>我個人靈修的格言</vt:lpstr>
      <vt:lpstr>21天更新自己的決心</vt:lpstr>
      <vt:lpstr>上帝願意住在聖潔的子民中</vt:lpstr>
      <vt:lpstr>旧人与新人的交替和基督的生命</vt:lpstr>
      <vt:lpstr> 真正的饒恕表現是: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最深度的重建</dc:title>
  <dc:creator>timothy chan</dc:creator>
  <cp:lastModifiedBy>timothy chan</cp:lastModifiedBy>
  <cp:revision>27</cp:revision>
  <dcterms:created xsi:type="dcterms:W3CDTF">2024-01-18T00:34:37Z</dcterms:created>
  <dcterms:modified xsi:type="dcterms:W3CDTF">2024-02-18T01:53:03Z</dcterms:modified>
</cp:coreProperties>
</file>