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583" r:id="rId3"/>
    <p:sldId id="295" r:id="rId4"/>
    <p:sldId id="507" r:id="rId5"/>
    <p:sldId id="508" r:id="rId6"/>
    <p:sldId id="509" r:id="rId7"/>
    <p:sldId id="510" r:id="rId8"/>
    <p:sldId id="511" r:id="rId9"/>
    <p:sldId id="584" r:id="rId10"/>
    <p:sldId id="512" r:id="rId11"/>
    <p:sldId id="458" r:id="rId12"/>
    <p:sldId id="459" r:id="rId13"/>
    <p:sldId id="460" r:id="rId14"/>
    <p:sldId id="461" r:id="rId15"/>
    <p:sldId id="462" r:id="rId16"/>
    <p:sldId id="513" r:id="rId17"/>
    <p:sldId id="514" r:id="rId18"/>
    <p:sldId id="564" r:id="rId19"/>
    <p:sldId id="565" r:id="rId20"/>
    <p:sldId id="566" r:id="rId21"/>
    <p:sldId id="567" r:id="rId22"/>
    <p:sldId id="568" r:id="rId23"/>
    <p:sldId id="569" r:id="rId24"/>
    <p:sldId id="570" r:id="rId25"/>
    <p:sldId id="571" r:id="rId26"/>
    <p:sldId id="572" r:id="rId27"/>
    <p:sldId id="573" r:id="rId28"/>
    <p:sldId id="376" r:id="rId29"/>
    <p:sldId id="574" r:id="rId30"/>
    <p:sldId id="575" r:id="rId31"/>
    <p:sldId id="581" r:id="rId32"/>
    <p:sldId id="577" r:id="rId33"/>
    <p:sldId id="618" r:id="rId34"/>
    <p:sldId id="619" r:id="rId35"/>
    <p:sldId id="620" r:id="rId36"/>
    <p:sldId id="58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Ran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EE1-7D07-438D-ACAE-9D184C75BE09}" type="slidenum">
              <a:rPr lang="id-ID" smtClean="0"/>
              <a:t>12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EE1-7D07-438D-ACAE-9D184C75BE09}" type="slidenum">
              <a:rPr lang="id-ID" smtClean="0"/>
              <a:t>13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EE1-7D07-438D-ACAE-9D184C75BE09}" type="slidenum">
              <a:rPr lang="id-ID" smtClean="0"/>
              <a:t>14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2EE1-7D07-438D-ACAE-9D184C75BE09}" type="slidenum">
              <a:rPr lang="id-ID" smtClean="0"/>
              <a:t>15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55176" y="2202539"/>
            <a:ext cx="2770873" cy="3199528"/>
          </a:xfrm>
          <a:custGeom>
            <a:avLst/>
            <a:gdLst>
              <a:gd name="connsiteX0" fmla="*/ 1385437 w 2770873"/>
              <a:gd name="connsiteY0" fmla="*/ 0 h 3199528"/>
              <a:gd name="connsiteX1" fmla="*/ 2770873 w 2770873"/>
              <a:gd name="connsiteY1" fmla="*/ 799882 h 3199528"/>
              <a:gd name="connsiteX2" fmla="*/ 2770873 w 2770873"/>
              <a:gd name="connsiteY2" fmla="*/ 2399646 h 3199528"/>
              <a:gd name="connsiteX3" fmla="*/ 1385437 w 2770873"/>
              <a:gd name="connsiteY3" fmla="*/ 3199528 h 3199528"/>
              <a:gd name="connsiteX4" fmla="*/ 0 w 2770873"/>
              <a:gd name="connsiteY4" fmla="*/ 2399646 h 3199528"/>
              <a:gd name="connsiteX5" fmla="*/ 0 w 2770873"/>
              <a:gd name="connsiteY5" fmla="*/ 799882 h 319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0873" h="3199528">
                <a:moveTo>
                  <a:pt x="1385437" y="0"/>
                </a:moveTo>
                <a:lnTo>
                  <a:pt x="2770873" y="799882"/>
                </a:lnTo>
                <a:lnTo>
                  <a:pt x="2770873" y="2399646"/>
                </a:lnTo>
                <a:lnTo>
                  <a:pt x="1385437" y="3199528"/>
                </a:lnTo>
                <a:lnTo>
                  <a:pt x="0" y="2399646"/>
                </a:lnTo>
                <a:lnTo>
                  <a:pt x="0" y="799882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231150" y="1675452"/>
            <a:ext cx="3735716" cy="4313633"/>
          </a:xfrm>
          <a:custGeom>
            <a:avLst/>
            <a:gdLst>
              <a:gd name="connsiteX0" fmla="*/ 1867858 w 3735716"/>
              <a:gd name="connsiteY0" fmla="*/ 0 h 4313633"/>
              <a:gd name="connsiteX1" fmla="*/ 3735716 w 3735716"/>
              <a:gd name="connsiteY1" fmla="*/ 1078408 h 4313633"/>
              <a:gd name="connsiteX2" fmla="*/ 3735716 w 3735716"/>
              <a:gd name="connsiteY2" fmla="*/ 3235225 h 4313633"/>
              <a:gd name="connsiteX3" fmla="*/ 1867858 w 3735716"/>
              <a:gd name="connsiteY3" fmla="*/ 4313633 h 4313633"/>
              <a:gd name="connsiteX4" fmla="*/ 0 w 3735716"/>
              <a:gd name="connsiteY4" fmla="*/ 3235225 h 4313633"/>
              <a:gd name="connsiteX5" fmla="*/ 0 w 3735716"/>
              <a:gd name="connsiteY5" fmla="*/ 1078408 h 43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35716" h="4313633">
                <a:moveTo>
                  <a:pt x="1867858" y="0"/>
                </a:moveTo>
                <a:lnTo>
                  <a:pt x="3735716" y="1078408"/>
                </a:lnTo>
                <a:lnTo>
                  <a:pt x="3735716" y="3235225"/>
                </a:lnTo>
                <a:lnTo>
                  <a:pt x="1867858" y="4313633"/>
                </a:lnTo>
                <a:lnTo>
                  <a:pt x="0" y="3235225"/>
                </a:lnTo>
                <a:lnTo>
                  <a:pt x="0" y="1078408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65955" y="2200836"/>
            <a:ext cx="2770873" cy="3199528"/>
          </a:xfrm>
          <a:custGeom>
            <a:avLst/>
            <a:gdLst>
              <a:gd name="connsiteX0" fmla="*/ 1385436 w 2770873"/>
              <a:gd name="connsiteY0" fmla="*/ 0 h 3199528"/>
              <a:gd name="connsiteX1" fmla="*/ 2770873 w 2770873"/>
              <a:gd name="connsiteY1" fmla="*/ 799882 h 3199528"/>
              <a:gd name="connsiteX2" fmla="*/ 2770873 w 2770873"/>
              <a:gd name="connsiteY2" fmla="*/ 2399646 h 3199528"/>
              <a:gd name="connsiteX3" fmla="*/ 1385436 w 2770873"/>
              <a:gd name="connsiteY3" fmla="*/ 3199528 h 3199528"/>
              <a:gd name="connsiteX4" fmla="*/ 0 w 2770873"/>
              <a:gd name="connsiteY4" fmla="*/ 2399646 h 3199528"/>
              <a:gd name="connsiteX5" fmla="*/ 0 w 2770873"/>
              <a:gd name="connsiteY5" fmla="*/ 799882 h 319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0873" h="3199528">
                <a:moveTo>
                  <a:pt x="1385436" y="0"/>
                </a:moveTo>
                <a:lnTo>
                  <a:pt x="2770873" y="799882"/>
                </a:lnTo>
                <a:lnTo>
                  <a:pt x="2770873" y="2399646"/>
                </a:lnTo>
                <a:lnTo>
                  <a:pt x="1385436" y="3199528"/>
                </a:lnTo>
                <a:lnTo>
                  <a:pt x="0" y="2399646"/>
                </a:lnTo>
                <a:lnTo>
                  <a:pt x="0" y="799882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ldLvl="0" animBg="1"/>
      <p:bldP spid="10" grpId="0" bldLvl="0" animBg="1"/>
      <p:bldP spid="13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66763" y="549275"/>
            <a:ext cx="4968875" cy="57594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413499" y="0"/>
            <a:ext cx="5778501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5036457" y="6308725"/>
            <a:ext cx="2002972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ldLvl="0" animBg="1"/>
      <p:bldP spid="7" grpId="0" bldLvl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66764" y="3402011"/>
            <a:ext cx="3732666" cy="2906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811338" y="0"/>
            <a:ext cx="4487833" cy="34020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99171" y="598488"/>
            <a:ext cx="5892829" cy="28035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id-ID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499430" y="3402012"/>
            <a:ext cx="4517897" cy="34559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7" grpId="0" bldLvl="0" animBg="1"/>
      <p:bldP spid="5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952615" y="4984750"/>
            <a:ext cx="4373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馬太福音</a:t>
            </a:r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</a:t>
            </a:r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SimSun" panose="02010600030101010101" pitchFamily="2" charset="-122"/>
                <a:cs typeface="Lato" panose="020F0502020204030203" pitchFamily="34" charset="0"/>
              </a:rPr>
              <a:t>:35-10:1</a:t>
            </a:r>
            <a:endParaRPr lang="en-US" altLang="zh-CN" sz="3600" b="1" dirty="0">
              <a:solidFill>
                <a:schemeClr val="bg1"/>
              </a:solidFill>
              <a:latin typeface="Montserrat" panose="02000505000000020004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34" name="TextBox 37"/>
          <p:cNvSpPr txBox="1"/>
          <p:nvPr/>
        </p:nvSpPr>
        <p:spPr>
          <a:xfrm>
            <a:off x="617019" y="2508334"/>
            <a:ext cx="10166211" cy="1322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zh-TW" sz="8000" b="1" dirty="0">
                <a:solidFill>
                  <a:schemeClr val="bg1"/>
                </a:solidFill>
              </a:rPr>
              <a:t>我們當做什麼</a:t>
            </a:r>
            <a:r>
              <a:rPr lang="en-US" altLang="zh-CN" sz="80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9525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890" y="2049145"/>
            <a:ext cx="11024235" cy="1645285"/>
          </a:xfrm>
          <a:effectLst/>
        </p:spPr>
        <p:txBody>
          <a:bodyPr anchor="ctr" anchorCtr="0">
            <a:noAutofit/>
          </a:bodyPr>
          <a:lstStyle/>
          <a:p>
            <a:pPr algn="l">
              <a:lnSpc>
                <a:spcPct val="170000"/>
              </a:lnSpc>
            </a:pP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困苦</a:t>
            </a:r>
            <a:r>
              <a:rPr lang="zh-CN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：</a:t>
            </a:r>
            <a:r>
              <a:rPr lang="en-US" altLang="zh-CN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被困擾，被陷入麻煩</a:t>
            </a: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流離</a:t>
            </a:r>
            <a:r>
              <a:rPr lang="zh-CN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：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被丟下，躺著</a:t>
            </a:r>
            <a:r>
              <a:rPr lang="zh-CN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，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無助的</a:t>
            </a: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新译本：困苦无依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b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NIV: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harassed and helpless;  </a:t>
            </a: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NET: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bewildered and helpless  </a:t>
            </a: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NASB: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distressed and dispirited</a:t>
            </a: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72110" y="470535"/>
            <a:ext cx="11520805" cy="5878830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-635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195" y="825500"/>
            <a:ext cx="4838065" cy="3226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445" y="3433445"/>
            <a:ext cx="5113020" cy="3408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065" y="-100330"/>
            <a:ext cx="5337175" cy="3533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495"/>
            <a:ext cx="12193270" cy="6881495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tretch>
            <a:fillRect/>
          </a:stretch>
        </p:blipFill>
        <p:spPr>
          <a:xfrm>
            <a:off x="410210" y="78105"/>
            <a:ext cx="5024120" cy="670115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5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tretch>
            <a:fillRect/>
          </a:stretch>
        </p:blipFill>
        <p:spPr>
          <a:xfrm>
            <a:off x="6247130" y="66675"/>
            <a:ext cx="5536565" cy="310959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tretch>
            <a:fillRect/>
          </a:stretch>
        </p:blipFill>
        <p:spPr>
          <a:xfrm>
            <a:off x="5555615" y="3314065"/>
            <a:ext cx="6017895" cy="338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270" cy="6881495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tretch>
            <a:fillRect/>
          </a:stretch>
        </p:blipFill>
        <p:spPr>
          <a:xfrm>
            <a:off x="325120" y="3996690"/>
            <a:ext cx="4815205" cy="2701290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tretch>
            <a:fillRect/>
          </a:stretch>
        </p:blipFill>
        <p:spPr>
          <a:xfrm>
            <a:off x="-146685" y="410845"/>
            <a:ext cx="5975350" cy="3358515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tretch>
            <a:fillRect/>
          </a:stretch>
        </p:blipFill>
        <p:spPr>
          <a:xfrm>
            <a:off x="5852160" y="3081020"/>
            <a:ext cx="5774055" cy="34645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6219825" y="355600"/>
            <a:ext cx="6756400" cy="2896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l" rtl="0">
              <a:lnSpc>
                <a:spcPct val="130000"/>
              </a:lnSpc>
              <a:buClrTx/>
              <a:buSzTx/>
              <a:buFontTx/>
            </a:pPr>
            <a:r>
              <a:rPr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他看見許多的人，就憐憫他們，</a:t>
            </a:r>
          </a:p>
          <a:p>
            <a:pPr marL="571500" lvl="0" indent="-571500" algn="l" rtl="0">
              <a:lnSpc>
                <a:spcPct val="130000"/>
              </a:lnSpc>
              <a:buClrTx/>
              <a:buSzTx/>
              <a:buFontTx/>
            </a:pPr>
            <a:r>
              <a:rPr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因為他們困苦流離，</a:t>
            </a:r>
          </a:p>
          <a:p>
            <a:pPr marL="571500" lvl="0" indent="-571500" algn="l" rtl="0">
              <a:lnSpc>
                <a:spcPct val="130000"/>
              </a:lnSpc>
              <a:buClrTx/>
              <a:buSzTx/>
              <a:buFontTx/>
            </a:pPr>
            <a:r>
              <a:rPr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如同羊沒有牧人一般。</a:t>
            </a:r>
          </a:p>
          <a:p>
            <a:pPr marL="571500" lvl="0" indent="-571500" algn="l" rtl="0">
              <a:lnSpc>
                <a:spcPct val="160000"/>
              </a:lnSpc>
              <a:buClrTx/>
              <a:buSzTx/>
              <a:buFontTx/>
            </a:pPr>
            <a:r>
              <a:rPr 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</a:t>
            </a:r>
            <a:endParaRPr lang="en-US" sz="3600" b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270" cy="6881495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tretch>
            <a:fillRect/>
          </a:stretch>
        </p:blipFill>
        <p:spPr>
          <a:xfrm>
            <a:off x="5694680" y="0"/>
            <a:ext cx="7119620" cy="6881495"/>
          </a:xfrm>
          <a:prstGeom prst="rect">
            <a:avLst/>
          </a:prstGeom>
        </p:spPr>
      </p:pic>
      <p:pic>
        <p:nvPicPr>
          <p:cNvPr id="8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tretch>
            <a:fillRect/>
          </a:stretch>
        </p:blipFill>
        <p:spPr>
          <a:xfrm>
            <a:off x="-247015" y="1802765"/>
            <a:ext cx="5778500" cy="3252470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270" cy="6881495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-7503" r="-1111" b="25506"/>
          <a:stretch>
            <a:fillRect/>
          </a:stretch>
        </p:blipFill>
        <p:spPr>
          <a:xfrm>
            <a:off x="2657475" y="-592455"/>
            <a:ext cx="7397750" cy="743267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-302895" y="2212975"/>
            <a:ext cx="422529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 rtl="0">
              <a:lnSpc>
                <a:spcPct val="120000"/>
              </a:lnSpc>
              <a:buClrTx/>
              <a:buSzTx/>
              <a:buFontTx/>
            </a:pPr>
            <a:endParaRPr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87325" y="1002665"/>
            <a:ext cx="12639040" cy="570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600" b="1">
                <a:solidFill>
                  <a:schemeClr val="bg1"/>
                </a:solidFill>
                <a:sym typeface="+mn-ea"/>
              </a:rPr>
              <a:t>耶穌說：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600" b="1">
                <a:solidFill>
                  <a:schemeClr val="bg1"/>
                </a:solidFill>
                <a:sym typeface="+mn-ea"/>
              </a:rPr>
              <a:t>我就是道路、真理、生命；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 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600" b="1">
                <a:solidFill>
                  <a:schemeClr val="bg1"/>
                </a:solidFill>
                <a:sym typeface="+mn-ea"/>
              </a:rPr>
              <a:t>若不藉著我，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600" b="1">
                <a:solidFill>
                  <a:schemeClr val="bg1"/>
                </a:solidFill>
                <a:sym typeface="+mn-ea"/>
              </a:rPr>
              <a:t>沒有人能到父那裏去。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 b="1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 b="1">
                <a:solidFill>
                  <a:schemeClr val="bg1"/>
                </a:solidFill>
                <a:sym typeface="+mn-ea"/>
              </a:rPr>
              <a:t>約14:6</a:t>
            </a:r>
            <a:endParaRPr sz="2800" b="1">
              <a:solidFill>
                <a:schemeClr val="bg1"/>
              </a:solidFill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87325" y="1256665"/>
            <a:ext cx="12639040" cy="452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600" b="1">
                <a:solidFill>
                  <a:schemeClr val="bg1"/>
                </a:solidFill>
                <a:sym typeface="+mn-ea"/>
              </a:rPr>
              <a:t>除他以外，別無拯救。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600" b="1">
                <a:solidFill>
                  <a:schemeClr val="bg1"/>
                </a:solidFill>
                <a:sym typeface="+mn-ea"/>
              </a:rPr>
              <a:t>因為在天下人間，沒有賜下別的名，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600" b="1">
                <a:solidFill>
                  <a:schemeClr val="bg1"/>
                </a:solidFill>
                <a:sym typeface="+mn-ea"/>
              </a:rPr>
              <a:t>我們可以靠著得救。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3600" b="1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600" b="1">
                <a:solidFill>
                  <a:schemeClr val="bg1"/>
                </a:solidFill>
                <a:sym typeface="+mn-ea"/>
              </a:rPr>
              <a:t>徒4:12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6030"/>
            <a:ext cx="5738495" cy="3825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820" y="176530"/>
            <a:ext cx="6465570" cy="42805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7"/>
          <p:cNvSpPr txBox="1"/>
          <p:nvPr/>
        </p:nvSpPr>
        <p:spPr>
          <a:xfrm>
            <a:off x="617019" y="1890479"/>
            <a:ext cx="10166211" cy="20612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美國戈登康威爾神學院全球基督教研究中心：</a:t>
            </a:r>
          </a:p>
          <a:p>
            <a:endParaRPr lang="zh-CN" altLang="en-US" sz="3200" b="1" dirty="0">
              <a:solidFill>
                <a:schemeClr val="bg1"/>
              </a:solidFill>
            </a:endParaRPr>
          </a:p>
          <a:p>
            <a:r>
              <a:rPr lang="zh-CN" altLang="en-US" sz="3200" b="1" dirty="0">
                <a:solidFill>
                  <a:schemeClr val="bg1"/>
                </a:solidFill>
              </a:rPr>
              <a:t>2019年</a:t>
            </a:r>
            <a:r>
              <a:rPr lang="en-US" altLang="zh-CN" sz="3200" b="1" dirty="0">
                <a:solidFill>
                  <a:schemeClr val="bg1"/>
                </a:solidFill>
              </a:rPr>
              <a:t>   </a:t>
            </a:r>
            <a:r>
              <a:rPr lang="zh-CN" altLang="en-US" sz="3200" b="1" dirty="0">
                <a:solidFill>
                  <a:schemeClr val="bg1"/>
                </a:solidFill>
              </a:rPr>
              <a:t>全球</a:t>
            </a:r>
            <a:r>
              <a:rPr lang="zh-CN" altLang="en-US" sz="3200" b="1" dirty="0">
                <a:solidFill>
                  <a:schemeClr val="bg1"/>
                </a:solidFill>
                <a:sym typeface="+mn-ea"/>
              </a:rPr>
              <a:t>77億人中，</a:t>
            </a:r>
            <a:r>
              <a:rPr lang="zh-CN" altLang="en-US" sz="3200" b="1" dirty="0">
                <a:solidFill>
                  <a:schemeClr val="bg1"/>
                </a:solidFill>
              </a:rPr>
              <a:t>基督徒約有25億人</a:t>
            </a:r>
          </a:p>
          <a:p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616384" y="3422734"/>
            <a:ext cx="10166211" cy="10763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endParaRPr lang="zh-CN" altLang="en-US" sz="3200" b="1" dirty="0">
              <a:solidFill>
                <a:schemeClr val="bg1"/>
              </a:solidFill>
            </a:endParaRPr>
          </a:p>
          <a:p>
            <a:r>
              <a:rPr lang="zh-CN" altLang="en-US" sz="3200" b="1" dirty="0">
                <a:solidFill>
                  <a:schemeClr val="bg1"/>
                </a:solidFill>
              </a:rPr>
              <a:t>也就是說有50多億人沒有出路</a:t>
            </a:r>
          </a:p>
        </p:txBody>
      </p:sp>
      <p:sp>
        <p:nvSpPr>
          <p:cNvPr id="4" name="TextBox 37"/>
          <p:cNvSpPr txBox="1"/>
          <p:nvPr/>
        </p:nvSpPr>
        <p:spPr>
          <a:xfrm>
            <a:off x="610034" y="4340309"/>
            <a:ext cx="10166211" cy="10763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endParaRPr lang="zh-CN" altLang="en-US" sz="3200" b="1" dirty="0">
              <a:solidFill>
                <a:schemeClr val="bg1"/>
              </a:solidFill>
            </a:endParaRPr>
          </a:p>
          <a:p>
            <a:r>
              <a:rPr lang="zh-CN" altLang="en-US" sz="3200" b="1" dirty="0">
                <a:solidFill>
                  <a:schemeClr val="bg1"/>
                </a:solidFill>
              </a:rPr>
              <a:t>也其中有20億未得之民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-635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1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378460"/>
            <a:ext cx="6043930" cy="339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2388235"/>
            <a:ext cx="5829300" cy="3888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-635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7"/>
          <p:cNvSpPr txBox="1"/>
          <p:nvPr/>
        </p:nvSpPr>
        <p:spPr>
          <a:xfrm>
            <a:off x="731319" y="4671779"/>
            <a:ext cx="10166211" cy="1764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lang="zh-CN" sz="3600" b="1">
                <a:solidFill>
                  <a:schemeClr val="bg1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（主耶穌說）</a:t>
            </a:r>
            <a:r>
              <a:rPr sz="3600" b="1">
                <a:solidFill>
                  <a:schemeClr val="bg1"/>
                </a:solidFill>
                <a:latin typeface="KaiTi" panose="02010609060101010101" charset="-122"/>
                <a:ea typeface="KaiTi" panose="02010609060101010101" charset="-122"/>
                <a:sym typeface="+mn-ea"/>
              </a:rPr>
              <a:t>我是好牧人，好牧人為羊捨命。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200" b="1">
                <a:solidFill>
                  <a:schemeClr val="bg1"/>
                </a:solidFill>
                <a:sym typeface="+mn-ea"/>
              </a:rPr>
              <a:t>約10:11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547370" y="477520"/>
            <a:ext cx="5073650" cy="344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6283325" y="622300"/>
            <a:ext cx="4787265" cy="3158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87325" y="1002665"/>
            <a:ext cx="12639040" cy="422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因無牧人，羊就分散，既分散，便作了一切野獸的食物。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我的羊在諸山間、在各高岡上流離，在全地上分散，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無人去尋，無人去找。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結34: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5-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7"/>
          <p:cNvSpPr txBox="1"/>
          <p:nvPr/>
        </p:nvSpPr>
        <p:spPr>
          <a:xfrm>
            <a:off x="617019" y="2794719"/>
            <a:ext cx="10166211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一、我們當憐憫地看见</a:t>
            </a:r>
          </a:p>
        </p:txBody>
      </p:sp>
      <p:sp>
        <p:nvSpPr>
          <p:cNvPr id="3" name="TextBox 37"/>
          <p:cNvSpPr txBox="1"/>
          <p:nvPr/>
        </p:nvSpPr>
        <p:spPr>
          <a:xfrm>
            <a:off x="617019" y="1060534"/>
            <a:ext cx="10166211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zh-TW" sz="4800" dirty="0">
                <a:solidFill>
                  <a:schemeClr val="bg1"/>
                </a:solidFill>
              </a:rPr>
              <a:t>我們當做什麼</a:t>
            </a:r>
            <a:r>
              <a:rPr lang="en-US" altLang="zh-CN" sz="48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87325" y="1604645"/>
            <a:ext cx="12639040" cy="422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於是對門徒說：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“要收的莊稼多，作工的人少。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所以你們當求莊稼的主，打發工人出去收他的莊稼。”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太9:3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7-38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87325" y="1604645"/>
            <a:ext cx="12639040" cy="422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你們豈不說‘到收割的時候還有四個月’嗎？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我告訴你們：舉目向田觀看，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莊稼已經發白，可以收割了。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約4:35</a:t>
            </a:r>
            <a:endParaRPr lang="en-US"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7"/>
          <p:cNvSpPr txBox="1"/>
          <p:nvPr/>
        </p:nvSpPr>
        <p:spPr>
          <a:xfrm>
            <a:off x="617019" y="2317199"/>
            <a:ext cx="10166211" cy="13709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一、我們當憐憫地看見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二、我們當急迫地懇求</a:t>
            </a:r>
          </a:p>
        </p:txBody>
      </p:sp>
      <p:sp>
        <p:nvSpPr>
          <p:cNvPr id="3" name="TextBox 37"/>
          <p:cNvSpPr txBox="1"/>
          <p:nvPr/>
        </p:nvSpPr>
        <p:spPr>
          <a:xfrm>
            <a:off x="617019" y="1060534"/>
            <a:ext cx="10166211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zh-TW" sz="4800" dirty="0">
                <a:solidFill>
                  <a:schemeClr val="bg1"/>
                </a:solidFill>
              </a:rPr>
              <a:t>我們當做什麼</a:t>
            </a:r>
            <a:r>
              <a:rPr lang="en-US" altLang="zh-CN" sz="48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7"/>
          <p:cNvSpPr txBox="1"/>
          <p:nvPr/>
        </p:nvSpPr>
        <p:spPr>
          <a:xfrm>
            <a:off x="756084" y="826854"/>
            <a:ext cx="10166211" cy="47180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endParaRPr lang="zh-CN" altLang="en-US" sz="3200" b="1" dirty="0">
              <a:solidFill>
                <a:schemeClr val="bg1"/>
              </a:solidFill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2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所以你們當求莊稼的主，打發工人出去收他的莊稼。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32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太9:</a:t>
            </a:r>
            <a:r>
              <a:rPr lang="en-US" sz="32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38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lang="en-US" altLang="en-US" sz="3200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</a:rPr>
              <a:t>莊稼有主人，奉主人差遣</a:t>
            </a:r>
          </a:p>
          <a:p>
            <a:endParaRPr lang="zh-CN" altLang="en-US" sz="3200" b="1" dirty="0">
              <a:solidFill>
                <a:schemeClr val="bg1"/>
              </a:solidFill>
            </a:endParaRPr>
          </a:p>
          <a:p>
            <a:r>
              <a:rPr lang="zh-CN" altLang="en-US" sz="3200" b="1" dirty="0">
                <a:solidFill>
                  <a:schemeClr val="bg1"/>
                </a:solidFill>
              </a:rPr>
              <a:t>自己力量有限，需要祈求更多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7"/>
          <p:cNvSpPr txBox="1"/>
          <p:nvPr/>
        </p:nvSpPr>
        <p:spPr>
          <a:xfrm>
            <a:off x="655955" y="584200"/>
            <a:ext cx="11005185" cy="550799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1806年8月，馬賽諸塞州</a:t>
            </a:r>
            <a:r>
              <a:rPr lang="en-US" altLang="zh-CN" sz="3200" b="1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</a:rPr>
              <a:t>威廉姆斯大學</a:t>
            </a:r>
            <a:r>
              <a:rPr lang="en-US" altLang="zh-CN" sz="3200" b="1" dirty="0">
                <a:solidFill>
                  <a:schemeClr val="bg1"/>
                </a:solidFill>
              </a:rPr>
              <a:t>  </a:t>
            </a:r>
          </a:p>
          <a:p>
            <a:r>
              <a:rPr lang="zh-CN" altLang="en-US" sz="3200" b="1" dirty="0">
                <a:solidFill>
                  <a:schemeClr val="bg1"/>
                </a:solidFill>
              </a:rPr>
              <a:t>乾草堆禱告會</a:t>
            </a:r>
          </a:p>
          <a:p>
            <a:endParaRPr lang="zh-CN" altLang="en-US" sz="3200" b="1" dirty="0">
              <a:solidFill>
                <a:schemeClr val="bg1"/>
              </a:solidFill>
            </a:endParaRPr>
          </a:p>
          <a:p>
            <a:r>
              <a:rPr lang="zh-CN" altLang="en-US" sz="3200" b="1" dirty="0">
                <a:solidFill>
                  <a:schemeClr val="bg1"/>
                </a:solidFill>
              </a:rPr>
              <a:t>1810年，成立美國第一個海外傳教差會美國公理會差會。150年間，向34個不同的國家地區派出近5000個傳教士。</a:t>
            </a:r>
          </a:p>
          <a:p>
            <a:endParaRPr lang="zh-CN" altLang="en-US" sz="3200" b="1" dirty="0">
              <a:solidFill>
                <a:schemeClr val="bg1"/>
              </a:solidFill>
            </a:endParaRPr>
          </a:p>
          <a:p>
            <a:r>
              <a:rPr lang="zh-CN" altLang="en-US" sz="3200" b="1" dirty="0">
                <a:solidFill>
                  <a:schemeClr val="bg1"/>
                </a:solidFill>
              </a:rPr>
              <a:t>第一位到中國來的美國宣教士</a:t>
            </a:r>
            <a:r>
              <a:rPr lang="en-US" altLang="zh-CN" sz="3200" b="1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</a:rPr>
              <a:t>裨治文</a:t>
            </a:r>
          </a:p>
          <a:p>
            <a:r>
              <a:rPr lang="zh-CN" altLang="en-US" sz="3200" b="1" dirty="0">
                <a:solidFill>
                  <a:schemeClr val="bg1"/>
                </a:solidFill>
              </a:rPr>
              <a:t>第一個</a:t>
            </a:r>
            <a:r>
              <a:rPr lang="zh-CN" altLang="en-US" sz="3200" b="1" dirty="0">
                <a:solidFill>
                  <a:schemeClr val="bg1"/>
                </a:solidFill>
                <a:sym typeface="+mn-ea"/>
              </a:rPr>
              <a:t>到中國來</a:t>
            </a:r>
            <a:r>
              <a:rPr lang="zh-CN" altLang="en-US" sz="3200" b="1" dirty="0">
                <a:solidFill>
                  <a:schemeClr val="bg1"/>
                </a:solidFill>
              </a:rPr>
              <a:t>的基督教醫療宣教士</a:t>
            </a:r>
            <a:r>
              <a:rPr lang="en-US" altLang="zh-CN" sz="3200" b="1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</a:rPr>
              <a:t>伯駕 </a:t>
            </a:r>
          </a:p>
          <a:p>
            <a:endParaRPr lang="zh-CN" altLang="en-US" sz="3200" b="1" dirty="0">
              <a:solidFill>
                <a:schemeClr val="bg1"/>
              </a:solidFill>
            </a:endParaRPr>
          </a:p>
          <a:p>
            <a:r>
              <a:rPr lang="zh-CN" altLang="en-US" sz="3200" b="1" dirty="0">
                <a:solidFill>
                  <a:schemeClr val="bg1"/>
                </a:solidFill>
              </a:rPr>
              <a:t>在廣州聯合發起成立了“中國醫藥傳道會”，之後五十年間，已經有61家醫院、44家藥房、100多位醫生在華醫療宣教。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20" y="52705"/>
            <a:ext cx="484882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5184140" y="1861185"/>
            <a:ext cx="6572885" cy="3630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6905" y="424180"/>
            <a:ext cx="10917555" cy="6077585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758190" y="865505"/>
            <a:ext cx="1056830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【太9:35】耶穌走遍各城各鄉，在會堂裏教訓人，宣講天國的福音，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</a:t>
            </a:r>
          </a:p>
          <a:p>
            <a:pPr indent="0" algn="l">
              <a:lnSpc>
                <a:spcPct val="150000"/>
              </a:lnSpc>
              <a:buNone/>
            </a:pP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又醫治各樣的病症。</a:t>
            </a:r>
          </a:p>
          <a:p>
            <a:pPr indent="0" algn="l">
              <a:lnSpc>
                <a:spcPct val="150000"/>
              </a:lnSpc>
              <a:buNone/>
            </a:pP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……</a:t>
            </a: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【太10:1】耶穌叫了十二個門徒來，給他們權柄，能趕逐汙鬼，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並醫治各樣的病症。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【太10:7】隨走隨傳，說：‘天國近了！’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6905" y="424180"/>
            <a:ext cx="10917555" cy="6077585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758190" y="865505"/>
            <a:ext cx="1056830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【太9:35】耶穌走遍各城各鄉，在會堂裏教訓人，宣講天國的福音，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</a:t>
            </a:r>
          </a:p>
          <a:p>
            <a:pPr indent="0" algn="l">
              <a:lnSpc>
                <a:spcPct val="150000"/>
              </a:lnSpc>
              <a:buNone/>
            </a:pP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又醫治各樣的病症。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【太9:36】他看見許多的人，就憐憫他們，因為他們困苦流離，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如同羊沒有牧人一般。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【太9:37】於是對門徒說：“要收的莊稼多，作工的人少。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【太9:38】所以你們當求莊稼的主，打發工人出去收他的莊稼。”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【太10:1】耶穌叫了十二個門徒來，給他們權柄，能趕逐汙鬼，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並醫治各樣的病症。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87325" y="1604645"/>
            <a:ext cx="12639040" cy="422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我實實在在地告訴你們：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我所作的事，信我的人也要作；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並且要作比這更大的事，因為我往父那裏去。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約14:12</a:t>
            </a:r>
            <a:endParaRPr lang="en-US"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7"/>
          <p:cNvSpPr txBox="1"/>
          <p:nvPr/>
        </p:nvSpPr>
        <p:spPr>
          <a:xfrm>
            <a:off x="617019" y="2317199"/>
            <a:ext cx="10166211" cy="26511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一、我們當憐憫地看見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</a:rPr>
              <a:t>二、我們當急迫地懇求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sym typeface="+mn-ea"/>
              </a:rPr>
              <a:t>三、我們當效法地行動</a:t>
            </a:r>
            <a:endParaRPr lang="zh-CN" altLang="en-US" sz="32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617019" y="1060534"/>
            <a:ext cx="10166211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zh-TW" sz="4800" dirty="0">
                <a:solidFill>
                  <a:schemeClr val="bg1"/>
                </a:solidFill>
              </a:rPr>
              <a:t>我們當做什麼</a:t>
            </a:r>
            <a:r>
              <a:rPr lang="en-US" altLang="zh-CN" sz="48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6905" y="424180"/>
            <a:ext cx="10917555" cy="6077585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758190" y="1484630"/>
            <a:ext cx="10568305" cy="387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sz="3600" b="1">
                <a:solidFill>
                  <a:srgbClr val="FFFF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耶穌走遍各城各鄉，</a:t>
            </a:r>
            <a:endParaRPr sz="36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在會堂裏教訓人，宣講天國的福音，</a:t>
            </a:r>
          </a:p>
          <a:p>
            <a:pPr indent="0" algn="ctr">
              <a:lnSpc>
                <a:spcPct val="150000"/>
              </a:lnSpc>
              <a:buNone/>
            </a:pP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又醫治各樣的病症。</a:t>
            </a:r>
          </a:p>
          <a:p>
            <a:pPr indent="0" algn="l">
              <a:lnSpc>
                <a:spcPct val="150000"/>
              </a:lnSpc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太9:35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6905" y="424180"/>
            <a:ext cx="10917555" cy="6077585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758190" y="1484630"/>
            <a:ext cx="10568305" cy="387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耶穌走遍各城各乡，</a:t>
            </a:r>
          </a:p>
          <a:p>
            <a:pPr indent="0" algn="ctr">
              <a:lnSpc>
                <a:spcPct val="150000"/>
              </a:lnSpc>
              <a:buNone/>
            </a:pPr>
            <a:r>
              <a:rPr sz="3600" b="1">
                <a:solidFill>
                  <a:srgbClr val="FFFF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在會堂裏教訓人，宣講天國的福音，</a:t>
            </a:r>
            <a:endParaRPr sz="36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又醫治各樣的病症。</a:t>
            </a:r>
          </a:p>
          <a:p>
            <a:pPr indent="0" algn="l">
              <a:lnSpc>
                <a:spcPct val="150000"/>
              </a:lnSpc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太9:35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6905" y="424180"/>
            <a:ext cx="10917555" cy="6077585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758190" y="1484630"/>
            <a:ext cx="10568305" cy="387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耶穌走遍各城各乡，</a:t>
            </a:r>
          </a:p>
          <a:p>
            <a:pPr indent="0" algn="ctr">
              <a:lnSpc>
                <a:spcPct val="150000"/>
              </a:lnSpc>
              <a:buNone/>
            </a:pP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在會堂裏教訓人，宣講天國的福音，</a:t>
            </a:r>
          </a:p>
          <a:p>
            <a:pPr indent="0" algn="ctr">
              <a:lnSpc>
                <a:spcPct val="150000"/>
              </a:lnSpc>
              <a:buNone/>
            </a:pPr>
            <a:r>
              <a:rPr sz="3600" b="1">
                <a:solidFill>
                  <a:srgbClr val="FFFF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又醫治各樣的病症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。</a:t>
            </a:r>
          </a:p>
          <a:p>
            <a:pPr indent="0" algn="l">
              <a:lnSpc>
                <a:spcPct val="150000"/>
              </a:lnSpc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太9:35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6905" y="424180"/>
            <a:ext cx="10917555" cy="6077585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758190" y="865505"/>
            <a:ext cx="1056830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【太9:35】耶穌走遍各城各鄉，在會堂裏教訓人，宣講天國的福音，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</a:t>
            </a:r>
          </a:p>
          <a:p>
            <a:pPr indent="0" algn="l">
              <a:lnSpc>
                <a:spcPct val="150000"/>
              </a:lnSpc>
              <a:buNone/>
            </a:pP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又醫治各樣的病症。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【太9:36】他看見許多的人，就憐憫他們，因為他們困苦流離，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如同羊沒有牧人一般。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【太9:37】</a:t>
            </a:r>
            <a:r>
              <a:rPr sz="2800">
                <a:solidFill>
                  <a:srgbClr val="FFFF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於是對門徒說：“要收的莊稼多，作工的人少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。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【太9:38】</a:t>
            </a:r>
            <a:r>
              <a:rPr sz="2800">
                <a:solidFill>
                  <a:srgbClr val="FFFF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所以你們當求莊稼的主，打發工人出去收他的莊稼。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”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【太10:1】耶穌叫了十二個門徒來，給他們權柄，能趕逐汙鬼，</a:t>
            </a:r>
          </a:p>
          <a:p>
            <a:pPr indent="0" algn="l">
              <a:lnSpc>
                <a:spcPct val="150000"/>
              </a:lnSpc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並醫治各樣的病症。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-635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7"/>
          <p:cNvSpPr txBox="1"/>
          <p:nvPr/>
        </p:nvSpPr>
        <p:spPr>
          <a:xfrm>
            <a:off x="911659" y="2896319"/>
            <a:ext cx="10166211" cy="26511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sym typeface="+mn-ea"/>
              </a:rPr>
              <a:t>一、我們當憐憫地看見</a:t>
            </a:r>
            <a:endParaRPr lang="zh-CN" altLang="en-US" sz="32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</a:rPr>
              <a:t>二、我們當急迫地懇求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sym typeface="+mn-ea"/>
              </a:rPr>
              <a:t>三、我們當效法地行動</a:t>
            </a:r>
            <a:endParaRPr lang="zh-CN" altLang="en-US" sz="32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714809" y="847809"/>
            <a:ext cx="10166211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zh-TW" sz="5400" b="1" dirty="0">
                <a:solidFill>
                  <a:schemeClr val="bg1"/>
                </a:solidFill>
              </a:rPr>
              <a:t>我們當做什麼</a:t>
            </a:r>
            <a:r>
              <a:rPr lang="en-US" altLang="zh-CN" sz="54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2" name="Picture 101"/>
          <p:cNvPicPr/>
          <p:nvPr/>
        </p:nvPicPr>
        <p:blipFill>
          <a:blip r:embed="rId3"/>
          <a:srcRect l="-39268" r="1008" b="12241"/>
          <a:stretch>
            <a:fillRect/>
          </a:stretch>
        </p:blipFill>
        <p:spPr>
          <a:xfrm>
            <a:off x="4137025" y="1337310"/>
            <a:ext cx="7545070" cy="4182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9525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7460" y="1820545"/>
            <a:ext cx="10400665" cy="1645285"/>
          </a:xfrm>
          <a:effectLst/>
        </p:spPr>
        <p:txBody>
          <a:bodyPr anchor="ctr" anchorCtr="0">
            <a:noAutofit/>
          </a:bodyPr>
          <a:lstStyle/>
          <a:p>
            <a:pPr algn="l">
              <a:lnSpc>
                <a:spcPct val="200000"/>
              </a:lnSpc>
            </a:pPr>
            <a:b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1-4章 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敘事：降生和準備</a:t>
            </a:r>
            <a:b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5-7章 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講論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:  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登山寶訓</a:t>
            </a:r>
            <a:b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8-9章 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敘事：主耶穌的服事</a:t>
            </a:r>
            <a:b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10章  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講論：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差傳講論</a:t>
            </a: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72110" y="470535"/>
            <a:ext cx="11520805" cy="5878830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9525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890" y="2037715"/>
            <a:ext cx="11024235" cy="1656715"/>
          </a:xfrm>
          <a:effectLst/>
        </p:spPr>
        <p:txBody>
          <a:bodyPr anchor="ctr" anchorCtr="0">
            <a:noAutofit/>
          </a:bodyPr>
          <a:lstStyle/>
          <a:p>
            <a:pPr algn="l">
              <a:lnSpc>
                <a:spcPct val="200000"/>
              </a:lnSpc>
            </a:pP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【太4:23】耶稣走遍加利利，在各会堂里教训人，传天国的福音，</a:t>
            </a: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醫治百姓各樣的病症。</a:t>
            </a: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【太9:35】耶穌走遍各城各鄉，在會堂裏教訓人，宣講天國的福音，</a:t>
            </a: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</a:t>
            </a:r>
            <a:b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          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又醫治各樣的病症。</a:t>
            </a: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72110" y="470535"/>
            <a:ext cx="11520805" cy="5878830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9525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7460" y="1820545"/>
            <a:ext cx="10400665" cy="1645285"/>
          </a:xfrm>
          <a:effectLst/>
        </p:spPr>
        <p:txBody>
          <a:bodyPr anchor="ctr" anchorCtr="0">
            <a:noAutofit/>
          </a:bodyPr>
          <a:lstStyle/>
          <a:p>
            <a:pPr algn="l">
              <a:lnSpc>
                <a:spcPct val="200000"/>
              </a:lnSpc>
            </a:pPr>
            <a:b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1-4章 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敘事：降生和準備</a:t>
            </a:r>
            <a:b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5-7章 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講論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:  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登山寶訓的講論</a:t>
            </a:r>
            <a:b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8-9章 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敘事：主耶穌的服事</a:t>
            </a:r>
            <a:b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10章  </a:t>
            </a:r>
            <a:r>
              <a:rPr 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講論：</a:t>
            </a:r>
            <a:r>
              <a:rPr sz="3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差傳的講論</a:t>
            </a: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72110" y="470535"/>
            <a:ext cx="11520805" cy="5878830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7042150" y="2038985"/>
            <a:ext cx="4844415" cy="169037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</a:pP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------- 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太4:23</a:t>
            </a:r>
          </a:p>
          <a:p>
            <a:pPr algn="l">
              <a:lnSpc>
                <a:spcPct val="200000"/>
              </a:lnSpc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l">
              <a:lnSpc>
                <a:spcPct val="200000"/>
              </a:lnSpc>
            </a:pPr>
            <a:endParaRPr sz="16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l">
              <a:lnSpc>
                <a:spcPct val="200000"/>
              </a:lnSpc>
            </a:pPr>
            <a:r>
              <a:rPr lang="en-US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-------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太9:35</a:t>
            </a:r>
          </a:p>
          <a:p>
            <a:pPr algn="l">
              <a:lnSpc>
                <a:spcPct val="200000"/>
              </a:lnSpc>
            </a:pPr>
            <a:r>
              <a:rPr lang="en-US" altLang="zh-CN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             </a:t>
            </a:r>
            <a:endParaRPr lang="zh-CN" sz="3200" b="1">
              <a:solidFill>
                <a:srgbClr val="FFFF00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588125" y="3689985"/>
            <a:ext cx="4844415" cy="169037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</a:pPr>
            <a:b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en-US" altLang="zh-CN"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              </a:t>
            </a:r>
            <a:r>
              <a:rPr lang="zh-CN" sz="3200" b="1">
                <a:solidFill>
                  <a:srgbClr val="FFFF00"/>
                </a:solidFill>
                <a:latin typeface="Microsoft YaHei" panose="020B0503020204020204" charset="-122"/>
                <a:ea typeface="Microsoft YaHei" panose="020B0503020204020204" charset="-122"/>
              </a:rPr>
              <a:t>差傳的開始！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7"/>
          <p:cNvSpPr txBox="1"/>
          <p:nvPr/>
        </p:nvSpPr>
        <p:spPr>
          <a:xfrm>
            <a:off x="617019" y="2794719"/>
            <a:ext cx="10166211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一、我們當憐憫地看见</a:t>
            </a:r>
          </a:p>
        </p:txBody>
      </p:sp>
      <p:sp>
        <p:nvSpPr>
          <p:cNvPr id="3" name="TextBox 37"/>
          <p:cNvSpPr txBox="1"/>
          <p:nvPr/>
        </p:nvSpPr>
        <p:spPr>
          <a:xfrm>
            <a:off x="617019" y="1060534"/>
            <a:ext cx="10166211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zh-TW" sz="4800" dirty="0">
                <a:solidFill>
                  <a:schemeClr val="bg1"/>
                </a:solidFill>
              </a:rPr>
              <a:t>我們當做什麼</a:t>
            </a:r>
            <a:r>
              <a:rPr lang="en-US" altLang="zh-CN" sz="48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87325" y="1917065"/>
            <a:ext cx="12639040" cy="353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他看見許多的人，就憐憫他們，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因為他們困苦流離，如同羊沒有牧人一般。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太9:36</a:t>
            </a:r>
            <a:endParaRPr lang="en-US"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4481" y="4984743"/>
            <a:ext cx="3712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id-ID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以斯拉記</a:t>
            </a:r>
          </a:p>
          <a:p>
            <a:pPr algn="r"/>
            <a:r>
              <a:rPr lang="en-US" altLang="zh-CN" sz="3600" b="1" dirty="0">
                <a:solidFill>
                  <a:schemeClr val="bg1"/>
                </a:solidFill>
                <a:latin typeface="Montserrat" panose="02000505000000020004" pitchFamily="2" charset="0"/>
                <a:ea typeface="Roboto" pitchFamily="2" charset="0"/>
                <a:cs typeface="Lato" panose="020F0502020204030203" pitchFamily="34" charset="0"/>
              </a:rPr>
              <a:t>9-10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2" b="5183"/>
          <a:stretch>
            <a:fillRect/>
          </a:stretch>
        </p:blipFill>
        <p:spPr>
          <a:xfrm>
            <a:off x="0" y="0"/>
            <a:ext cx="12264390" cy="6858635"/>
          </a:xfrm>
          <a:prstGeom prst="rect">
            <a:avLst/>
          </a:prstGeom>
        </p:spPr>
      </p:pic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87325" y="1917065"/>
            <a:ext cx="12639040" cy="353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他看見許多的人，就憐憫他們，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rgbClr val="FFFF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因為他們困苦流離</a:t>
            </a: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，如同羊沒有牧人一般。</a:t>
            </a: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r>
              <a:rPr sz="28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太9:36</a:t>
            </a:r>
            <a:endParaRPr lang="en-US"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ctr">
              <a:lnSpc>
                <a:spcPct val="160000"/>
              </a:lnSpc>
              <a:buClrTx/>
              <a:buSzTx/>
              <a:buFontTx/>
              <a:buNone/>
            </a:pPr>
            <a:endParaRPr sz="28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958</Words>
  <Application>Microsoft Office PowerPoint</Application>
  <PresentationFormat>Widescreen</PresentationFormat>
  <Paragraphs>173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KaiTi</vt:lpstr>
      <vt:lpstr>Microsoft YaHei</vt:lpstr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 1-4章  敘事：降生和準備 5-7章  講論:  登山寶訓 8-9章  敘事：主耶穌的服事 10章   講論：差傳講論</vt:lpstr>
      <vt:lpstr> 【太4:23】耶稣走遍加利利，在各会堂里教训人，传天国的福音，                  醫治百姓各樣的病症。  【太9:35】耶穌走遍各城各鄉，在會堂裏教訓人，宣講天國的福音，                      又醫治各樣的病症。</vt:lpstr>
      <vt:lpstr> 1-4章  敘事：降生和準備 5-7章  講論:  登山寶訓的講論 8-9章  敘事：主耶穌的服事 10章   講論：差傳的講論</vt:lpstr>
      <vt:lpstr>PowerPoint Presentation</vt:lpstr>
      <vt:lpstr>PowerPoint Presentation</vt:lpstr>
      <vt:lpstr>PowerPoint Presentation</vt:lpstr>
      <vt:lpstr> 困苦： 被困擾，被陷入麻煩 流離： 被丟下，躺著，無助的  新译本：困苦无依       NIV:      harassed and helpless;   NET:      bewildered and helpless   NASB:   distressed and dispirited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Michelle Fang</dc:creator>
  <cp:lastModifiedBy>Michelle Fang</cp:lastModifiedBy>
  <cp:revision>50</cp:revision>
  <dcterms:created xsi:type="dcterms:W3CDTF">2021-04-05T18:04:00Z</dcterms:created>
  <dcterms:modified xsi:type="dcterms:W3CDTF">2022-04-18T05:33:01Z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B7AA9C8476524E22BEC5A30CFED389E8</vt:lpwstr>
  </property>
</Properties>
</file>