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2" r:id="rId3"/>
    <p:sldId id="2013" r:id="rId4"/>
    <p:sldId id="2020" r:id="rId5"/>
    <p:sldId id="309" r:id="rId6"/>
    <p:sldId id="306" r:id="rId7"/>
    <p:sldId id="307" r:id="rId8"/>
    <p:sldId id="2035" r:id="rId9"/>
    <p:sldId id="2024" r:id="rId10"/>
    <p:sldId id="2023" r:id="rId11"/>
    <p:sldId id="2036" r:id="rId12"/>
    <p:sldId id="2027" r:id="rId13"/>
    <p:sldId id="2026" r:id="rId14"/>
    <p:sldId id="2037" r:id="rId15"/>
    <p:sldId id="2028" r:id="rId16"/>
    <p:sldId id="2021" r:id="rId17"/>
    <p:sldId id="2029" r:id="rId18"/>
    <p:sldId id="2032" r:id="rId19"/>
    <p:sldId id="2038" r:id="rId20"/>
    <p:sldId id="2031" r:id="rId21"/>
    <p:sldId id="20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73" autoAdjust="0"/>
  </p:normalViewPr>
  <p:slideViewPr>
    <p:cSldViewPr snapToGrid="0">
      <p:cViewPr varScale="1">
        <p:scale>
          <a:sx n="74" d="100"/>
          <a:sy n="74" d="100"/>
        </p:scale>
        <p:origin x="3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E0557-106F-4608-B4BF-B2994B28819E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05589-4674-4CBD-B920-EE7733D5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orbrianlamsermons.blogspot.com/2018/07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ng-termcare.com/Article/Detail/78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yalnursinghome.com.tw/%e7%8d%a8%e5%b1%85%e8%80%81%e4%ba%ba%e5%95%8f%e9%a1%8c/" TargetMode="External"/><Relationship Id="rId4" Type="http://schemas.openxmlformats.org/officeDocument/2006/relationships/hyperlink" Target="https://zh.wikipedia.org/wiki/%E9%98%BF%E8%8C%B2%E6%B5%B7%E9%BB%98%E7%97%87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Let Us Consider One Another to Provoke Unto Love and to Good Works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https://pastorbrianlamsermons.blogspot.com/2018/07/</a:t>
            </a:r>
            <a:endParaRPr lang="en-US" dirty="0"/>
          </a:p>
          <a:p>
            <a:r>
              <a:rPr lang="en-US" altLang="zh-TW" dirty="0"/>
              <a:t>. </a:t>
            </a:r>
            <a:r>
              <a:rPr lang="zh-TW" altLang="en-US" dirty="0"/>
              <a:t>為什麼超過百分之五十在教會中長大的離開教會？你有何意見！這問題對你是否重要？為什麼？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https://www.churchinhk.org/book-resource/%E8%82%A2%E9%AB%94%E5%BD%BC%E6%AD%A4%E7%9B%B8%E9%A1%A7/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難免會有得罪人的事情。若得罪了肢體，就要學習認罪，這是消極的方面。積極方面，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4D727-4400-4F5F-A767-12429005B9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7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孤獨死</a:t>
            </a:r>
            <a:endParaRPr lang="en-US" altLang="zh-TW" sz="1200" dirty="0"/>
          </a:p>
          <a:p>
            <a:r>
              <a:rPr lang="zh-TW" altLang="en-US" sz="12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搶老人家的東西</a:t>
            </a:r>
            <a:endParaRPr lang="en-US" altLang="zh-TW" sz="1200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>
                <a:solidFill>
                  <a:srgbClr val="252525"/>
                </a:solidFill>
                <a:effectLst/>
                <a:latin typeface="Noto Sans TC"/>
              </a:rPr>
              <a:t>亞裔被視為「模範少數」，沉默讓處境更弱勢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美國反亞裔仇恨案件激增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黏結的信仰</a:t>
            </a:r>
            <a:r>
              <a:rPr lang="en-US" altLang="zh-TW" dirty="0"/>
              <a:t>--</a:t>
            </a:r>
            <a:r>
              <a:rPr lang="zh-TW" altLang="en-US" dirty="0"/>
              <a:t>福遍教會實踐篇，申 </a:t>
            </a:r>
            <a:r>
              <a:rPr lang="en-US" altLang="zh-TW" dirty="0"/>
              <a:t>6:6-9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2018.07.01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有關信仰的情況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5589-4674-4CBD-B920-EE7733D54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32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聖經中教導信徒要在生命裏結出聖靈的果子（約十五</a:t>
            </a:r>
            <a:r>
              <a:rPr lang="en-US" altLang="zh-TW" dirty="0"/>
              <a:t>8</a:t>
            </a:r>
            <a:r>
              <a:rPr lang="zh-TW" altLang="en-US" dirty="0"/>
              <a:t>，</a:t>
            </a:r>
            <a:r>
              <a:rPr lang="en-US" altLang="zh-TW" dirty="0"/>
              <a:t>16</a:t>
            </a:r>
            <a:r>
              <a:rPr lang="zh-TW" altLang="en-US" dirty="0"/>
              <a:t>；羅七</a:t>
            </a:r>
            <a:r>
              <a:rPr lang="en-US" altLang="zh-TW" dirty="0"/>
              <a:t>4</a:t>
            </a:r>
            <a:r>
              <a:rPr lang="zh-TW" altLang="en-US" dirty="0"/>
              <a:t>；西一</a:t>
            </a:r>
            <a:r>
              <a:rPr lang="en-US" altLang="zh-TW" dirty="0"/>
              <a:t>10</a:t>
            </a:r>
            <a:r>
              <a:rPr lang="zh-TW" altLang="en-US" dirty="0"/>
              <a:t>），意思就是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https://www.glorypress.com/devotional/holyspirit.asp?rdate=1/1/2002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神命令我們彼此相愛，這是可以且必須實行的。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愛心是根，行善是果。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https://aileen8853.blogspot.com/2013/12/1024-1024.html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小組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434343"/>
                </a:solidFill>
                <a:effectLst/>
                <a:latin typeface="Helvetica" panose="020B0604020202020204" pitchFamily="34" charset="0"/>
              </a:rPr>
              <a:t>從弘道老人福利基金會、屏東基督教醫院、肝病防治學術基金會、門諾基金會與一粒麥子基金會服務等社服團體所分享的案例中，也發現除了真實獨居的老人外；如上述秦伯伯般因親子、伴侶關係不佳的種種因素，無法獲得照護的「假性獨居」者，比例更是超過</a:t>
            </a:r>
            <a:r>
              <a:rPr lang="en-US" altLang="zh-TW" b="0" i="0" dirty="0">
                <a:solidFill>
                  <a:srgbClr val="434343"/>
                </a:solidFill>
                <a:effectLst/>
                <a:latin typeface="Helvetica" panose="020B0604020202020204" pitchFamily="34" charset="0"/>
              </a:rPr>
              <a:t>10%</a:t>
            </a:r>
            <a:r>
              <a:rPr lang="zh-TW" altLang="en-US" b="0" i="0" dirty="0">
                <a:solidFill>
                  <a:srgbClr val="434343"/>
                </a:solidFill>
                <a:effectLst/>
                <a:latin typeface="Helvetica" panose="020B0604020202020204" pitchFamily="34" charset="0"/>
              </a:rPr>
              <a:t>，顯示如今社會家庭支持系統有日趨薄弱的現象。</a:t>
            </a:r>
            <a:endParaRPr lang="en-US" altLang="zh-TW" b="0" i="0" dirty="0">
              <a:solidFill>
                <a:srgbClr val="43434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3434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https://www.ilong-termcare.com/Article/Detail/787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一個人，尤其是一個獨居年長者，如果又缺少人際互動，每天宅在家裡，就要小心失智症的上身。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algn="just"/>
            <a:r>
              <a:rPr lang="zh-TW" altLang="en-US" sz="1200" b="0" i="0" dirty="0">
                <a:solidFill>
                  <a:srgbClr val="222222"/>
                </a:solidFill>
                <a:effectLst/>
                <a:latin typeface="noto sans tc"/>
              </a:rPr>
              <a:t>缺乏人際互動、太過封閉的人很容易罹患心理疾病，更何況是心智能力逐漸下降的老人，而其中又以</a:t>
            </a:r>
            <a:r>
              <a:rPr lang="zh-TW" altLang="en-US" sz="1200" b="0" i="0" u="none" strike="noStrike" dirty="0">
                <a:solidFill>
                  <a:srgbClr val="4E657B"/>
                </a:solidFill>
                <a:effectLst/>
                <a:latin typeface="noto sans tc"/>
                <a:hlinkClick r:id="rId4"/>
              </a:rPr>
              <a:t>阿茲海默症</a:t>
            </a:r>
            <a:r>
              <a:rPr lang="zh-TW" altLang="en-US" sz="1200" b="0" i="0" dirty="0">
                <a:solidFill>
                  <a:srgbClr val="222222"/>
                </a:solidFill>
                <a:effectLst/>
                <a:latin typeface="noto sans tc"/>
              </a:rPr>
              <a:t>最常出現在老人身上。更糟的是，憂鬱症及失智症患者很難意識到自己已經罹患疾病，如果不願意配合就醫，病情就會越來越嚴重。</a:t>
            </a:r>
          </a:p>
          <a:p>
            <a:pPr algn="just"/>
            <a:r>
              <a:rPr lang="zh-TW" altLang="en-US" sz="1200" b="0" i="0" dirty="0">
                <a:solidFill>
                  <a:srgbClr val="222222"/>
                </a:solidFill>
                <a:effectLst/>
                <a:latin typeface="noto sans tc"/>
              </a:rPr>
              <a:t> </a:t>
            </a:r>
          </a:p>
          <a:p>
            <a:pPr algn="just"/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獨居老人死亡率高</a:t>
            </a:r>
          </a:p>
          <a:p>
            <a:pPr algn="just"/>
            <a:r>
              <a:rPr lang="zh-TW" altLang="en-US" sz="1200" b="0" i="0" dirty="0">
                <a:solidFill>
                  <a:srgbClr val="222222"/>
                </a:solidFill>
                <a:effectLst/>
                <a:latin typeface="noto sans tc"/>
              </a:rPr>
              <a:t>無論是身體或是心理健康出狀況，獨居老人在缺乏關心及照顧的情況下，如果求生意志不夠堅定，或是缺乏求生管道及求生能力，沒辦法得到即時的協助，都容易造成無法挽回的遺憾，導致獨居老人的死亡率較高。</a:t>
            </a:r>
          </a:p>
          <a:p>
            <a:r>
              <a:rPr lang="en-US" sz="1200" dirty="0">
                <a:hlinkClick r:id="rId5"/>
              </a:rPr>
              <a:t>https://www.royalnursinghome.com.tw/%e7%8d%a8%e5%b1%85%e8%80%81%e4%ba%ba%e5%95%8f%e9%a1%8c/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孤獨死。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失智症不是健忘，而是記憶力、執行力、定向力、判斷力出現障礙。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5589-4674-4CBD-B920-EE7733D54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1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http://www.faogyo.org.hk/showchapter.php?xf=romans.xml&amp;title=%E7%BE%85%E9%A6%AC%E6%9B%B8&amp;dateserial=20140320&amp;chapter=%E7%BE%85%E9%A6%AC%E6%9B%B8%E7%AC%AC%E5%8D%81%E5%85%AD%E7%AB%A01-16%E7%AF%80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05589-4674-4CBD-B920-EE7733D54C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0B3F-E29A-4310-AB37-5DB0E5A1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C910D-6996-439B-A516-F1E87829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F5F8-F2AB-47A1-9450-23A2F03D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592DD-FE54-4FAE-A1F7-CE800C0F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43A7-9FC7-4EF7-89B0-B9CBC660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EB0C-FB49-42C2-8C0D-46865034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20E48-A0F3-4C6A-A3E7-1E710024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99C8-D78F-411B-813B-239E8D1A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0B154-E5E7-4CB8-9C51-3F43E369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9CE20-DC4D-4226-855C-7D6FF424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E2C7-6702-43C9-A123-B222AAEF1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C60C6-7A05-4761-955D-158ADE850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450D-6DC9-4626-B645-219D015F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9EC07-9436-4955-8A76-C5927CBE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6B64-2067-4263-AE99-FE9C2CB0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9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5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75" indent="0">
              <a:buNone/>
              <a:defRPr sz="2700" b="1"/>
            </a:lvl2pPr>
            <a:lvl3pPr marL="1218210" indent="0">
              <a:buNone/>
              <a:defRPr sz="2400" b="1"/>
            </a:lvl3pPr>
            <a:lvl4pPr marL="1827304" indent="0">
              <a:buNone/>
              <a:defRPr sz="2100" b="1"/>
            </a:lvl4pPr>
            <a:lvl5pPr marL="2436418" indent="0">
              <a:buNone/>
              <a:defRPr sz="2100" b="1"/>
            </a:lvl5pPr>
            <a:lvl6pPr marL="3045492" indent="0">
              <a:buNone/>
              <a:defRPr sz="2100" b="1"/>
            </a:lvl6pPr>
            <a:lvl7pPr marL="3654567" indent="0">
              <a:buNone/>
              <a:defRPr sz="2100" b="1"/>
            </a:lvl7pPr>
            <a:lvl8pPr marL="4263680" indent="0">
              <a:buNone/>
              <a:defRPr sz="2100" b="1"/>
            </a:lvl8pPr>
            <a:lvl9pPr marL="487277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75" indent="0">
              <a:buNone/>
              <a:defRPr sz="2700" b="1"/>
            </a:lvl2pPr>
            <a:lvl3pPr marL="1218210" indent="0">
              <a:buNone/>
              <a:defRPr sz="2400" b="1"/>
            </a:lvl3pPr>
            <a:lvl4pPr marL="1827304" indent="0">
              <a:buNone/>
              <a:defRPr sz="2100" b="1"/>
            </a:lvl4pPr>
            <a:lvl5pPr marL="2436418" indent="0">
              <a:buNone/>
              <a:defRPr sz="2100" b="1"/>
            </a:lvl5pPr>
            <a:lvl6pPr marL="3045492" indent="0">
              <a:buNone/>
              <a:defRPr sz="2100" b="1"/>
            </a:lvl6pPr>
            <a:lvl7pPr marL="3654567" indent="0">
              <a:buNone/>
              <a:defRPr sz="2100" b="1"/>
            </a:lvl7pPr>
            <a:lvl8pPr marL="4263680" indent="0">
              <a:buNone/>
              <a:defRPr sz="2100" b="1"/>
            </a:lvl8pPr>
            <a:lvl9pPr marL="487277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75" indent="0">
              <a:buNone/>
              <a:defRPr sz="1600"/>
            </a:lvl2pPr>
            <a:lvl3pPr marL="1218210" indent="0">
              <a:buNone/>
              <a:defRPr sz="1300"/>
            </a:lvl3pPr>
            <a:lvl4pPr marL="1827304" indent="0">
              <a:buNone/>
              <a:defRPr sz="1200"/>
            </a:lvl4pPr>
            <a:lvl5pPr marL="2436418" indent="0">
              <a:buNone/>
              <a:defRPr sz="1200"/>
            </a:lvl5pPr>
            <a:lvl6pPr marL="3045492" indent="0">
              <a:buNone/>
              <a:defRPr sz="1200"/>
            </a:lvl6pPr>
            <a:lvl7pPr marL="3654567" indent="0">
              <a:buNone/>
              <a:defRPr sz="1200"/>
            </a:lvl7pPr>
            <a:lvl8pPr marL="4263680" indent="0">
              <a:buNone/>
              <a:defRPr sz="1200"/>
            </a:lvl8pPr>
            <a:lvl9pPr marL="48727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692E-8493-4AEA-A942-EB810368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862F-5DA7-4C16-A7F8-BA25D553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E08D-E992-49D8-A910-2560B9BB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876D-070A-4B54-81E7-5E02165B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77C5-9932-40B5-A3F1-050973D5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8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75" indent="0">
              <a:buNone/>
              <a:defRPr sz="3700"/>
            </a:lvl2pPr>
            <a:lvl3pPr marL="1218210" indent="0">
              <a:buNone/>
              <a:defRPr sz="3200"/>
            </a:lvl3pPr>
            <a:lvl4pPr marL="1827304" indent="0">
              <a:buNone/>
              <a:defRPr sz="2700"/>
            </a:lvl4pPr>
            <a:lvl5pPr marL="2436418" indent="0">
              <a:buNone/>
              <a:defRPr sz="2700"/>
            </a:lvl5pPr>
            <a:lvl6pPr marL="3045492" indent="0">
              <a:buNone/>
              <a:defRPr sz="2700"/>
            </a:lvl6pPr>
            <a:lvl7pPr marL="3654567" indent="0">
              <a:buNone/>
              <a:defRPr sz="2700"/>
            </a:lvl7pPr>
            <a:lvl8pPr marL="4263680" indent="0">
              <a:buNone/>
              <a:defRPr sz="2700"/>
            </a:lvl8pPr>
            <a:lvl9pPr marL="487277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75" indent="0">
              <a:buNone/>
              <a:defRPr sz="1600"/>
            </a:lvl2pPr>
            <a:lvl3pPr marL="1218210" indent="0">
              <a:buNone/>
              <a:defRPr sz="1300"/>
            </a:lvl3pPr>
            <a:lvl4pPr marL="1827304" indent="0">
              <a:buNone/>
              <a:defRPr sz="1200"/>
            </a:lvl4pPr>
            <a:lvl5pPr marL="2436418" indent="0">
              <a:buNone/>
              <a:defRPr sz="1200"/>
            </a:lvl5pPr>
            <a:lvl6pPr marL="3045492" indent="0">
              <a:buNone/>
              <a:defRPr sz="1200"/>
            </a:lvl6pPr>
            <a:lvl7pPr marL="3654567" indent="0">
              <a:buNone/>
              <a:defRPr sz="1200"/>
            </a:lvl7pPr>
            <a:lvl8pPr marL="4263680" indent="0">
              <a:buNone/>
              <a:defRPr sz="1200"/>
            </a:lvl8pPr>
            <a:lvl9pPr marL="48727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DBEB-2FC7-4C36-96CF-6A0099B2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8AB6-6438-4560-A866-755CAE86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6016C-91BF-49F0-A9A1-594C3A78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0E05B-6359-4198-B0B0-C8A6270A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3624-A48B-491D-AE55-FA4F22BC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2450-171D-4B39-9FA5-EE1AD698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3D3E-9ED5-42A9-AAA3-5F025C87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CFC23-A3C9-4021-8561-450E9B989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9CB9F-9765-4FF6-801F-A168314E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B3239-C093-4EE5-8D0B-275D31E3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9668C-119C-43DB-8C77-E5586F8E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ABB3-2344-4589-B8DC-0EE4914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839A5-55B4-428A-835C-28E44565D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F5B6-8823-4CC2-8B4C-4F3A7F95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84E9F-21CF-4018-B6FE-53575FC2B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FE353-DDE2-435C-A1D7-0E82FD08B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8D58A-FAFB-445C-AF27-A663B359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BD942-A7F5-4C47-A2CF-FD8BB20B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A60BD-70D0-4EAE-A5E9-224003D7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CA0D-9F85-4E92-8FAB-CBD75DA9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93EBE-5B67-47EB-8217-5D6BF456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A2797-5BA5-42F7-AF7E-3934071F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F61EB-C0B8-4366-BC24-8A93862C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EA929-E3D1-4606-8AF1-6CE757AD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593FC-BA07-4609-9699-7277F0EE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53FD7-9182-40C5-A23B-D67F6A8A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2186-00A2-4B8C-867C-5F23265F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E8AB-6333-4E02-B712-48EEAB1D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61FCF-F706-4B7D-B247-33D928FF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D5EC-C036-4007-A9C7-0DDB180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8C4D9-1568-4DE2-8BE6-89EA969E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55F0-A446-4EE6-8E8B-D28AA9AA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3D59-8349-4A97-92D8-D28FC960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838C9-57E1-4C8A-B4E0-E63D82F24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1B016-FBF6-44AA-AE3B-3D6E79EA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1A436-4D4A-4026-B3BA-0DE31CBF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31D67-6F7F-4F62-9F9E-74C00665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5F88E-E1B7-41CA-B05C-BCE42516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6098C-1D74-4154-853C-8563A759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995E-2C4F-45D9-A3B7-2B8DFC73C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FEF8-8CD9-4AC1-96EE-608683B44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7920-B241-4D18-9972-798ED894D8C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5036-4298-4DB6-AF1F-6AFF589A0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774B-07CF-449C-B9C7-693E971A1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3F2C-3A78-49BF-B16D-E86EDF04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8" tIns="45714" rIns="9137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78" tIns="45714" rIns="9137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6"/>
            <a:ext cx="2844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6"/>
            <a:ext cx="3860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6"/>
            <a:ext cx="2844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82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07" indent="-456807" algn="l" defTabSz="1218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06" indent="-380692" algn="l" defTabSz="12182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47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40" indent="-304536" algn="l" defTabSz="12182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954" indent="-304536" algn="l" defTabSz="12182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28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44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8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32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75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0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1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67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7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0F4A-75B9-4FA3-AF37-92CB4E49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7" y="382954"/>
            <a:ext cx="7010400" cy="246599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總要彼此相顧</a:t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1200" dirty="0"/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希伯來書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Hebrews 10:24 </a:t>
            </a:r>
            <a:endParaRPr lang="en-US" dirty="0"/>
          </a:p>
        </p:txBody>
      </p:sp>
      <p:pic>
        <p:nvPicPr>
          <p:cNvPr id="8" name="Picture 4" descr="彼此相顧激發愛心我們是同伴! | Love分享">
            <a:extLst>
              <a:ext uri="{FF2B5EF4-FFF2-40B4-BE49-F238E27FC236}">
                <a16:creationId xmlns:a16="http://schemas.microsoft.com/office/drawing/2014/main" id="{63B24828-0B10-41BE-8EB3-DBF2A501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3" y="120210"/>
            <a:ext cx="3323492" cy="32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C0F485-8BB8-4CD6-9B70-2085C3C6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4" y="2701681"/>
            <a:ext cx="4009292" cy="40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彼此相顧勸勉。希伯來書10:24-25 @ Sharon&amp;#39;s靈修筆記Devotional :: 痞客邦::">
            <a:extLst>
              <a:ext uri="{FF2B5EF4-FFF2-40B4-BE49-F238E27FC236}">
                <a16:creationId xmlns:a16="http://schemas.microsoft.com/office/drawing/2014/main" id="{5D49447A-4D8B-4AEC-A5ED-9A1595F6D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0"/>
          <a:stretch/>
        </p:blipFill>
        <p:spPr bwMode="auto">
          <a:xfrm>
            <a:off x="1014304" y="3111696"/>
            <a:ext cx="6147258" cy="36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3072-ABCA-4D72-BC39-3F3B76FE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4447"/>
            <a:ext cx="10972800" cy="62689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4400" dirty="0"/>
              <a:t>17</a:t>
            </a:r>
            <a:r>
              <a:rPr lang="zh-TW" altLang="en-US" sz="4400" dirty="0"/>
              <a:t> 這樣，凡好樹都結好果子，惟獨壞樹結壞果子。</a:t>
            </a:r>
            <a:r>
              <a:rPr lang="en-US" altLang="zh-TW" sz="4400" dirty="0"/>
              <a:t>18</a:t>
            </a:r>
            <a:r>
              <a:rPr lang="zh-TW" altLang="en-US" sz="4400" dirty="0"/>
              <a:t> 好樹不能結壞果子；壞樹不能結好果子。</a:t>
            </a:r>
            <a:r>
              <a:rPr lang="en-US" altLang="zh-TW" sz="4400" dirty="0"/>
              <a:t>19</a:t>
            </a:r>
            <a:r>
              <a:rPr lang="zh-TW" altLang="en-US" sz="4400" dirty="0"/>
              <a:t> 凡不結好果子的樹就砍下來，丟在火裡。</a:t>
            </a:r>
            <a:r>
              <a:rPr lang="en-US" altLang="zh-TW" sz="4400" dirty="0"/>
              <a:t>20</a:t>
            </a:r>
            <a:r>
              <a:rPr lang="zh-TW" altLang="en-US" sz="4400" dirty="0"/>
              <a:t> 所以，憑著他們的果子就可以認出他們來。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主要我們成為「結果子的基督徒」（太三</a:t>
            </a:r>
            <a:r>
              <a:rPr lang="en-US" altLang="zh-TW" sz="4400" dirty="0"/>
              <a:t>8</a:t>
            </a:r>
            <a:r>
              <a:rPr lang="zh-TW" altLang="en-US" sz="4400" dirty="0"/>
              <a:t>；七</a:t>
            </a:r>
            <a:r>
              <a:rPr lang="en-US" altLang="zh-TW" sz="4400" dirty="0"/>
              <a:t>16</a:t>
            </a:r>
            <a:r>
              <a:rPr lang="zh-TW" altLang="en-US" sz="4400" dirty="0"/>
              <a:t>；約十五</a:t>
            </a:r>
            <a:r>
              <a:rPr lang="en-US" altLang="zh-TW" sz="4400" dirty="0"/>
              <a:t>5</a:t>
            </a:r>
            <a:r>
              <a:rPr lang="zh-TW" altLang="en-US" sz="4400" dirty="0"/>
              <a:t>，</a:t>
            </a:r>
            <a:r>
              <a:rPr lang="en-US" altLang="zh-TW" sz="4400" dirty="0"/>
              <a:t>8</a:t>
            </a:r>
            <a:r>
              <a:rPr lang="zh-TW" altLang="en-US" sz="4400" dirty="0"/>
              <a:t>；羅七</a:t>
            </a:r>
            <a:r>
              <a:rPr lang="en-US" altLang="zh-TW" sz="4400" dirty="0"/>
              <a:t>4</a:t>
            </a:r>
            <a:r>
              <a:rPr lang="zh-TW" altLang="en-US" sz="4400" dirty="0"/>
              <a:t>；腓一</a:t>
            </a:r>
            <a:r>
              <a:rPr lang="en-US" altLang="zh-TW" sz="4400" dirty="0"/>
              <a:t>11</a:t>
            </a:r>
            <a:r>
              <a:rPr lang="zh-TW" altLang="en-US" sz="4400" dirty="0"/>
              <a:t>；西一</a:t>
            </a:r>
            <a:r>
              <a:rPr lang="en-US" altLang="zh-TW" sz="4400" dirty="0"/>
              <a:t>10</a:t>
            </a:r>
            <a:r>
              <a:rPr lang="zh-TW" altLang="en-US" sz="4400" dirty="0"/>
              <a:t>），如此才能榮耀祂也才能活出基督。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這是</a:t>
            </a:r>
            <a:r>
              <a:rPr lang="zh-TW" altLang="en-US" sz="4400" u="sng" dirty="0"/>
              <a:t>世人認識基督的最好方式</a:t>
            </a:r>
            <a:r>
              <a:rPr lang="zh-TW" altLang="en-US" sz="4400" dirty="0"/>
              <a:t>；因此保羅才會說：「你們明顯是基督的信，</a:t>
            </a:r>
            <a:r>
              <a:rPr lang="en-US" altLang="zh-TW" sz="4400" dirty="0"/>
              <a:t>……</a:t>
            </a:r>
            <a:r>
              <a:rPr lang="zh-TW" altLang="en-US" sz="4400" dirty="0"/>
              <a:t>乃是用永生上帝的靈寫的。」（林後三</a:t>
            </a:r>
            <a:r>
              <a:rPr lang="en-US" altLang="zh-TW" sz="4400" dirty="0"/>
              <a:t>3</a:t>
            </a:r>
            <a:r>
              <a:rPr lang="zh-TW" altLang="en-US" sz="4400" dirty="0"/>
              <a:t>），信徒的生活「結果」愈多，世人對基督的認識也就愈多。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E411-2BF5-4E70-A92D-73071208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223641"/>
            <a:ext cx="11119340" cy="6393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dirty="0"/>
              <a:t>羅</a:t>
            </a:r>
            <a:r>
              <a:rPr lang="en-US" altLang="zh-TW" sz="3500" dirty="0"/>
              <a:t>12:9 </a:t>
            </a:r>
            <a:r>
              <a:rPr lang="zh-TW" altLang="en-US" sz="3500" dirty="0"/>
              <a:t> 愛人不可虛假；惡要厭惡，善要</a:t>
            </a:r>
            <a:endParaRPr lang="en-US" altLang="zh-TW" sz="3500" dirty="0"/>
          </a:p>
          <a:p>
            <a:pPr marL="0" indent="0">
              <a:buNone/>
            </a:pPr>
            <a:r>
              <a:rPr lang="zh-TW" altLang="en-US" sz="3500" dirty="0"/>
              <a:t>親近。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腓一</a:t>
            </a:r>
            <a:r>
              <a:rPr lang="en-US" altLang="zh-TW" sz="3500" dirty="0"/>
              <a:t>11</a:t>
            </a:r>
            <a:r>
              <a:rPr lang="zh-TW" altLang="en-US" sz="3500" dirty="0"/>
              <a:t> 並靠著耶穌基督結滿了仁義的果</a:t>
            </a:r>
            <a:endParaRPr lang="en-US" altLang="zh-TW" sz="3500" dirty="0"/>
          </a:p>
          <a:p>
            <a:pPr marL="0" indent="0">
              <a:buNone/>
            </a:pPr>
            <a:r>
              <a:rPr lang="zh-TW" altLang="en-US" sz="3500" dirty="0"/>
              <a:t>子，叫榮耀稱讚歸與上帝。</a:t>
            </a:r>
            <a:endParaRPr lang="en-US" altLang="zh-TW" sz="3500" dirty="0"/>
          </a:p>
          <a:p>
            <a:pPr marL="0" indent="0">
              <a:buNone/>
            </a:pPr>
            <a:endParaRPr lang="zh-TW" altLang="en-US" sz="1200" dirty="0"/>
          </a:p>
          <a:p>
            <a:pPr marL="0" indent="0" algn="ctr">
              <a:buNone/>
            </a:pPr>
            <a:r>
              <a:rPr lang="zh-TW" altLang="en-US" sz="3500" b="1" dirty="0"/>
              <a:t>彼此相顧使 神得榮耀</a:t>
            </a:r>
            <a:r>
              <a:rPr lang="en-US" altLang="zh-TW" sz="3500" b="1" dirty="0"/>
              <a:t>/</a:t>
            </a:r>
            <a:r>
              <a:rPr lang="zh-TW" altLang="en-US" sz="3500" b="1" dirty="0"/>
              <a:t>使我們更多知道上帝</a:t>
            </a:r>
            <a:endParaRPr lang="en-US" altLang="zh-TW" sz="3500" b="1" dirty="0"/>
          </a:p>
          <a:p>
            <a:pPr marL="0" indent="0" algn="ctr">
              <a:buNone/>
            </a:pPr>
            <a:endParaRPr lang="en-US" altLang="zh-TW" sz="1200" b="1" dirty="0"/>
          </a:p>
          <a:p>
            <a:pPr marL="0" indent="0" algn="ctr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西一</a:t>
            </a:r>
            <a:r>
              <a:rPr lang="en-US" altLang="zh-TW" sz="3500" dirty="0"/>
              <a:t>10</a:t>
            </a:r>
            <a:r>
              <a:rPr lang="zh-TW" altLang="en-US" sz="3500" dirty="0"/>
              <a:t> 好叫你們行事為人對得起主，凡事蒙祂喜悅，在一切善事上結果子，</a:t>
            </a:r>
            <a:r>
              <a:rPr lang="zh-TW" altLang="en-US" sz="3500" u="sng" dirty="0"/>
              <a:t>漸漸的多知道上帝</a:t>
            </a:r>
            <a:r>
              <a:rPr lang="zh-TW" altLang="en-US" sz="3500" dirty="0"/>
              <a:t>。</a:t>
            </a:r>
            <a:endParaRPr lang="en-US" altLang="zh-TW" sz="3500" dirty="0"/>
          </a:p>
          <a:p>
            <a:pPr marL="0" indent="0">
              <a:buNone/>
            </a:pPr>
            <a:r>
              <a:rPr lang="en-US" altLang="zh-TW" sz="3500" dirty="0"/>
              <a:t>(…</a:t>
            </a:r>
            <a:r>
              <a:rPr lang="zh-TW" altLang="en-US" sz="3500" dirty="0"/>
              <a:t>同時，你們會在生活上結出各種美好的果子，</a:t>
            </a:r>
            <a:r>
              <a:rPr lang="zh-TW" altLang="en-US" sz="3500" u="sng" dirty="0"/>
              <a:t>對上帝的認識也會增進</a:t>
            </a:r>
            <a:r>
              <a:rPr lang="zh-TW" altLang="en-US" sz="3500" dirty="0"/>
              <a:t>。</a:t>
            </a:r>
            <a:r>
              <a:rPr lang="en-US" altLang="zh-TW" sz="3500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9190DD-CE4C-4522-B948-8C98A820E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6786" b="10127"/>
          <a:stretch/>
        </p:blipFill>
        <p:spPr bwMode="auto">
          <a:xfrm>
            <a:off x="8540886" y="241222"/>
            <a:ext cx="3566121" cy="2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D497-F553-4741-910E-D10BE76B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9"/>
            <a:ext cx="10972800" cy="1143000"/>
          </a:xfrm>
        </p:spPr>
        <p:txBody>
          <a:bodyPr/>
          <a:lstStyle/>
          <a:p>
            <a:r>
              <a:rPr lang="zh-TW" altLang="en-US" dirty="0"/>
              <a:t>彼此相顧就能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激發愛心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A2D3-27A4-4A13-8311-8FA4ECA91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80" y="4580799"/>
            <a:ext cx="11743592" cy="23123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7400" dirty="0"/>
              <a:t>人與人之間都要被激動，人們才能保持熱情、保持愛心。</a:t>
            </a:r>
            <a:endParaRPr lang="en-US" altLang="zh-TW" sz="7400" dirty="0"/>
          </a:p>
          <a:p>
            <a:pPr marL="0" indent="0">
              <a:buNone/>
            </a:pPr>
            <a:endParaRPr lang="en-US" altLang="zh-TW" sz="3000" dirty="0"/>
          </a:p>
          <a:p>
            <a:pPr marL="0" indent="0">
              <a:buNone/>
            </a:pPr>
            <a:r>
              <a:rPr lang="zh-TW" altLang="en-US" sz="7400" dirty="0"/>
              <a:t>耶穌要求門徒彼此相愛，就是要在主裡彼此激發愛心。</a:t>
            </a:r>
            <a:endParaRPr lang="en-US" altLang="zh-TW" sz="7400" dirty="0"/>
          </a:p>
          <a:p>
            <a:pPr marL="0" indent="0">
              <a:buNone/>
            </a:pPr>
            <a:r>
              <a:rPr lang="zh-TW" altLang="en-US" sz="7400" dirty="0"/>
              <a:t>我們應以身作則，來激發其他信徒過這種生活，成為愛的發動機。</a:t>
            </a:r>
            <a:endParaRPr lang="en-US" altLang="zh-TW" sz="7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723EE5-6978-41CB-83DF-FED855A72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7" b="4377"/>
          <a:stretch/>
        </p:blipFill>
        <p:spPr bwMode="auto">
          <a:xfrm>
            <a:off x="1290208" y="1329719"/>
            <a:ext cx="9611583" cy="30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97CA-B8B3-404E-BD85-77A66B34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0100"/>
            <a:ext cx="10972800" cy="53260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4400" dirty="0"/>
              <a:t>年青時對愛可能積極一點，渴望愛又渴望被愛；年紀日長，人經歷了太多不開心，</a:t>
            </a:r>
            <a:r>
              <a:rPr lang="zh-TW" altLang="en-US" sz="4400" u="sng" dirty="0"/>
              <a:t>愛心很容易冷卻</a:t>
            </a:r>
            <a:r>
              <a:rPr lang="zh-TW" altLang="en-US" sz="4400" dirty="0"/>
              <a:t>。正如耶穌預言末世說：「只因不法的事增多，許多人的愛心才漸漸冷淡了。」</a:t>
            </a:r>
            <a:r>
              <a:rPr lang="en-US" altLang="zh-TW" sz="4400" dirty="0"/>
              <a:t> (</a:t>
            </a:r>
            <a:r>
              <a:rPr lang="zh-TW" altLang="en-US" sz="4400" dirty="0"/>
              <a:t>馬太福音</a:t>
            </a:r>
            <a:r>
              <a:rPr lang="en-US" altLang="zh-TW" sz="4400" dirty="0"/>
              <a:t>24:12)</a:t>
            </a: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所以在末世更需要激發愛心，使我們保持動力、熱情，可以愛神、愛人、愛自己。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彼此在愛裡的激發，使我們的分享越來越多，越來越積極，因為神在我們中間。</a:t>
            </a: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E7AA-F434-4E82-8A60-57451805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教會的基礎建立在</a:t>
            </a:r>
            <a:r>
              <a:rPr lang="en-US" altLang="zh-TW" dirty="0"/>
              <a:t>”</a:t>
            </a:r>
            <a:r>
              <a:rPr lang="zh-TW" altLang="en-US" dirty="0"/>
              <a:t>彼此的關係</a:t>
            </a:r>
            <a:r>
              <a:rPr lang="en-US" altLang="zh-TW" dirty="0"/>
              <a:t>”</a:t>
            </a:r>
            <a:r>
              <a:rPr lang="zh-TW" altLang="en-US" dirty="0"/>
              <a:t>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A5E3-D6CB-46CC-834A-4D09D22E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600206"/>
            <a:ext cx="11412415" cy="49831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信徒間當 </a:t>
            </a:r>
            <a:r>
              <a:rPr lang="en-US" altLang="zh-TW" dirty="0"/>
              <a:t>-</a:t>
            </a:r>
            <a:r>
              <a:rPr lang="zh-TW" altLang="en-US" dirty="0"/>
              <a:t> 彼此相愛</a:t>
            </a:r>
            <a:r>
              <a:rPr lang="en-US" altLang="zh-TW" dirty="0"/>
              <a:t>,</a:t>
            </a:r>
            <a:r>
              <a:rPr lang="zh-TW" altLang="en-US" dirty="0"/>
              <a:t>互相鼓勵</a:t>
            </a:r>
            <a:r>
              <a:rPr lang="en-US" altLang="zh-TW" dirty="0"/>
              <a:t>, </a:t>
            </a:r>
            <a:r>
              <a:rPr lang="zh-TW" altLang="en-US" dirty="0"/>
              <a:t>彼此關懷</a:t>
            </a:r>
            <a:r>
              <a:rPr lang="en-US" altLang="zh-TW" dirty="0"/>
              <a:t>, </a:t>
            </a:r>
            <a:r>
              <a:rPr lang="zh-TW" altLang="en-US" dirty="0"/>
              <a:t>彼此安慰</a:t>
            </a:r>
            <a:r>
              <a:rPr lang="en-US" altLang="zh-TW" dirty="0"/>
              <a:t> 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彼此幫助</a:t>
            </a:r>
            <a:r>
              <a:rPr lang="en-US" altLang="zh-TW" dirty="0"/>
              <a:t>, </a:t>
            </a:r>
            <a:r>
              <a:rPr lang="zh-TW" altLang="en-US" dirty="0"/>
              <a:t>互相扶持</a:t>
            </a:r>
            <a:r>
              <a:rPr lang="en-US" altLang="zh-TW" dirty="0"/>
              <a:t>,</a:t>
            </a:r>
            <a:r>
              <a:rPr lang="zh-TW" altLang="en-US" dirty="0"/>
              <a:t>共度難關</a:t>
            </a:r>
            <a:r>
              <a:rPr lang="en-US" altLang="zh-TW" dirty="0"/>
              <a:t>……</a:t>
            </a:r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r>
              <a:rPr lang="zh-TW" altLang="en-US" dirty="0"/>
              <a:t>信徒間當 </a:t>
            </a:r>
            <a:r>
              <a:rPr lang="en-US" altLang="zh-TW" dirty="0"/>
              <a:t>-</a:t>
            </a:r>
            <a:r>
              <a:rPr lang="zh-TW" altLang="en-US" dirty="0"/>
              <a:t> 互相寬容</a:t>
            </a:r>
            <a:r>
              <a:rPr lang="en-US" altLang="zh-TW" dirty="0"/>
              <a:t>, </a:t>
            </a:r>
            <a:r>
              <a:rPr lang="zh-TW" altLang="en-US" dirty="0"/>
              <a:t>彼此分擔重擔</a:t>
            </a:r>
            <a:r>
              <a:rPr lang="en-US" altLang="zh-TW" dirty="0"/>
              <a:t>;</a:t>
            </a:r>
            <a:r>
              <a:rPr lang="zh-TW" altLang="en-US" dirty="0"/>
              <a:t>彼此和睦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zh-TW" altLang="en-US" dirty="0"/>
              <a:t>彼此互相服事</a:t>
            </a:r>
            <a:r>
              <a:rPr lang="en-US" altLang="zh-TW" dirty="0"/>
              <a:t>, </a:t>
            </a:r>
            <a:r>
              <a:rPr lang="zh-TW" altLang="en-US" dirty="0"/>
              <a:t>彼此順服</a:t>
            </a:r>
            <a:r>
              <a:rPr lang="en-US" altLang="zh-TW" dirty="0"/>
              <a:t>,</a:t>
            </a:r>
            <a:r>
              <a:rPr lang="zh-TW" altLang="en-US" dirty="0"/>
              <a:t>相親相愛</a:t>
            </a:r>
            <a:r>
              <a:rPr lang="en-US" altLang="zh-TW" dirty="0"/>
              <a:t>;</a:t>
            </a:r>
            <a:r>
              <a:rPr lang="zh-TW" altLang="en-US" dirty="0"/>
              <a:t>互相敬重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r>
              <a:rPr lang="zh-TW" altLang="en-US" dirty="0"/>
              <a:t>希伯來書</a:t>
            </a:r>
            <a:r>
              <a:rPr lang="en-US" altLang="zh-TW" dirty="0"/>
              <a:t>10:24</a:t>
            </a:r>
            <a:r>
              <a:rPr lang="zh-TW" altLang="en-US" dirty="0"/>
              <a:t> 又要彼此相顧，激發愛心，勉勵行善。</a:t>
            </a:r>
            <a:r>
              <a:rPr lang="en-US" altLang="zh-TW" dirty="0"/>
              <a:t>25</a:t>
            </a:r>
            <a:r>
              <a:rPr lang="zh-TW" altLang="en-US" dirty="0"/>
              <a:t> 你們</a:t>
            </a:r>
            <a:r>
              <a:rPr lang="zh-TW" altLang="en-US" u="sng" dirty="0"/>
              <a:t>不可停止聚會</a:t>
            </a:r>
            <a:r>
              <a:rPr lang="zh-TW" altLang="en-US" dirty="0"/>
              <a:t>，好像那些停止慣了的人，倒要彼此勸勉，既知道（原文是看見）那日子臨近，就更當如此。</a:t>
            </a:r>
            <a:endParaRPr lang="en-US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27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84D1-1315-4387-B09E-38F60E7E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3" y="237392"/>
            <a:ext cx="11151577" cy="5888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b="1" i="0" dirty="0">
                <a:solidFill>
                  <a:srgbClr val="000000"/>
                </a:solidFill>
                <a:effectLst/>
                <a:latin typeface="noto sans tc"/>
              </a:rPr>
              <a:t>缺乏人際互動，引發憂鬱症、失智症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榮總高齡醫學中心吳怡慧醫師在一場講座中指出，失智症中的阿茲海默症的危險因子是「少動腦、少活動、人際關係不活躍</a:t>
            </a:r>
            <a:r>
              <a:rPr lang="en-US" altLang="zh-TW" sz="3500" dirty="0"/>
              <a:t>…</a:t>
            </a:r>
            <a:r>
              <a:rPr lang="zh-TW" altLang="en-US" sz="3500" dirty="0"/>
              <a:t>」。</a:t>
            </a:r>
          </a:p>
          <a:p>
            <a:endParaRPr lang="en-US" altLang="zh-TW" sz="1200" dirty="0"/>
          </a:p>
          <a:p>
            <a:pPr marL="0" indent="0" algn="just">
              <a:buNone/>
            </a:pPr>
            <a:r>
              <a:rPr lang="zh-TW" altLang="en-US" sz="3500" b="0" i="0" dirty="0">
                <a:solidFill>
                  <a:srgbClr val="222222"/>
                </a:solidFill>
                <a:effectLst/>
                <a:latin typeface="noto sans tc"/>
              </a:rPr>
              <a:t>在長期缺乏陪伴和關心的狀況下，很多獨居老人心理健康都會出狀況，導致身體機能下降，失去生活自理的能力，其實只要</a:t>
            </a:r>
            <a:r>
              <a:rPr lang="zh-TW" altLang="en-US" sz="3500" b="0" i="0" u="sng" dirty="0">
                <a:solidFill>
                  <a:srgbClr val="222222"/>
                </a:solidFill>
                <a:effectLst/>
                <a:latin typeface="noto sans tc"/>
              </a:rPr>
              <a:t>固定關心和陪伴就能有效改善</a:t>
            </a:r>
            <a:r>
              <a:rPr lang="zh-TW" altLang="en-US" sz="3500" b="0" i="0" dirty="0">
                <a:solidFill>
                  <a:srgbClr val="222222"/>
                </a:solidFill>
                <a:effectLst/>
                <a:latin typeface="noto sans tc"/>
              </a:rPr>
              <a:t>，無論是來自子女、鄰居街坊或是社工團體，都可以給老人支撐下去的力量。</a:t>
            </a:r>
            <a:r>
              <a:rPr lang="en-US" altLang="zh-TW" sz="3500" b="0" i="0" dirty="0">
                <a:solidFill>
                  <a:srgbClr val="222222"/>
                </a:solidFill>
                <a:effectLst/>
                <a:latin typeface="noto sans tc"/>
              </a:rPr>
              <a:t>(</a:t>
            </a:r>
            <a:r>
              <a:rPr lang="zh-TW" altLang="en-US" sz="3500" b="0" i="0" dirty="0">
                <a:solidFill>
                  <a:srgbClr val="222222"/>
                </a:solidFill>
                <a:effectLst/>
                <a:latin typeface="noto sans tc"/>
              </a:rPr>
              <a:t>增加獨居老人陪伴、關心的頻率</a:t>
            </a:r>
            <a:r>
              <a:rPr lang="en-US" altLang="zh-TW" sz="3500" b="0" i="0" dirty="0">
                <a:solidFill>
                  <a:srgbClr val="222222"/>
                </a:solidFill>
                <a:effectLst/>
                <a:latin typeface="noto sans tc"/>
              </a:rPr>
              <a:t>) </a:t>
            </a:r>
            <a:endParaRPr lang="zh-TW" altLang="en-US" sz="3500" b="0" i="0" dirty="0">
              <a:solidFill>
                <a:srgbClr val="222222"/>
              </a:solidFill>
              <a:effectLst/>
              <a:latin typeface="noto sans tc"/>
            </a:endParaRPr>
          </a:p>
          <a:p>
            <a:endParaRPr lang="en-US" sz="1200" dirty="0"/>
          </a:p>
          <a:p>
            <a:pPr marL="0" indent="0" algn="ctr">
              <a:buNone/>
            </a:pPr>
            <a:r>
              <a:rPr lang="zh-TW" altLang="en-US" sz="3500" b="1" dirty="0"/>
              <a:t>彼此相顧就能勝過心理上的「孤寂感」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6317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E5A9-F6D7-4FA2-AFCD-324954E8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7" y="1494692"/>
            <a:ext cx="11280531" cy="46314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3500" dirty="0"/>
          </a:p>
          <a:p>
            <a:endParaRPr lang="en-US" sz="3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5E150B-12C9-4427-A570-2363940F3687}"/>
              </a:ext>
            </a:extLst>
          </p:cNvPr>
          <p:cNvSpPr txBox="1">
            <a:spLocks/>
          </p:cNvSpPr>
          <p:nvPr/>
        </p:nvSpPr>
        <p:spPr>
          <a:xfrm>
            <a:off x="691663" y="529615"/>
            <a:ext cx="10972800" cy="1143000"/>
          </a:xfrm>
          <a:prstGeom prst="rect">
            <a:avLst/>
          </a:prstGeom>
        </p:spPr>
        <p:txBody>
          <a:bodyPr vert="horz" lIns="91378" tIns="45714" rIns="91378" bIns="45714" rtlCol="0" anchor="ctr">
            <a:normAutofit/>
          </a:bodyPr>
          <a:lstStyle>
            <a:lvl1pPr algn="ctr" defTabSz="121821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彼此相顧反應在</a:t>
            </a:r>
            <a:r>
              <a:rPr lang="en-US" altLang="zh-TW" dirty="0"/>
              <a:t>:</a:t>
            </a:r>
            <a:r>
              <a:rPr lang="zh-TW" altLang="en-US" dirty="0"/>
              <a:t> 彼此的問安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5D09E-43E9-458B-BD37-DDE0FF2CB911}"/>
              </a:ext>
            </a:extLst>
          </p:cNvPr>
          <p:cNvSpPr txBox="1"/>
          <p:nvPr/>
        </p:nvSpPr>
        <p:spPr>
          <a:xfrm>
            <a:off x="490902" y="1767254"/>
            <a:ext cx="1128053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3500" dirty="0"/>
              <a:t>羅馬書</a:t>
            </a:r>
            <a:r>
              <a:rPr lang="en-US" altLang="zh-TW" sz="3500" dirty="0"/>
              <a:t>16:16</a:t>
            </a:r>
            <a:r>
              <a:rPr lang="zh-TW" altLang="en-US" sz="3500" dirty="0"/>
              <a:t> 你們親嘴問安，彼此務要聖潔，基督的眾教會都問你們安。</a:t>
            </a:r>
          </a:p>
          <a:p>
            <a:endParaRPr lang="zh-TW" altLang="en-US" sz="1200" dirty="0"/>
          </a:p>
          <a:p>
            <a:pPr marL="0" indent="0">
              <a:buNone/>
            </a:pPr>
            <a:r>
              <a:rPr lang="zh-TW" altLang="en-US" sz="3500" dirty="0"/>
              <a:t>陳終道牧師</a:t>
            </a:r>
            <a:r>
              <a:rPr lang="en-US" altLang="zh-TW" sz="3500" dirty="0"/>
              <a:t>:</a:t>
            </a:r>
            <a:r>
              <a:rPr lang="zh-TW" altLang="en-US" sz="3500" dirty="0"/>
              <a:t> 當時之親嘴問安禮，是弟兄與姊妹之互相問安，這“聖潔”的意思就是指彼此存</a:t>
            </a:r>
            <a:r>
              <a:rPr lang="zh-TW" altLang="en-US" sz="3500" u="sng" dirty="0"/>
              <a:t>真誠無偽之心</a:t>
            </a:r>
            <a:r>
              <a:rPr lang="zh-TW" altLang="en-US" sz="3500" dirty="0"/>
              <a:t>問安。</a:t>
            </a:r>
            <a:endParaRPr lang="en-US" altLang="zh-TW" sz="3500" dirty="0"/>
          </a:p>
          <a:p>
            <a:endParaRPr lang="en-US" altLang="zh-TW" sz="1200" dirty="0"/>
          </a:p>
          <a:p>
            <a:r>
              <a:rPr lang="zh-TW" altLang="en-US" sz="3200" dirty="0"/>
              <a:t>基督徒的問安是非常特別的，因為我們渴望那賜平安的主，能將真正的平安，帶給我們所問候的人。其實</a:t>
            </a:r>
            <a:r>
              <a:rPr lang="zh-TW" altLang="en-US" sz="3200" u="sng" dirty="0"/>
              <a:t>問安也是一個代禱和祝福</a:t>
            </a:r>
            <a:r>
              <a:rPr lang="zh-TW" altLang="en-US" sz="3200" dirty="0"/>
              <a:t>，正如復活的主、每次顯現時，總是說</a:t>
            </a:r>
            <a:r>
              <a:rPr lang="en-US" altLang="zh-TW" sz="3200" dirty="0"/>
              <a:t>︰</a:t>
            </a:r>
            <a:r>
              <a:rPr lang="zh-TW" altLang="en-US" sz="3200" dirty="0"/>
              <a:t>「願你們平安！」願大家向你所遇見的每個人，致上你的問安和祝福。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4919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E5B5-35DE-47AB-BA20-FB6CA89A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009038"/>
          </a:xfrm>
        </p:spPr>
        <p:txBody>
          <a:bodyPr>
            <a:normAutofit/>
          </a:bodyPr>
          <a:lstStyle/>
          <a:p>
            <a:r>
              <a:rPr lang="zh-TW" altLang="en-US" dirty="0"/>
              <a:t>保羅的問候名單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0BA7-B3DD-4570-B885-C3224416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1424354"/>
            <a:ext cx="11298115" cy="4701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dirty="0"/>
              <a:t>從這份名單可見羅馬教會是個多元性的教會。</a:t>
            </a:r>
            <a:endParaRPr lang="en-US" altLang="zh-TW" sz="3500" dirty="0"/>
          </a:p>
          <a:p>
            <a:pPr marL="0" indent="0">
              <a:buNone/>
            </a:pPr>
            <a:r>
              <a:rPr lang="zh-TW" altLang="en-US" sz="3500" u="sng" dirty="0"/>
              <a:t>種族上</a:t>
            </a:r>
            <a:r>
              <a:rPr lang="zh-TW" altLang="en-US" sz="3500" dirty="0"/>
              <a:t>有猶太人和外邦人；百基拉和亞居拉夫婦是猶太人，保羅的親戚也是猶太人，其他的人名都是外邦人。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論</a:t>
            </a:r>
            <a:r>
              <a:rPr lang="zh-TW" altLang="en-US" sz="3500" u="sng" dirty="0"/>
              <a:t>社會階級上</a:t>
            </a:r>
            <a:r>
              <a:rPr lang="zh-TW" altLang="en-US" sz="3500" dirty="0"/>
              <a:t>，學者研究了當中的一些名字，如暗伯利（</a:t>
            </a:r>
            <a:r>
              <a:rPr lang="en-US" altLang="zh-TW" sz="3500" dirty="0"/>
              <a:t>8</a:t>
            </a:r>
            <a:r>
              <a:rPr lang="zh-TW" altLang="en-US" sz="3500" dirty="0"/>
              <a:t>）、耳巴奴（</a:t>
            </a:r>
            <a:r>
              <a:rPr lang="en-US" altLang="zh-TW" sz="3500" dirty="0"/>
              <a:t>9</a:t>
            </a:r>
            <a:r>
              <a:rPr lang="zh-TW" altLang="en-US" sz="3500" dirty="0"/>
              <a:t>）、黒米（</a:t>
            </a:r>
            <a:r>
              <a:rPr lang="en-US" altLang="zh-TW" sz="3500" dirty="0"/>
              <a:t>14</a:t>
            </a:r>
            <a:r>
              <a:rPr lang="zh-TW" altLang="en-US" sz="3500" dirty="0"/>
              <a:t>）、非羅羅古和猶利亞（</a:t>
            </a:r>
            <a:r>
              <a:rPr lang="en-US" altLang="zh-TW" sz="3500" dirty="0"/>
              <a:t>15</a:t>
            </a:r>
            <a:r>
              <a:rPr lang="zh-TW" altLang="en-US" sz="3500" dirty="0"/>
              <a:t>）都是奴隸的名字。亞利多布（</a:t>
            </a:r>
            <a:r>
              <a:rPr lang="en-US" altLang="zh-TW" sz="3500" dirty="0"/>
              <a:t>10</a:t>
            </a:r>
            <a:r>
              <a:rPr lang="zh-TW" altLang="en-US" sz="3500" dirty="0"/>
              <a:t>）是大希律的曾孫，是羅馬皇帝的朋友。拿其數（</a:t>
            </a:r>
            <a:r>
              <a:rPr lang="en-US" altLang="zh-TW" sz="3500" dirty="0"/>
              <a:t>11</a:t>
            </a:r>
            <a:r>
              <a:rPr lang="zh-TW" altLang="en-US" sz="3500" dirty="0"/>
              <a:t>）是有財有勢的人。魯孚（</a:t>
            </a:r>
            <a:r>
              <a:rPr lang="en-US" altLang="zh-TW" sz="3500" dirty="0"/>
              <a:t>13</a:t>
            </a:r>
            <a:r>
              <a:rPr lang="zh-TW" altLang="en-US" sz="3500" dirty="0"/>
              <a:t>）是替耶穌背十字架上各各他那位西門的兒子（可</a:t>
            </a:r>
            <a:r>
              <a:rPr lang="en-US" altLang="zh-TW" sz="3500" dirty="0"/>
              <a:t>15:21</a:t>
            </a:r>
            <a:r>
              <a:rPr lang="zh-TW" altLang="en-US" sz="3500" dirty="0"/>
              <a:t>）。</a:t>
            </a: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28931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DE2-46FB-40B6-80DB-1E89A5B7A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659425"/>
            <a:ext cx="11236568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5000" dirty="0"/>
              <a:t>論</a:t>
            </a:r>
            <a:r>
              <a:rPr lang="zh-TW" altLang="en-US" sz="5000" u="sng" dirty="0"/>
              <a:t>性別上</a:t>
            </a:r>
            <a:r>
              <a:rPr lang="zh-TW" altLang="en-US" sz="5000" dirty="0"/>
              <a:t>，保羅提名的</a:t>
            </a:r>
            <a:r>
              <a:rPr lang="en-US" altLang="zh-TW" sz="5000" dirty="0"/>
              <a:t>26</a:t>
            </a:r>
            <a:r>
              <a:rPr lang="zh-TW" altLang="en-US" sz="5000" dirty="0"/>
              <a:t>個人之中，有九人是女性，其中四位是多受勞苦的，包括馬利亞（</a:t>
            </a:r>
            <a:r>
              <a:rPr lang="en-US" altLang="zh-TW" sz="5000" dirty="0"/>
              <a:t>6</a:t>
            </a:r>
            <a:r>
              <a:rPr lang="zh-TW" altLang="en-US" sz="5000" dirty="0"/>
              <a:t>）、土非拿、土富撒和彼息（</a:t>
            </a:r>
            <a:r>
              <a:rPr lang="en-US" altLang="zh-TW" sz="5000" dirty="0"/>
              <a:t>12</a:t>
            </a:r>
            <a:r>
              <a:rPr lang="zh-TW" altLang="en-US" sz="5000" dirty="0"/>
              <a:t>）。</a:t>
            </a:r>
            <a:endParaRPr lang="en-US" altLang="zh-TW" sz="5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zh-TW" altLang="en-US" sz="5000" dirty="0"/>
              <a:t>雖然羅馬教會在種族、階級和性別上有多元性，但多元也可以合一。</a:t>
            </a:r>
            <a:endParaRPr lang="en-US" altLang="zh-TW" sz="50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r>
              <a:rPr lang="zh-TW" altLang="en-US" sz="5000" dirty="0"/>
              <a:t>合一的原因是大家同在主基督裡。保羅在本段用了多次「在主裡」（</a:t>
            </a:r>
            <a:r>
              <a:rPr lang="en-US" altLang="zh-TW" sz="5000" dirty="0"/>
              <a:t>8, 11</a:t>
            </a:r>
            <a:r>
              <a:rPr lang="zh-TW" altLang="en-US" sz="5000" dirty="0"/>
              <a:t>）和「在基督裡」（</a:t>
            </a:r>
            <a:r>
              <a:rPr lang="en-US" altLang="zh-TW" sz="5000" dirty="0"/>
              <a:t>3, 9, 10</a:t>
            </a:r>
            <a:r>
              <a:rPr lang="zh-TW" altLang="en-US" sz="5000" dirty="0"/>
              <a:t>），又叫這些人為「弟兄、姊妹」（</a:t>
            </a:r>
            <a:r>
              <a:rPr lang="en-US" altLang="zh-TW" sz="5000" dirty="0"/>
              <a:t>1, 14</a:t>
            </a:r>
            <a:r>
              <a:rPr lang="zh-TW" altLang="en-US" sz="5000" dirty="0"/>
              <a:t>），及「親愛的」（</a:t>
            </a:r>
            <a:r>
              <a:rPr lang="en-US" altLang="zh-TW" sz="5000" dirty="0"/>
              <a:t>5, 8, 12</a:t>
            </a:r>
            <a:r>
              <a:rPr lang="zh-TW" altLang="en-US" sz="5000" dirty="0"/>
              <a:t>）。其中一些人是同工，一齊受過苦，他們是在家裡聚會（</a:t>
            </a:r>
            <a:r>
              <a:rPr lang="en-US" altLang="zh-TW" sz="5000" dirty="0"/>
              <a:t>5</a:t>
            </a:r>
            <a:r>
              <a:rPr lang="zh-TW" altLang="en-US" sz="5000" dirty="0"/>
              <a:t>）。</a:t>
            </a:r>
            <a:endParaRPr lang="en-US" altLang="zh-TW" sz="50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r>
              <a:rPr lang="zh-TW" altLang="en-US" sz="5000" dirty="0"/>
              <a:t>羅馬書</a:t>
            </a:r>
            <a:r>
              <a:rPr lang="en-US" altLang="zh-TW" sz="5000" dirty="0"/>
              <a:t>15:7</a:t>
            </a:r>
            <a:r>
              <a:rPr lang="zh-TW" altLang="en-US" sz="5000" dirty="0"/>
              <a:t> 所以，你們要彼此接納，如同基督接納你們一樣，使榮耀歸與神。</a:t>
            </a:r>
            <a:endParaRPr lang="en-US" altLang="zh-TW" sz="50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 algn="ctr">
              <a:buNone/>
            </a:pPr>
            <a:r>
              <a:rPr lang="zh-TW" altLang="en-US" sz="6000" dirty="0"/>
              <a:t>彼此相顧在於</a:t>
            </a:r>
            <a:r>
              <a:rPr lang="en-US" altLang="zh-TW" sz="6000" dirty="0"/>
              <a:t>:</a:t>
            </a:r>
            <a:r>
              <a:rPr lang="zh-TW" altLang="en-US" sz="6000" dirty="0"/>
              <a:t> 彼此接納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15526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E71F-C34A-4F22-8919-EC3D7F55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彼此相顧運用在</a:t>
            </a:r>
            <a:r>
              <a:rPr lang="en-US" altLang="zh-TW" dirty="0"/>
              <a:t>:</a:t>
            </a: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互相代求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0606-FCDF-4521-8D83-F2BC860F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62" y="1538654"/>
            <a:ext cx="11435862" cy="4967653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雅五</a:t>
            </a:r>
            <a:r>
              <a:rPr lang="en-US" altLang="zh-TW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所以你們要彼此認罪，互相代求，使你們可以得醫治。義人祈禱所發的力量是大有功效的。</a:t>
            </a:r>
            <a:endParaRPr lang="en-US" altLang="zh-TW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buNone/>
            </a:pPr>
            <a:endParaRPr lang="en-US" altLang="zh-TW" sz="1500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buNone/>
            </a:pP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現代人面對不少難處，讀書有壓力，工作有壓力，家庭有擔子，故需要為此多方代禱，這就是</a:t>
            </a:r>
            <a:r>
              <a:rPr lang="zh-TW" altLang="en-US" b="0" i="0" u="sng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切實的彼此相顧。我們不單要為自己禱告，也要多為別人禱告，</a:t>
            </a: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這是蒙福的途徑。當我們多為別人代禱，神也就祝福我們。</a:t>
            </a:r>
          </a:p>
          <a:p>
            <a:pPr marL="0" indent="0" algn="just" fontAlgn="base">
              <a:buNone/>
            </a:pPr>
            <a:endParaRPr lang="en-US" altLang="zh-TW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buNone/>
            </a:pPr>
            <a:r>
              <a:rPr lang="zh-TW" altLang="en-US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在教會生活中，我們需要互相代求，這是肢體彼此相顧中最有效的幫助，因為義人祈禱所發的力量是大有功效的。神樂意垂聽我們的禱告，好在我們身上成就他的旨意。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C1CB9-D81C-47C5-9F39-D8A4DDE9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33" y="697756"/>
            <a:ext cx="6385565" cy="1012723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希伯來書</a:t>
            </a:r>
            <a:b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Hebrews 10:24 </a:t>
            </a:r>
            <a:endParaRPr lang="en-US" sz="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418063-A363-4972-B6D3-495410DF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71" y="2391508"/>
            <a:ext cx="5641083" cy="2327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4000" baseline="30000" dirty="0">
                <a:latin typeface="DFKai-SB" panose="03000509000000000000" pitchFamily="65" charset="-120"/>
                <a:ea typeface="DFKai-SB" panose="03000509000000000000" pitchFamily="65" charset="-120"/>
              </a:rPr>
              <a:t>24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又要彼此相顧，激發愛心，勉勵行善。</a:t>
            </a:r>
          </a:p>
          <a:p>
            <a:pPr marL="0" indent="0" algn="ctr">
              <a:buNone/>
            </a:pPr>
            <a:endParaRPr lang="zh-TW" alt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32107-159A-469B-B6C1-7BEF1BA9F81D}"/>
              </a:ext>
            </a:extLst>
          </p:cNvPr>
          <p:cNvSpPr txBox="1"/>
          <p:nvPr/>
        </p:nvSpPr>
        <p:spPr>
          <a:xfrm>
            <a:off x="850114" y="4132386"/>
            <a:ext cx="5919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And let us consider how we may spur one another on toward love and good deeds,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CF0DA5-61D9-44EB-98F0-16C3D2DA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54" y="506541"/>
            <a:ext cx="4246813" cy="58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AD75-5AFE-42CB-8E3B-30DA5493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" y="272567"/>
            <a:ext cx="8474453" cy="1397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/>
              <a:t>彼此相顧 </a:t>
            </a:r>
            <a:r>
              <a:rPr lang="en-US" altLang="zh-TW" sz="6600" dirty="0"/>
              <a:t>–</a:t>
            </a:r>
            <a:r>
              <a:rPr lang="zh-TW" altLang="en-US" sz="6600" dirty="0"/>
              <a:t> 共度難關</a:t>
            </a:r>
            <a:endParaRPr lang="en-US" sz="6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3D281-AEB8-4CFF-8E22-77D4D4BC1C4C}"/>
              </a:ext>
            </a:extLst>
          </p:cNvPr>
          <p:cNvSpPr txBox="1"/>
          <p:nvPr/>
        </p:nvSpPr>
        <p:spPr>
          <a:xfrm>
            <a:off x="454266" y="1670538"/>
            <a:ext cx="816219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500" dirty="0"/>
              <a:t>腓立比書</a:t>
            </a:r>
            <a:r>
              <a:rPr lang="en-US" altLang="zh-TW" sz="3500" dirty="0"/>
              <a:t>2:3</a:t>
            </a:r>
            <a:r>
              <a:rPr lang="zh-TW" altLang="en-US" sz="3500" dirty="0"/>
              <a:t> 凡事不可結黨，不可貪圖虛浮的榮耀；只要存心謙卑，各人看別人比自己強。</a:t>
            </a:r>
            <a:endParaRPr lang="en-US" altLang="zh-TW" sz="3500" dirty="0"/>
          </a:p>
          <a:p>
            <a:endParaRPr lang="zh-TW" altLang="en-US" sz="1200" dirty="0"/>
          </a:p>
          <a:p>
            <a:r>
              <a:rPr lang="en-US" altLang="zh-TW" sz="3500" dirty="0"/>
              <a:t>4 </a:t>
            </a:r>
            <a:r>
              <a:rPr lang="zh-TW" altLang="en-US" sz="3500" dirty="0"/>
              <a:t>各人不要單顧自己的事，也要顧別人的事。</a:t>
            </a:r>
            <a:r>
              <a:rPr lang="en-US" altLang="zh-TW" sz="3500" dirty="0"/>
              <a:t>5 </a:t>
            </a:r>
            <a:r>
              <a:rPr lang="zh-TW" altLang="en-US" sz="3500" dirty="0"/>
              <a:t>你們當以基督耶穌的心為心：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1C82A7C4-F8F7-4D79-8673-A1AB5446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637" y="272567"/>
            <a:ext cx="3150354" cy="46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732845-55FF-41CA-A664-E8B578D8BB45}"/>
              </a:ext>
            </a:extLst>
          </p:cNvPr>
          <p:cNvSpPr txBox="1"/>
          <p:nvPr/>
        </p:nvSpPr>
        <p:spPr>
          <a:xfrm>
            <a:off x="304796" y="4915873"/>
            <a:ext cx="1152671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500" dirty="0"/>
              <a:t>6 </a:t>
            </a:r>
            <a:r>
              <a:rPr lang="zh-TW" altLang="en-US" sz="3500" dirty="0"/>
              <a:t>他本有神的形像，不以自己與神同等為強奪的；</a:t>
            </a:r>
            <a:r>
              <a:rPr lang="en-US" altLang="zh-TW" sz="3500" dirty="0"/>
              <a:t>7 </a:t>
            </a:r>
            <a:r>
              <a:rPr lang="zh-TW" altLang="en-US" sz="3500" dirty="0"/>
              <a:t>反倒虛己，取了奴僕的形像，成為人的樣式；</a:t>
            </a:r>
            <a:r>
              <a:rPr lang="en-US" altLang="zh-TW" sz="3500" dirty="0"/>
              <a:t>8 </a:t>
            </a:r>
            <a:r>
              <a:rPr lang="zh-TW" altLang="en-US" sz="3500" dirty="0"/>
              <a:t>既有人的樣子，就自己卑微，存心順服，以至於死，且死在十字架上。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352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9BCC-BF6C-49C5-AD3B-EA963421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10" y="386862"/>
            <a:ext cx="11482752" cy="5792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b="1" dirty="0"/>
              <a:t>彼此相顧</a:t>
            </a:r>
            <a:r>
              <a:rPr lang="zh-TW" altLang="en-US" sz="3500" dirty="0"/>
              <a:t>意思是彼此關懷、彼此安慰</a:t>
            </a:r>
            <a:r>
              <a:rPr lang="en-US" altLang="zh-TW" sz="3500" dirty="0"/>
              <a:t> </a:t>
            </a:r>
            <a:r>
              <a:rPr lang="zh-TW" altLang="en-US" sz="3500" dirty="0"/>
              <a:t>、互相幫助、照應與鼓勵</a:t>
            </a:r>
            <a:r>
              <a:rPr lang="en-US" altLang="zh-TW" sz="3500" dirty="0"/>
              <a:t>.</a:t>
            </a:r>
          </a:p>
          <a:p>
            <a:pPr marL="0" indent="0" algn="ctr">
              <a:buNone/>
            </a:pPr>
            <a:r>
              <a:rPr lang="zh-TW" altLang="en-US" sz="3500" b="1" dirty="0"/>
              <a:t>彼此相顧更形重要</a:t>
            </a:r>
            <a:r>
              <a:rPr lang="en-US" altLang="zh-TW" sz="3500" b="1" dirty="0"/>
              <a:t>:</a:t>
            </a:r>
            <a:r>
              <a:rPr lang="zh-TW" altLang="en-US" sz="3500" b="1" dirty="0"/>
              <a:t> 因現今正是末日的時候</a:t>
            </a:r>
            <a:endParaRPr lang="en-US" altLang="zh-TW" sz="3500" b="1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1200" dirty="0"/>
          </a:p>
          <a:p>
            <a:pPr marL="0" indent="0" algn="ctr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提後</a:t>
            </a:r>
            <a:r>
              <a:rPr lang="en-US" altLang="zh-TW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3:1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你該知道，</a:t>
            </a:r>
            <a:r>
              <a:rPr lang="zh-TW" altLang="en-US" sz="3500" b="1" i="0" u="sng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末世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必有危險的日子來到。</a:t>
            </a:r>
            <a:r>
              <a:rPr lang="en-US" altLang="zh-TW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因為那時人要</a:t>
            </a:r>
            <a:r>
              <a:rPr lang="zh-TW" altLang="en-US" sz="3500" b="0" i="0" u="sng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專顧自己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、貪愛錢財、自誇、狂傲、謗讟、違背父母、忘恩負義、心不聖潔。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2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末世的第一項特點，就是「人要專顧自己」，所謂「各家自掃門前雪，休管他人瓦上霜。」 「人不為己，天誅地滅。」這就是末世的光景。</a:t>
            </a:r>
            <a:endParaRPr lang="en-US" altLang="zh-TW" sz="3200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111111"/>
                </a:solidFill>
                <a:effectLst/>
                <a:latin typeface="Noto Serif TC"/>
              </a:rPr>
              <a:t>2021/02/23</a:t>
            </a:r>
            <a:r>
              <a:rPr lang="zh-TW" altLang="en-US" sz="1400" b="0" i="0" dirty="0">
                <a:solidFill>
                  <a:srgbClr val="111111"/>
                </a:solidFill>
                <a:effectLst/>
                <a:latin typeface="Noto Sans TC"/>
              </a:rPr>
              <a:t>「停止仇視亞太裔」（</a:t>
            </a:r>
            <a:r>
              <a:rPr lang="en-US" altLang="zh-TW" sz="1400" b="0" i="0" dirty="0">
                <a:solidFill>
                  <a:srgbClr val="111111"/>
                </a:solidFill>
                <a:effectLst/>
                <a:latin typeface="Noto Sans TC"/>
              </a:rPr>
              <a:t>Stop AAPI Hate</a:t>
            </a:r>
            <a:r>
              <a:rPr lang="zh-TW" altLang="en-US" sz="1400" b="0" i="0" dirty="0">
                <a:solidFill>
                  <a:srgbClr val="111111"/>
                </a:solidFill>
                <a:effectLst/>
                <a:latin typeface="Noto Sans TC"/>
              </a:rPr>
              <a:t>）組織去年 </a:t>
            </a:r>
            <a:r>
              <a:rPr lang="en-US" altLang="zh-TW" sz="1400" b="0" i="0" dirty="0">
                <a:solidFill>
                  <a:srgbClr val="111111"/>
                </a:solidFill>
                <a:effectLst/>
                <a:latin typeface="Noto Sans TC"/>
              </a:rPr>
              <a:t>8 </a:t>
            </a:r>
            <a:r>
              <a:rPr lang="zh-TW" altLang="en-US" sz="1400" b="0" i="0" dirty="0">
                <a:solidFill>
                  <a:srgbClr val="111111"/>
                </a:solidFill>
                <a:effectLst/>
                <a:latin typeface="Noto Sans TC"/>
              </a:rPr>
              <a:t>月發布的報告顯示</a:t>
            </a:r>
            <a:r>
              <a:rPr lang="zh-TW" altLang="en-US" sz="1400" b="1" i="0" dirty="0">
                <a:solidFill>
                  <a:srgbClr val="111111"/>
                </a:solidFill>
                <a:effectLst/>
                <a:latin typeface="Noto Sans TC"/>
              </a:rPr>
              <a:t>疫情爆發期間，美國各地收到超過 </a:t>
            </a:r>
            <a:r>
              <a:rPr lang="en-US" altLang="zh-TW" sz="1400" b="1" i="0" dirty="0">
                <a:solidFill>
                  <a:srgbClr val="111111"/>
                </a:solidFill>
                <a:effectLst/>
                <a:latin typeface="Noto Sans TC"/>
              </a:rPr>
              <a:t>2,500 </a:t>
            </a:r>
            <a:r>
              <a:rPr lang="zh-TW" altLang="en-US" sz="1400" b="1" i="0" dirty="0">
                <a:solidFill>
                  <a:srgbClr val="111111"/>
                </a:solidFill>
                <a:effectLst/>
                <a:latin typeface="Noto Sans TC"/>
              </a:rPr>
              <a:t>起亞裔歧視案件，其中 </a:t>
            </a:r>
            <a:r>
              <a:rPr lang="en-US" altLang="zh-TW" sz="1400" b="1" i="0" dirty="0">
                <a:solidFill>
                  <a:srgbClr val="111111"/>
                </a:solidFill>
                <a:effectLst/>
                <a:latin typeface="Noto Sans TC"/>
              </a:rPr>
              <a:t>46% </a:t>
            </a:r>
            <a:r>
              <a:rPr lang="zh-TW" altLang="en-US" sz="1400" b="1" i="0" dirty="0">
                <a:solidFill>
                  <a:srgbClr val="111111"/>
                </a:solidFill>
                <a:effectLst/>
                <a:latin typeface="Noto Sans TC"/>
              </a:rPr>
              <a:t>發生在加州。</a:t>
            </a:r>
            <a:r>
              <a:rPr lang="en-US" altLang="zh-TW" sz="1400" b="1" i="0" dirty="0">
                <a:solidFill>
                  <a:srgbClr val="111111"/>
                </a:solidFill>
                <a:effectLst/>
                <a:latin typeface="Noto Sans TC"/>
              </a:rPr>
              <a:t>https://crossing.cw.com.tw/article/14512</a:t>
            </a: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10756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D972AD-4757-4F86-BA97-F19508A6B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4549" r="7996" b="5335"/>
          <a:stretch/>
        </p:blipFill>
        <p:spPr bwMode="auto">
          <a:xfrm>
            <a:off x="6937129" y="852506"/>
            <a:ext cx="5231422" cy="30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A8C8B-51B6-41AD-9ED2-311385DB7B04}"/>
              </a:ext>
            </a:extLst>
          </p:cNvPr>
          <p:cNvSpPr txBox="1"/>
          <p:nvPr/>
        </p:nvSpPr>
        <p:spPr>
          <a:xfrm>
            <a:off x="338768" y="140675"/>
            <a:ext cx="115443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500" b="0" i="0" u="sng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不應只顧自己，而要彼此相顧，這才是教會該有的光景，也是在</a:t>
            </a:r>
            <a:r>
              <a:rPr lang="zh-TW" altLang="en-US" sz="3500" b="0" i="0" u="sng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末世中該顯出的見證</a:t>
            </a:r>
            <a:r>
              <a:rPr lang="zh-TW" altLang="en-US" sz="3500" b="0" i="0" dirty="0">
                <a:solidFill>
                  <a:srgbClr val="202D3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500" b="0" i="0" dirty="0">
              <a:solidFill>
                <a:srgbClr val="202D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202D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202D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u="sng" dirty="0"/>
              <a:t>彼此相顧的重要</a:t>
            </a:r>
            <a:r>
              <a:rPr lang="en-US" altLang="zh-TW" sz="3500" b="1" u="sng" dirty="0"/>
              <a:t>:</a:t>
            </a:r>
            <a:r>
              <a:rPr lang="zh-TW" altLang="en-US" sz="3500" b="1" u="sng" dirty="0"/>
              <a:t> 由下一代信仰的</a:t>
            </a:r>
            <a:endParaRPr lang="en-US" altLang="zh-TW" sz="3500" b="1" u="sng" dirty="0"/>
          </a:p>
          <a:p>
            <a:r>
              <a:rPr lang="zh-TW" altLang="en-US" sz="3500" b="1" u="sng" dirty="0"/>
              <a:t>傳承中看見</a:t>
            </a:r>
            <a:endParaRPr lang="en-US" altLang="zh-TW" sz="3500" b="1" u="sng" dirty="0"/>
          </a:p>
          <a:p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在美國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50-60%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在教會長大的孩子大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學畢業後不再參加任何教會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失去了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信仰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！而且這數字每況愈下，一年比一年高，這是令人非常憂心的數字！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indent="0">
              <a:buNone/>
            </a:pPr>
            <a:r>
              <a:rPr lang="zh-TW" altLang="en-US" sz="3200" dirty="0"/>
              <a:t>林永健牧師統計了一下從 </a:t>
            </a:r>
            <a:r>
              <a:rPr lang="en-US" altLang="zh-TW" sz="3200" dirty="0"/>
              <a:t>2012 -2018(7</a:t>
            </a:r>
            <a:r>
              <a:rPr lang="zh-TW" altLang="en-US" sz="3200" dirty="0"/>
              <a:t>年中</a:t>
            </a:r>
            <a:r>
              <a:rPr lang="en-US" altLang="zh-TW" sz="3200" dirty="0"/>
              <a:t>)</a:t>
            </a:r>
            <a:r>
              <a:rPr lang="zh-TW" altLang="en-US" sz="3200" dirty="0"/>
              <a:t>在福遍中國教會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中長大的下一代，約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224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位大學畢業生之中當他們畢業的時候，有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81.7%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的人沒有遠離 神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信仰能黏結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但仍有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20%-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遠離 神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596307-86E4-4468-A8B6-B775604A335E}"/>
              </a:ext>
            </a:extLst>
          </p:cNvPr>
          <p:cNvSpPr/>
          <p:nvPr/>
        </p:nvSpPr>
        <p:spPr>
          <a:xfrm>
            <a:off x="10775237" y="852506"/>
            <a:ext cx="1107831" cy="10374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F631A-C1A5-41EF-ADA2-16BBA51BF408}"/>
              </a:ext>
            </a:extLst>
          </p:cNvPr>
          <p:cNvSpPr/>
          <p:nvPr/>
        </p:nvSpPr>
        <p:spPr>
          <a:xfrm>
            <a:off x="6937129" y="3397604"/>
            <a:ext cx="3024556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FCE6-A033-4AEE-B878-71D6454B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290146"/>
            <a:ext cx="11491546" cy="5886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福遍中國教會推動了「黏結的信仰」，注重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下一代信仰的傳承</a:t>
            </a:r>
            <a:endParaRPr lang="en-US" altLang="zh-TW" sz="3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zh-TW" altLang="en-US" sz="3500" b="1" dirty="0"/>
              <a:t>五對一的關係</a:t>
            </a:r>
            <a:r>
              <a:rPr lang="en-US" altLang="zh-TW" sz="3500" dirty="0"/>
              <a:t>:</a:t>
            </a:r>
            <a:r>
              <a:rPr lang="zh-TW" altLang="en-US" sz="3500" dirty="0"/>
              <a:t> </a:t>
            </a:r>
            <a:r>
              <a:rPr lang="zh-TW" altLang="en-US" sz="3200" dirty="0"/>
              <a:t>在教會中要培養一個青少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年與五個成年人的關係，五對一，有五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個關係是可以和他們對話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在教會中</a:t>
            </a:r>
            <a:r>
              <a:rPr lang="zh-TW" altLang="en-US" sz="3500" b="1" u="sng" dirty="0"/>
              <a:t>不能只顧自己的孩子</a:t>
            </a:r>
            <a:r>
              <a:rPr lang="zh-TW" altLang="en-US" sz="3500" dirty="0"/>
              <a:t>，更是幼吾幼以及人之幼，</a:t>
            </a:r>
            <a:r>
              <a:rPr lang="zh-TW" altLang="en-US" sz="3500" b="1" u="sng" dirty="0"/>
              <a:t>與別人的孩子來往，建立屬靈的關係</a:t>
            </a:r>
            <a:r>
              <a:rPr lang="zh-TW" altLang="en-US" sz="3500" dirty="0"/>
              <a:t>，這樣信仰傳承下去的機會會大增，這是研究的結果。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b="1" dirty="0"/>
              <a:t>鼓勵青少年服事</a:t>
            </a:r>
            <a:r>
              <a:rPr lang="en-US" altLang="zh-TW" sz="3500" dirty="0"/>
              <a:t>:</a:t>
            </a:r>
            <a:r>
              <a:rPr lang="zh-TW" altLang="en-US" sz="3500" dirty="0"/>
              <a:t> 我們更鼓勵青少年透過服事活出他們的信仰。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4" name="Picture 4" descr="Brian Lam">
            <a:extLst>
              <a:ext uri="{FF2B5EF4-FFF2-40B4-BE49-F238E27FC236}">
                <a16:creationId xmlns:a16="http://schemas.microsoft.com/office/drawing/2014/main" id="{6FA43DE1-7C45-4AEF-AAFF-A424B5C77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r="16723"/>
          <a:stretch/>
        </p:blipFill>
        <p:spPr bwMode="auto">
          <a:xfrm>
            <a:off x="8634045" y="95906"/>
            <a:ext cx="3402623" cy="34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8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E259-DD90-49E7-AC91-E4B2C9CC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1692"/>
            <a:ext cx="11350868" cy="62952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200" dirty="0"/>
              <a:t>每個學期我們青少年事工的同工與負責大學生工作的牧者，都會去德州各大學去探訪我們的大學生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1300" u="sng" dirty="0"/>
          </a:p>
          <a:p>
            <a:pPr marL="0" indent="0">
              <a:buNone/>
            </a:pPr>
            <a:r>
              <a:rPr lang="zh-TW" altLang="en-US" sz="3500" u="sng" dirty="0"/>
              <a:t>一年探訪超過二百人次</a:t>
            </a:r>
            <a:r>
              <a:rPr lang="zh-TW" altLang="en-US" sz="3500" dirty="0"/>
              <a:t>，請學生吃飯，問候他們，鼓勵他們的信仰，保持他們與他們從小長大的教會的關係，</a:t>
            </a:r>
            <a:r>
              <a:rPr lang="zh-TW" altLang="en-US" sz="3500" u="sng" dirty="0"/>
              <a:t>使他們在屬靈的路上知道有人關心他們</a:t>
            </a:r>
            <a:r>
              <a:rPr lang="zh-TW" altLang="en-US" sz="3500" dirty="0"/>
              <a:t>，</a:t>
            </a:r>
            <a:r>
              <a:rPr lang="zh-TW" altLang="en-US" sz="3200" dirty="0"/>
              <a:t>這些的探訪影響深遠，意義重大。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1300" dirty="0"/>
          </a:p>
          <a:p>
            <a:pPr marL="0" indent="0">
              <a:buNone/>
            </a:pPr>
            <a:endParaRPr lang="en-US" altLang="zh-TW" sz="1300" dirty="0"/>
          </a:p>
          <a:p>
            <a:pPr marL="0" indent="0">
              <a:buNone/>
            </a:pPr>
            <a:r>
              <a:rPr lang="zh-TW" altLang="en-US" sz="3500" b="1" dirty="0"/>
              <a:t>彼此相顧的培養是由參與服事中獲得</a:t>
            </a:r>
            <a:endParaRPr lang="en-US" altLang="zh-TW" sz="3500" b="1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200" b="1" dirty="0"/>
              <a:t>寒暑假大學生團契</a:t>
            </a:r>
            <a:r>
              <a:rPr lang="en-US" altLang="zh-TW" sz="3200" dirty="0"/>
              <a:t>:</a:t>
            </a:r>
            <a:r>
              <a:rPr lang="zh-TW" altLang="en-US" sz="3200" dirty="0"/>
              <a:t> 當大學生暑假、寒假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回家，我們都為他們開辦團契活動，也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讓他們</a:t>
            </a:r>
            <a:r>
              <a:rPr lang="zh-TW" altLang="en-US" sz="3200" u="sng" dirty="0"/>
              <a:t>參與教會各項的事奉</a:t>
            </a:r>
            <a:r>
              <a:rPr lang="zh-TW" altLang="en-US" sz="3200" dirty="0"/>
              <a:t>，使他們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不會與教會脫節，有家歸不得。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1300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78A593FA-74B2-4577-B400-44A41282E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0362" r="18617" b="4963"/>
          <a:stretch/>
        </p:blipFill>
        <p:spPr bwMode="auto">
          <a:xfrm>
            <a:off x="7367368" y="3341338"/>
            <a:ext cx="4775557" cy="34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9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FC78-D26C-4662-8151-3D22D295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彼此相顧是</a:t>
            </a:r>
            <a:r>
              <a:rPr lang="en-US" altLang="zh-TW" dirty="0"/>
              <a:t>:</a:t>
            </a:r>
            <a:r>
              <a:rPr lang="zh-TW" altLang="en-US" dirty="0"/>
              <a:t> 遵守 神的誡命</a:t>
            </a:r>
            <a:endParaRPr lang="en-US" altLang="zh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9BCC-BF6C-49C5-AD3B-EA963421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6"/>
            <a:ext cx="1118088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馬太福音</a:t>
            </a:r>
            <a:r>
              <a:rPr lang="en-US" altLang="zh-TW" sz="3500" dirty="0"/>
              <a:t>22:</a:t>
            </a:r>
            <a:r>
              <a:rPr lang="zh-TW" altLang="en-US" sz="3500" dirty="0"/>
              <a:t> </a:t>
            </a:r>
            <a:r>
              <a:rPr lang="en-US" altLang="zh-TW" sz="3500" dirty="0"/>
              <a:t>35</a:t>
            </a:r>
            <a:r>
              <a:rPr lang="zh-TW" altLang="en-US" sz="3500" dirty="0"/>
              <a:t> 內中有一個人是律法師，要試探耶穌，就問他說：</a:t>
            </a:r>
            <a:r>
              <a:rPr lang="en-US" altLang="zh-TW" sz="3500" dirty="0"/>
              <a:t>36</a:t>
            </a:r>
            <a:r>
              <a:rPr lang="zh-TW" altLang="en-US" sz="3500" dirty="0"/>
              <a:t> 夫子，律法上的誡命，哪一條是最大的呢？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3500" dirty="0"/>
              <a:t>37</a:t>
            </a:r>
            <a:r>
              <a:rPr lang="zh-TW" altLang="en-US" sz="3500" dirty="0"/>
              <a:t> 耶穌對他說：你要盡心、盡性、盡意愛主─你的神。</a:t>
            </a:r>
            <a:r>
              <a:rPr lang="en-US" altLang="zh-TW" sz="3500" dirty="0"/>
              <a:t>38</a:t>
            </a:r>
            <a:r>
              <a:rPr lang="zh-TW" altLang="en-US" sz="3500" dirty="0"/>
              <a:t> 這是誡命中的第一，且是最大的。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3500" dirty="0"/>
              <a:t>39</a:t>
            </a:r>
            <a:r>
              <a:rPr lang="zh-TW" altLang="en-US" sz="3500" dirty="0"/>
              <a:t> 其次也相倣，就是要</a:t>
            </a:r>
            <a:r>
              <a:rPr lang="zh-TW" altLang="en-US" sz="3500" u="sng" dirty="0"/>
              <a:t>愛人如己</a:t>
            </a:r>
            <a:r>
              <a:rPr lang="zh-TW" altLang="en-US" sz="3500" dirty="0"/>
              <a:t>。</a:t>
            </a:r>
            <a:r>
              <a:rPr lang="en-US" altLang="zh-TW" sz="3500" dirty="0"/>
              <a:t>40</a:t>
            </a:r>
            <a:r>
              <a:rPr lang="zh-TW" altLang="en-US" sz="3500" dirty="0"/>
              <a:t> 這兩條誡命是律法和先知一切道理的總綱。</a:t>
            </a:r>
            <a:endParaRPr lang="en-US" sz="3500" dirty="0"/>
          </a:p>
          <a:p>
            <a:pPr marL="0" indent="0">
              <a:buNone/>
            </a:pP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21092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588-1C1B-4F1A-B1ED-A8E4B749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4" y="275628"/>
            <a:ext cx="11204895" cy="6342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dirty="0"/>
              <a:t>加拉太書</a:t>
            </a:r>
            <a:r>
              <a:rPr lang="en-US" altLang="zh-TW" sz="3500" dirty="0"/>
              <a:t>5:13</a:t>
            </a:r>
            <a:r>
              <a:rPr lang="zh-TW" altLang="en-US" sz="3500" dirty="0"/>
              <a:t> 弟兄們，你們蒙召是要得自由，只是不可將你們的自由當作放縱情慾的機會，總要用</a:t>
            </a:r>
            <a:r>
              <a:rPr lang="zh-TW" altLang="en-US" sz="3500" u="sng" dirty="0"/>
              <a:t>愛心互相服事</a:t>
            </a:r>
            <a:r>
              <a:rPr lang="zh-TW" altLang="en-US" sz="3500" dirty="0"/>
              <a:t>。</a:t>
            </a:r>
            <a:r>
              <a:rPr lang="en-US" altLang="zh-TW" sz="3500" dirty="0"/>
              <a:t>14</a:t>
            </a:r>
            <a:r>
              <a:rPr lang="zh-TW" altLang="en-US" sz="3500" dirty="0"/>
              <a:t> 因為全律法都包在愛人如己這一句話之內了。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en-US" altLang="zh-TW" sz="3500" dirty="0"/>
              <a:t>15</a:t>
            </a:r>
            <a:r>
              <a:rPr lang="zh-TW" altLang="en-US" sz="3500" dirty="0"/>
              <a:t> 你們要謹慎，</a:t>
            </a:r>
            <a:r>
              <a:rPr lang="zh-TW" altLang="en-US" sz="3500" u="sng" dirty="0"/>
              <a:t>若相咬相吞</a:t>
            </a:r>
            <a:r>
              <a:rPr lang="zh-TW" altLang="en-US" sz="3500" dirty="0"/>
              <a:t>，只怕要彼此消滅了。</a:t>
            </a:r>
            <a:r>
              <a:rPr lang="en-US" altLang="zh-TW" sz="3500" dirty="0"/>
              <a:t>16</a:t>
            </a:r>
            <a:r>
              <a:rPr lang="zh-TW" altLang="en-US" sz="3500" dirty="0"/>
              <a:t> 我說，你們當順著聖靈而行，就不放縱肉體的情慾了。</a:t>
            </a:r>
            <a:endParaRPr lang="en-US" sz="3500" dirty="0"/>
          </a:p>
          <a:p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雅各書 </a:t>
            </a:r>
            <a:r>
              <a:rPr lang="en-US" altLang="zh-TW" sz="3500" dirty="0"/>
              <a:t>2:8</a:t>
            </a:r>
            <a:r>
              <a:rPr lang="zh-TW" altLang="en-US" sz="3500" dirty="0"/>
              <a:t> 經上記著說：</a:t>
            </a:r>
            <a:r>
              <a:rPr lang="zh-TW" altLang="en-US" sz="3500" u="sng" dirty="0"/>
              <a:t>要愛人如己</a:t>
            </a:r>
            <a:r>
              <a:rPr lang="zh-TW" altLang="en-US" sz="3500" dirty="0"/>
              <a:t>。你們若全守這至尊的律法，才是好的。</a:t>
            </a:r>
            <a:r>
              <a:rPr lang="en-US" altLang="zh-TW" sz="3500" dirty="0"/>
              <a:t>9</a:t>
            </a:r>
            <a:r>
              <a:rPr lang="zh-TW" altLang="en-US" sz="3500" dirty="0"/>
              <a:t> 但你們若按外貌待人，便是犯罪，被律法定為犯法的。</a:t>
            </a:r>
            <a:endParaRPr lang="en-US" altLang="zh-TW" sz="3500" dirty="0"/>
          </a:p>
          <a:p>
            <a:endParaRPr lang="en-US" sz="1200" dirty="0"/>
          </a:p>
          <a:p>
            <a:pPr marL="0" indent="0">
              <a:buNone/>
            </a:pPr>
            <a:r>
              <a:rPr lang="zh-TW" altLang="en-US" sz="3500" dirty="0"/>
              <a:t>羅</a:t>
            </a:r>
            <a:r>
              <a:rPr lang="en-US" altLang="zh-TW" sz="3500" dirty="0"/>
              <a:t>13:8 </a:t>
            </a:r>
            <a:r>
              <a:rPr lang="zh-TW" altLang="en-US" sz="3500" dirty="0"/>
              <a:t>凡事都不可虧欠人，惟有</a:t>
            </a:r>
            <a:r>
              <a:rPr lang="zh-TW" altLang="en-US" sz="3500" u="sng" dirty="0"/>
              <a:t>彼此相愛</a:t>
            </a:r>
            <a:r>
              <a:rPr lang="zh-TW" altLang="en-US" sz="3500" dirty="0"/>
              <a:t>要常以為虧欠；因為愛人的，就完全了律法。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759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55DE-0902-4524-AB39-1F6F12FB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彼此相顧是</a:t>
            </a:r>
            <a:r>
              <a:rPr lang="en-US" altLang="zh-TW" dirty="0"/>
              <a:t>:</a:t>
            </a:r>
            <a:r>
              <a:rPr lang="zh-TW" altLang="en-US" dirty="0"/>
              <a:t> 基督徒本分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07AC-2BAB-4598-A2B2-C38C9388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2" y="1591407"/>
            <a:ext cx="10808677" cy="5097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" dirty="0"/>
              <a:t>約翰福音</a:t>
            </a:r>
            <a:r>
              <a:rPr lang="en-US" altLang="zh-TW" sz="3500" dirty="0"/>
              <a:t>13:34</a:t>
            </a:r>
            <a:r>
              <a:rPr lang="zh-TW" altLang="en-US" sz="3500" dirty="0"/>
              <a:t> 我賜給你們</a:t>
            </a:r>
            <a:r>
              <a:rPr lang="zh-TW" altLang="en-US" sz="3500" u="sng" dirty="0"/>
              <a:t>一條新命令</a:t>
            </a:r>
            <a:r>
              <a:rPr lang="zh-TW" altLang="en-US" sz="3500" dirty="0"/>
              <a:t>，乃是叫你們彼此相愛；我怎樣愛你們，你們也要怎樣相愛。</a:t>
            </a:r>
            <a:r>
              <a:rPr lang="en-US" altLang="zh-TW" sz="3500" dirty="0"/>
              <a:t>35</a:t>
            </a:r>
            <a:r>
              <a:rPr lang="zh-TW" altLang="en-US" sz="3500" dirty="0"/>
              <a:t> 你們若有彼此相愛的心，眾人因此就認出你們是我的門徒了。</a:t>
            </a:r>
            <a:endParaRPr lang="en-US" altLang="zh-TW" sz="35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500" dirty="0"/>
              <a:t>馬太福音</a:t>
            </a:r>
            <a:r>
              <a:rPr lang="en-US" altLang="zh-TW" sz="3500" dirty="0"/>
              <a:t>7:15</a:t>
            </a:r>
            <a:r>
              <a:rPr lang="zh-TW" altLang="en-US" sz="3500" dirty="0"/>
              <a:t> 你們要防備假先知。他們到你們這裡來，外面披著羊皮，裡面卻是殘暴的狼。</a:t>
            </a:r>
            <a:r>
              <a:rPr lang="en-US" altLang="zh-TW" sz="3500" dirty="0"/>
              <a:t>16</a:t>
            </a:r>
            <a:r>
              <a:rPr lang="zh-TW" altLang="en-US" sz="3500" dirty="0"/>
              <a:t> </a:t>
            </a:r>
            <a:r>
              <a:rPr lang="zh-TW" altLang="en-US" sz="3500" u="sng" dirty="0"/>
              <a:t>憑著他們的果子，就可以認出他們來</a:t>
            </a:r>
            <a:r>
              <a:rPr lang="zh-TW" altLang="en-US" sz="3500" dirty="0"/>
              <a:t>。荊棘上豈能摘葡萄呢？蒺藜裡豈能摘無花果呢？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44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4263</Words>
  <Application>Microsoft Office PowerPoint</Application>
  <PresentationFormat>Widescreen</PresentationFormat>
  <Paragraphs>182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微軟正黑體</vt:lpstr>
      <vt:lpstr>Arial</vt:lpstr>
      <vt:lpstr>Calibri</vt:lpstr>
      <vt:lpstr>Calibri Light</vt:lpstr>
      <vt:lpstr>DFKai-SB</vt:lpstr>
      <vt:lpstr>Helvetica</vt:lpstr>
      <vt:lpstr>noto sans tc</vt:lpstr>
      <vt:lpstr>noto sans tc</vt:lpstr>
      <vt:lpstr>Noto Serif TC</vt:lpstr>
      <vt:lpstr>Roboto</vt:lpstr>
      <vt:lpstr>system-ui</vt:lpstr>
      <vt:lpstr>Office Theme</vt:lpstr>
      <vt:lpstr>23_Office Theme</vt:lpstr>
      <vt:lpstr>總要彼此相顧  希伯來書Hebrews 10:24 </vt:lpstr>
      <vt:lpstr>希伯來書 Hebrews 10:24 </vt:lpstr>
      <vt:lpstr>PowerPoint Presentation</vt:lpstr>
      <vt:lpstr>PowerPoint Presentation</vt:lpstr>
      <vt:lpstr>PowerPoint Presentation</vt:lpstr>
      <vt:lpstr>PowerPoint Presentation</vt:lpstr>
      <vt:lpstr>彼此相顧是: 遵守 神的誡命</vt:lpstr>
      <vt:lpstr>PowerPoint Presentation</vt:lpstr>
      <vt:lpstr>彼此相顧是: 基督徒本分</vt:lpstr>
      <vt:lpstr>PowerPoint Presentation</vt:lpstr>
      <vt:lpstr>PowerPoint Presentation</vt:lpstr>
      <vt:lpstr>彼此相顧就能: 激發愛心</vt:lpstr>
      <vt:lpstr>PowerPoint Presentation</vt:lpstr>
      <vt:lpstr>教會的基礎建立在”彼此的關係”上</vt:lpstr>
      <vt:lpstr>PowerPoint Presentation</vt:lpstr>
      <vt:lpstr>PowerPoint Presentation</vt:lpstr>
      <vt:lpstr>保羅的問候名單</vt:lpstr>
      <vt:lpstr>PowerPoint Presentation</vt:lpstr>
      <vt:lpstr>彼此相顧運用在:互相代求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當要彼此相顧</dc:title>
  <dc:creator>Tim Chang</dc:creator>
  <cp:lastModifiedBy>Fang, Michelle</cp:lastModifiedBy>
  <cp:revision>73</cp:revision>
  <dcterms:created xsi:type="dcterms:W3CDTF">2021-08-10T05:46:25Z</dcterms:created>
  <dcterms:modified xsi:type="dcterms:W3CDTF">2022-03-04T05:16:44Z</dcterms:modified>
</cp:coreProperties>
</file>