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750" r:id="rId4"/>
    <p:sldId id="2803" r:id="rId5"/>
    <p:sldId id="2763" r:id="rId6"/>
    <p:sldId id="2764" r:id="rId7"/>
    <p:sldId id="2767" r:id="rId8"/>
    <p:sldId id="2770" r:id="rId9"/>
    <p:sldId id="2773" r:id="rId10"/>
    <p:sldId id="2769" r:id="rId11"/>
    <p:sldId id="2771" r:id="rId12"/>
    <p:sldId id="2776" r:id="rId13"/>
    <p:sldId id="2778" r:id="rId14"/>
    <p:sldId id="2777" r:id="rId15"/>
    <p:sldId id="2781" r:id="rId16"/>
    <p:sldId id="2774" r:id="rId17"/>
    <p:sldId id="2782" r:id="rId18"/>
    <p:sldId id="2784" r:id="rId19"/>
    <p:sldId id="2804" r:id="rId20"/>
    <p:sldId id="2806" r:id="rId21"/>
    <p:sldId id="2785" r:id="rId22"/>
    <p:sldId id="2798" r:id="rId23"/>
    <p:sldId id="2794" r:id="rId24"/>
    <p:sldId id="2789" r:id="rId25"/>
    <p:sldId id="2790" r:id="rId26"/>
    <p:sldId id="27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54" autoAdjust="0"/>
  </p:normalViewPr>
  <p:slideViewPr>
    <p:cSldViewPr snapToGrid="0">
      <p:cViewPr varScale="1">
        <p:scale>
          <a:sx n="61" d="100"/>
          <a:sy n="61" d="100"/>
        </p:scale>
        <p:origin x="8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B578-2414-4D6E-91DE-7ABEB3E685BD}" type="datetimeFigureOut">
              <a:rPr lang="en-US" smtClean="0"/>
              <a:t>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5D020-C27D-4632-BFB1-7FC6A6EA9E66}" type="slidenum">
              <a:rPr lang="en-US" smtClean="0"/>
              <a:t>‹#›</a:t>
            </a:fld>
            <a:endParaRPr lang="en-US"/>
          </a:p>
        </p:txBody>
      </p:sp>
    </p:spTree>
    <p:extLst>
      <p:ext uri="{BB962C8B-B14F-4D97-AF65-F5344CB8AC3E}">
        <p14:creationId xmlns:p14="http://schemas.microsoft.com/office/powerpoint/2010/main" val="85463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ho.com.tw/archives/13829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zh.wikipedia.org/wiki/%E5%87%BA%E5%9F%83%E5%8F%8A%E8%AE%B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tquestions.org/T-Chinese/T-Chinese-amalekite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plus.com.tw/article/1875?ref=26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jesuswalk.com/david/chronology-of-david.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https://www.turismo.it/il-luogo-del-giorno/articolo/art/israele-ritrovata-la-citt-biblica-di-ziklag-id-20581/</a:t>
            </a:r>
          </a:p>
          <a:p>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a:t>
            </a:fld>
            <a:endParaRPr lang="en-US"/>
          </a:p>
        </p:txBody>
      </p:sp>
    </p:spTree>
    <p:extLst>
      <p:ext uri="{BB962C8B-B14F-4D97-AF65-F5344CB8AC3E}">
        <p14:creationId xmlns:p14="http://schemas.microsoft.com/office/powerpoint/2010/main" val="382740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0" i="0" dirty="0">
                <a:solidFill>
                  <a:srgbClr val="000000"/>
                </a:solidFill>
                <a:effectLst/>
                <a:latin typeface="Microsoft YaHei UI" panose="020B0503020204020204" pitchFamily="34" charset="-122"/>
                <a:ea typeface="Microsoft YaHei UI" panose="020B0503020204020204" pitchFamily="34" charset="-122"/>
              </a:rPr>
              <a:t>大衛的人生裡比較多苦難的一段日子。雖然沒有做錯什麼，雖然全心全意地在為以色列人爭戰，雖然盡心盡意地服侍掃羅，卻換來懷疑、嫉恨和追殺，甚至有家歸不得。你說他冤不冤？世界上感到自己很委屈，很冤枉的人到處都是，但是能像大衛在感到委屈和冤枉時仰望神的人就不多了。</a:t>
            </a:r>
            <a:endParaRPr lang="en-US" altLang="zh-TW" b="0" i="0" dirty="0">
              <a:solidFill>
                <a:srgbClr val="000000"/>
              </a:solidFill>
              <a:effectLst/>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http://www.equiptoserve.org/etspedia/%E8%81%96%E7%B6%93%E4%BA%BA%E7%89%A9%E8%BE%AD%E5%85%B8/%E5%A4%A7%E8%A1%9B</a:t>
            </a:r>
          </a:p>
          <a:p>
            <a:endParaRPr lang="en-US" altLang="zh-TW" b="0" i="0" dirty="0">
              <a:solidFill>
                <a:srgbClr val="000000"/>
              </a:solidFill>
              <a:effectLst/>
              <a:latin typeface="Microsoft YaHei UI" panose="020B0503020204020204" pitchFamily="34" charset="-122"/>
              <a:ea typeface="Microsoft YaHei UI" panose="020B0503020204020204" pitchFamily="34" charset="-122"/>
            </a:endParaRPr>
          </a:p>
          <a:p>
            <a:r>
              <a:rPr lang="zh-TW" altLang="en-US" b="0" i="0" dirty="0">
                <a:solidFill>
                  <a:srgbClr val="222222"/>
                </a:solidFill>
                <a:effectLst/>
                <a:latin typeface="Arial" panose="020B0604020202020204" pitchFamily="34" charset="0"/>
              </a:rPr>
              <a:t>衛在洗革拉，又經歷過幾次對外族人的爭戰</a:t>
            </a:r>
            <a:r>
              <a:rPr lang="en-US" altLang="zh-TW" b="0" i="0" dirty="0">
                <a:solidFill>
                  <a:srgbClr val="222222"/>
                </a:solidFill>
                <a:effectLst/>
                <a:latin typeface="Arial" panose="020B0604020202020204" pitchFamily="34" charset="0"/>
              </a:rPr>
              <a:t>(</a:t>
            </a:r>
            <a:r>
              <a:rPr lang="zh-TW" altLang="en-US" b="0" i="0" dirty="0">
                <a:solidFill>
                  <a:srgbClr val="222222"/>
                </a:solidFill>
                <a:effectLst/>
                <a:latin typeface="Arial" panose="020B0604020202020204" pitchFamily="34" charset="0"/>
              </a:rPr>
              <a:t>撒上</a:t>
            </a:r>
            <a:r>
              <a:rPr lang="en-US" altLang="zh-TW" b="0" i="0" dirty="0">
                <a:solidFill>
                  <a:srgbClr val="222222"/>
                </a:solidFill>
                <a:effectLst/>
                <a:latin typeface="Arial" panose="020B0604020202020204" pitchFamily="34" charset="0"/>
              </a:rPr>
              <a:t>27∶8—12;</a:t>
            </a:r>
            <a:r>
              <a:rPr lang="zh-TW" altLang="en-US" b="0" i="0" dirty="0">
                <a:solidFill>
                  <a:srgbClr val="222222"/>
                </a:solidFill>
                <a:effectLst/>
                <a:latin typeface="Arial" panose="020B0604020202020204" pitchFamily="34" charset="0"/>
              </a:rPr>
              <a:t>撒上</a:t>
            </a:r>
            <a:r>
              <a:rPr lang="en-US" altLang="zh-TW" b="0" i="0" dirty="0">
                <a:solidFill>
                  <a:srgbClr val="222222"/>
                </a:solidFill>
                <a:effectLst/>
                <a:latin typeface="Arial" panose="020B0604020202020204" pitchFamily="34" charset="0"/>
              </a:rPr>
              <a:t>30∶1—31)</a:t>
            </a:r>
            <a:r>
              <a:rPr lang="zh-TW" altLang="en-US" b="0" i="0" dirty="0">
                <a:solidFill>
                  <a:srgbClr val="222222"/>
                </a:solidFill>
                <a:effectLst/>
                <a:latin typeface="Arial" panose="020B0604020202020204" pitchFamily="34" charset="0"/>
              </a:rPr>
              <a:t>。大衛在掃羅統轄的地區，共逃亡十幾處，常年露宿在曠野、山區、樹林、野嶺之間。衣食無著，居無定所，處處都是掃羅的軍兵耳目，憂患危險隨時都可以發生。但大衛倚靠耶和華賜給的力量，戰勝了重重困難。在人看來他曾多經苦難，但是實際上在信心、品德、工作、生活等方面都得到了極好的造就，爲完成其後的使命打下了良好的基礎，而那時大衛只不過</a:t>
            </a:r>
            <a:r>
              <a:rPr lang="en-US" altLang="zh-TW" b="0" i="0" dirty="0">
                <a:solidFill>
                  <a:srgbClr val="222222"/>
                </a:solidFill>
                <a:effectLst/>
                <a:latin typeface="Arial" panose="020B0604020202020204" pitchFamily="34" charset="0"/>
              </a:rPr>
              <a:t>20</a:t>
            </a:r>
            <a:r>
              <a:rPr lang="zh-TW" altLang="en-US" b="0" i="0" dirty="0">
                <a:solidFill>
                  <a:srgbClr val="222222"/>
                </a:solidFill>
                <a:effectLst/>
                <a:latin typeface="Arial" panose="020B0604020202020204" pitchFamily="34" charset="0"/>
              </a:rPr>
              <a:t>幾歲</a:t>
            </a:r>
            <a:r>
              <a:rPr lang="en-US" altLang="zh-TW" b="0" i="0" dirty="0">
                <a:solidFill>
                  <a:srgbClr val="2222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11</a:t>
            </a:fld>
            <a:endParaRPr lang="en-US"/>
          </a:p>
        </p:txBody>
      </p:sp>
    </p:spTree>
    <p:extLst>
      <p:ext uri="{BB962C8B-B14F-4D97-AF65-F5344CB8AC3E}">
        <p14:creationId xmlns:p14="http://schemas.microsoft.com/office/powerpoint/2010/main" val="426105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https://bibleeveryone.com/david-trip1.php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D020-C27D-4632-BFB1-7FC6A6EA9E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52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27:4</a:t>
            </a:r>
            <a:r>
              <a:rPr lang="zh-TW" altLang="en-US" sz="1200" dirty="0"/>
              <a:t> 有人告訴掃羅說：大衛逃到迦特。掃羅就不再尋索他了。</a:t>
            </a:r>
            <a:endParaRPr lang="en-US" altLang="zh-TW" sz="1200" dirty="0"/>
          </a:p>
          <a:p>
            <a:r>
              <a:rPr lang="zh-TW" altLang="en-US" b="1" i="0" dirty="0">
                <a:solidFill>
                  <a:srgbClr val="4D5156"/>
                </a:solidFill>
                <a:effectLst/>
                <a:latin typeface="Arial" panose="020B0604020202020204" pitchFamily="34" charset="0"/>
              </a:rPr>
              <a:t>人</a:t>
            </a:r>
            <a:r>
              <a:rPr lang="zh-TW" altLang="en-US" b="0" i="0" dirty="0">
                <a:solidFill>
                  <a:srgbClr val="666666"/>
                </a:solidFill>
                <a:effectLst/>
                <a:latin typeface="Arial" panose="020B0604020202020204" pitchFamily="34" charset="0"/>
              </a:rPr>
              <a:t>的</a:t>
            </a:r>
            <a:r>
              <a:rPr lang="zh-TW" altLang="en-US" b="1" i="0" dirty="0">
                <a:solidFill>
                  <a:srgbClr val="4D5156"/>
                </a:solidFill>
                <a:effectLst/>
                <a:latin typeface="Arial" panose="020B0604020202020204" pitchFamily="34" charset="0"/>
              </a:rPr>
              <a:t>惡</a:t>
            </a:r>
            <a:r>
              <a:rPr lang="zh-TW" altLang="en-US" b="0" i="0" dirty="0">
                <a:solidFill>
                  <a:srgbClr val="666666"/>
                </a:solidFill>
                <a:effectLst/>
                <a:latin typeface="Arial" panose="020B0604020202020204" pitchFamily="34" charset="0"/>
              </a:rPr>
              <a:t>，</a:t>
            </a:r>
            <a:r>
              <a:rPr lang="zh-TW" altLang="en-US" b="1" i="0" dirty="0">
                <a:solidFill>
                  <a:srgbClr val="4D5156"/>
                </a:solidFill>
                <a:effectLst/>
                <a:latin typeface="Arial" panose="020B0604020202020204" pitchFamily="34" charset="0"/>
              </a:rPr>
              <a:t>神</a:t>
            </a:r>
            <a:r>
              <a:rPr lang="zh-TW" altLang="en-US" b="0" i="0" dirty="0">
                <a:solidFill>
                  <a:srgbClr val="666666"/>
                </a:solidFill>
                <a:effectLst/>
                <a:latin typeface="Arial" panose="020B0604020202020204" pitchFamily="34" charset="0"/>
              </a:rPr>
              <a:t>也能夠使用來</a:t>
            </a:r>
            <a:r>
              <a:rPr lang="zh-TW" altLang="en-US" b="1" i="0" dirty="0">
                <a:solidFill>
                  <a:srgbClr val="4D5156"/>
                </a:solidFill>
                <a:effectLst/>
                <a:latin typeface="Arial" panose="020B0604020202020204" pitchFamily="34" charset="0"/>
              </a:rPr>
              <a:t>成就</a:t>
            </a:r>
            <a:r>
              <a:rPr lang="zh-TW" altLang="en-US" b="0" i="0" dirty="0">
                <a:solidFill>
                  <a:srgbClr val="666666"/>
                </a:solidFill>
                <a:effectLst/>
                <a:latin typeface="Arial" panose="020B0604020202020204" pitchFamily="34" charset="0"/>
              </a:rPr>
              <a:t>他的計劃。約瑟的哥哥們因嫉恨賣了約瑟，但是</a:t>
            </a:r>
            <a:r>
              <a:rPr lang="zh-TW" altLang="en-US" b="1" i="0" dirty="0">
                <a:solidFill>
                  <a:srgbClr val="4D5156"/>
                </a:solidFill>
                <a:effectLst/>
                <a:latin typeface="Arial" panose="020B0604020202020204" pitchFamily="34" charset="0"/>
              </a:rPr>
              <a:t>神</a:t>
            </a:r>
            <a:r>
              <a:rPr lang="zh-TW" altLang="en-US" b="0" i="0" dirty="0">
                <a:solidFill>
                  <a:srgbClr val="666666"/>
                </a:solidFill>
                <a:effectLst/>
                <a:latin typeface="Arial" panose="020B0604020202020204" pitchFamily="34" charset="0"/>
              </a:rPr>
              <a:t>卻藉此讓約瑟在埃及地，成為日後可以拯救他們的</a:t>
            </a:r>
            <a:r>
              <a:rPr lang="zh-TW" altLang="en-US" b="1" i="0" dirty="0">
                <a:solidFill>
                  <a:srgbClr val="4D5156"/>
                </a:solidFill>
                <a:effectLst/>
                <a:latin typeface="Arial" panose="020B0604020202020204" pitchFamily="34" charset="0"/>
              </a:rPr>
              <a:t>人</a:t>
            </a:r>
            <a:r>
              <a:rPr lang="zh-TW" altLang="en-US" b="0" i="0" dirty="0">
                <a:solidFill>
                  <a:srgbClr val="666666"/>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13</a:t>
            </a:fld>
            <a:endParaRPr lang="en-US"/>
          </a:p>
        </p:txBody>
      </p:sp>
    </p:spTree>
    <p:extLst>
      <p:ext uri="{BB962C8B-B14F-4D97-AF65-F5344CB8AC3E}">
        <p14:creationId xmlns:p14="http://schemas.microsoft.com/office/powerpoint/2010/main" val="203789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dirty="0"/>
              <a:t>29:1 </a:t>
            </a:r>
            <a:r>
              <a:rPr lang="zh-TW" altLang="en-US" sz="1200" dirty="0"/>
              <a:t>非利士人將他們的軍旅聚到亞弗；以色列人在耶斯列的泉旁安營。</a:t>
            </a:r>
            <a:r>
              <a:rPr lang="en-US" altLang="zh-TW" sz="1200" dirty="0"/>
              <a:t>2 </a:t>
            </a:r>
            <a:r>
              <a:rPr lang="zh-TW" altLang="en-US" sz="1200" dirty="0"/>
              <a:t>非利士人的首領各率軍隊，或百或千，挨次前進；大衛和跟隨他的人同著亞吉跟在後邊。</a:t>
            </a:r>
            <a:endParaRPr lang="en-US" altLang="zh-TW" sz="1200" dirty="0"/>
          </a:p>
          <a:p>
            <a:r>
              <a:rPr lang="en-US" altLang="zh-TW" sz="1200" dirty="0"/>
              <a:t>5 </a:t>
            </a:r>
            <a:r>
              <a:rPr lang="zh-TW" altLang="en-US" sz="1200" dirty="0"/>
              <a:t>從前以色列的婦女跳舞唱和說：掃羅殺死千千，大衛殺死萬萬，所說的不是這個大衛嗎？</a:t>
            </a:r>
            <a:r>
              <a:rPr lang="en-US" altLang="zh-TW" sz="1200" dirty="0"/>
              <a:t>6 </a:t>
            </a:r>
            <a:r>
              <a:rPr lang="zh-TW" altLang="en-US" sz="1200" dirty="0"/>
              <a:t>亞吉叫大衛來，對他說：我指著永生的耶和華起誓，你是正直人。你隨我在軍中出入，我看你甚好。自從你投奔我到如今，我未曾見你有什麼過失；只是眾首領不喜悅你。</a:t>
            </a:r>
            <a:r>
              <a:rPr lang="en-US" altLang="zh-TW" sz="1200" dirty="0"/>
              <a:t>7 </a:t>
            </a:r>
            <a:r>
              <a:rPr lang="zh-TW" altLang="en-US" sz="1200" dirty="0"/>
              <a:t>現在你可以平平安安地回去，免得非利士人的首領不歡喜你。</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14</a:t>
            </a:fld>
            <a:endParaRPr lang="en-US"/>
          </a:p>
        </p:txBody>
      </p:sp>
    </p:spTree>
    <p:extLst>
      <p:ext uri="{BB962C8B-B14F-4D97-AF65-F5344CB8AC3E}">
        <p14:creationId xmlns:p14="http://schemas.microsoft.com/office/powerpoint/2010/main" val="119709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0" i="0" dirty="0">
                <a:solidFill>
                  <a:srgbClr val="4D4D4D"/>
                </a:solidFill>
                <a:effectLst/>
                <a:latin typeface="Microsoft JhengHei" panose="020B0604030504040204" pitchFamily="34" charset="-120"/>
                <a:ea typeface="Microsoft JhengHei" panose="020B0604030504040204" pitchFamily="34" charset="-120"/>
              </a:rPr>
              <a:t>壓抑的負面情緒、沒有被釋放的痛苦、尚未解決的失落、沒有說出口的話、不能哭出來的眼淚、不幸的事、被迫吞下去的苦澀、疾病、沒有及時療癒的受傷情緒等。這些狀況一點一滴累積起來，人就慢慢生病了。</a:t>
            </a:r>
            <a:endParaRPr lang="en-US" altLang="zh-TW" b="0" i="0" dirty="0">
              <a:solidFill>
                <a:srgbClr val="4D4D4D"/>
              </a:solidFill>
              <a:effectLst/>
              <a:latin typeface="Microsoft JhengHei" panose="020B0604030504040204" pitchFamily="34" charset="-120"/>
              <a:ea typeface="Microsoft JhengHei" panose="020B0604030504040204" pitchFamily="34" charset="-120"/>
            </a:endParaRPr>
          </a:p>
          <a:p>
            <a:r>
              <a:rPr lang="zh-TW" altLang="en-US" b="0" i="0" dirty="0">
                <a:solidFill>
                  <a:srgbClr val="343434"/>
                </a:solidFill>
                <a:effectLst/>
                <a:latin typeface="Noto Sans TC"/>
              </a:rPr>
              <a:t>哭泣、展現悲傷是人生來必須的，並不需要因此感到可恥而壓抑。情緒感到壓力時，不妨適當的大哭一場，丟棄壞心情的同時，如果真的也能跟惱人的脂肪、有毒物質一次告別，也就不會再想壓抑自己了！</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16</a:t>
            </a:fld>
            <a:endParaRPr lang="en-US"/>
          </a:p>
        </p:txBody>
      </p:sp>
    </p:spTree>
    <p:extLst>
      <p:ext uri="{BB962C8B-B14F-4D97-AF65-F5344CB8AC3E}">
        <p14:creationId xmlns:p14="http://schemas.microsoft.com/office/powerpoint/2010/main" val="108377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別再壓抑負面情緒！哭為身心帶來的 </a:t>
            </a:r>
            <a:r>
              <a:rPr lang="en-US" altLang="zh-TW" dirty="0"/>
              <a:t>5 </a:t>
            </a:r>
            <a:r>
              <a:rPr lang="zh-TW" altLang="en-US" dirty="0"/>
              <a:t>種好處 </a:t>
            </a:r>
            <a:r>
              <a:rPr lang="en-US" altLang="zh-TW" dirty="0"/>
              <a:t>- </a:t>
            </a:r>
            <a:r>
              <a:rPr lang="en-US" altLang="zh-TW" dirty="0" err="1"/>
              <a:t>Heho</a:t>
            </a:r>
            <a:r>
              <a:rPr lang="zh-TW" altLang="en-US" dirty="0"/>
              <a:t>健康</a:t>
            </a:r>
            <a:r>
              <a:rPr lang="en-US" altLang="zh-TW" dirty="0"/>
              <a:t>Health and hope</a:t>
            </a:r>
            <a:r>
              <a:rPr lang="zh-TW" altLang="en-US" dirty="0"/>
              <a:t>健康文章報導</a:t>
            </a:r>
            <a:br>
              <a:rPr lang="zh-TW" altLang="en-US" dirty="0"/>
            </a:br>
            <a:br>
              <a:rPr lang="zh-TW" altLang="en-US" dirty="0"/>
            </a:br>
            <a:r>
              <a:rPr lang="zh-TW" altLang="en-US" dirty="0"/>
              <a:t>別再壓抑負面情緒！哭為身心帶來的 </a:t>
            </a:r>
            <a:r>
              <a:rPr lang="en-US" altLang="zh-TW" dirty="0"/>
              <a:t>5 </a:t>
            </a:r>
            <a:r>
              <a:rPr lang="zh-TW" altLang="en-US" dirty="0"/>
              <a:t>種好處 </a:t>
            </a:r>
            <a:r>
              <a:rPr lang="en-US" altLang="zh-TW" dirty="0"/>
              <a:t>- </a:t>
            </a:r>
            <a:r>
              <a:rPr lang="en-US" altLang="zh-TW" dirty="0" err="1"/>
              <a:t>Heho</a:t>
            </a:r>
            <a:r>
              <a:rPr lang="zh-TW" altLang="en-US" dirty="0"/>
              <a:t>健康</a:t>
            </a:r>
            <a:br>
              <a:rPr lang="zh-TW" altLang="en-US" dirty="0"/>
            </a:br>
            <a:r>
              <a:rPr lang="en-US" altLang="zh-TW" dirty="0"/>
              <a:t>https://heho.com.tw/archives/138290</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a:t>
            </a:r>
            <a:r>
              <a:rPr lang="en-US" altLang="zh-TW" sz="1200" dirty="0"/>
              <a:t>Los Altos Optometric Group</a:t>
            </a:r>
            <a:r>
              <a:rPr lang="zh-TW" altLang="en-US" sz="1200" dirty="0"/>
              <a:t>）</a:t>
            </a:r>
            <a:r>
              <a:rPr lang="zh-TW" altLang="en-US" dirty="0"/>
              <a:t>這些因為情緒宣洩所流出的眼淚，會釋放激素降低體內的壓力賀爾蒙，避免身體為了對抗壓力而吸收多餘熱量。</a:t>
            </a:r>
            <a:br>
              <a:rPr lang="zh-TW" altLang="en-US" dirty="0"/>
            </a:br>
            <a:br>
              <a:rPr lang="zh-TW" altLang="en-US" dirty="0"/>
            </a:br>
            <a:r>
              <a:rPr lang="zh-TW" altLang="en-US" dirty="0"/>
              <a:t>別再壓抑負面情緒！哭為身心帶來的 </a:t>
            </a:r>
            <a:r>
              <a:rPr lang="en-US" altLang="zh-TW" dirty="0"/>
              <a:t>5 </a:t>
            </a:r>
            <a:r>
              <a:rPr lang="zh-TW" altLang="en-US" dirty="0"/>
              <a:t>種好處 </a:t>
            </a:r>
            <a:r>
              <a:rPr lang="en-US" altLang="zh-TW" dirty="0"/>
              <a:t>- </a:t>
            </a:r>
            <a:r>
              <a:rPr lang="en-US" altLang="zh-TW" dirty="0" err="1"/>
              <a:t>Heho</a:t>
            </a:r>
            <a:r>
              <a:rPr lang="zh-TW" altLang="en-US" dirty="0"/>
              <a:t>健康</a:t>
            </a:r>
            <a:br>
              <a:rPr lang="zh-TW" altLang="en-US" dirty="0"/>
            </a:br>
            <a:r>
              <a:rPr lang="en-US" altLang="zh-TW" dirty="0">
                <a:hlinkClick r:id="rId3"/>
              </a:rPr>
              <a:t>https://heho.com.tw/archives/138290</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17</a:t>
            </a:fld>
            <a:endParaRPr lang="en-US"/>
          </a:p>
        </p:txBody>
      </p:sp>
    </p:spTree>
    <p:extLst>
      <p:ext uri="{BB962C8B-B14F-4D97-AF65-F5344CB8AC3E}">
        <p14:creationId xmlns:p14="http://schemas.microsoft.com/office/powerpoint/2010/main" val="257915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https://www.worldjournal.com/wj/story/121468/6130238?from=wj_maintab_index</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澤倫斯基正在為自己塑造勇於對抗獨裁暴政的歷史傳奇人物定位，例如波蘭的自由象徵、前總統華勒沙</a:t>
            </a:r>
            <a:r>
              <a:rPr lang="en-US" altLang="zh-TW" sz="1200" dirty="0"/>
              <a:t>(Lech Walesa)</a:t>
            </a:r>
            <a:r>
              <a:rPr lang="zh-TW" altLang="en-US" sz="1200" dirty="0"/>
              <a:t>，還有</a:t>
            </a:r>
            <a:r>
              <a:rPr lang="en-US" altLang="zh-TW" sz="1200" dirty="0"/>
              <a:t>1956</a:t>
            </a:r>
            <a:r>
              <a:rPr lang="zh-TW" altLang="en-US" sz="1200" dirty="0"/>
              <a:t>年遭處決、被視為自由先驅與英雄的匈牙利總理納吉</a:t>
            </a:r>
            <a:r>
              <a:rPr lang="en-US" altLang="zh-TW" sz="1200" dirty="0"/>
              <a:t>(</a:t>
            </a:r>
            <a:r>
              <a:rPr lang="en-US" altLang="zh-TW" sz="1200" dirty="0" err="1"/>
              <a:t>Imre</a:t>
            </a:r>
            <a:r>
              <a:rPr lang="en-US" altLang="zh-TW" sz="1200" dirty="0"/>
              <a:t> Nagy)</a:t>
            </a:r>
            <a:r>
              <a:rPr lang="zh-TW" alt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楷體"/>
              </a:rPr>
              <a:t>最後一個月，阿富汗政府軍一槍不發，塔利班兵不刃血，基本上沒有打仗，絕大部分阿富汗士兵都放下武器，投降了，叛變了，所以這</a:t>
            </a:r>
            <a:r>
              <a:rPr lang="en-US" altLang="zh-TW" b="0" i="0" dirty="0">
                <a:solidFill>
                  <a:srgbClr val="000000"/>
                </a:solidFill>
                <a:effectLst/>
                <a:latin typeface="楷體"/>
              </a:rPr>
              <a:t>30</a:t>
            </a:r>
            <a:r>
              <a:rPr lang="zh-TW" altLang="en-US" b="0" i="0" dirty="0">
                <a:solidFill>
                  <a:srgbClr val="000000"/>
                </a:solidFill>
                <a:effectLst/>
                <a:latin typeface="楷體"/>
              </a:rPr>
              <a:t>萬大軍真是像拜登所言，“失去了為國家而戰的意誌”，</a:t>
            </a:r>
            <a:endParaRPr lang="en-US" altLang="zh-TW"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D020-C27D-4632-BFB1-7FC6A6EA9E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137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https://www.worldjournal.com/wj/story/121468/6130238?from=wj_maintab_index</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澤倫斯基正在為自己塑造勇於對抗獨裁暴政的歷史傳奇人物定位，例如波蘭的自由象徵、前總統華勒沙</a:t>
            </a:r>
            <a:r>
              <a:rPr lang="en-US" altLang="zh-TW" sz="1200" dirty="0"/>
              <a:t>(Lech Walesa)</a:t>
            </a:r>
            <a:r>
              <a:rPr lang="zh-TW" altLang="en-US" sz="1200" dirty="0"/>
              <a:t>，還有</a:t>
            </a:r>
            <a:r>
              <a:rPr lang="en-US" altLang="zh-TW" sz="1200" dirty="0"/>
              <a:t>1956</a:t>
            </a:r>
            <a:r>
              <a:rPr lang="zh-TW" altLang="en-US" sz="1200" dirty="0"/>
              <a:t>年遭處決、被視為自由先驅與英雄的匈牙利總理納吉</a:t>
            </a:r>
            <a:r>
              <a:rPr lang="en-US" altLang="zh-TW" sz="1200" dirty="0"/>
              <a:t>(</a:t>
            </a:r>
            <a:r>
              <a:rPr lang="en-US" altLang="zh-TW" sz="1200" dirty="0" err="1"/>
              <a:t>Imre</a:t>
            </a:r>
            <a:r>
              <a:rPr lang="en-US" altLang="zh-TW" sz="1200" dirty="0"/>
              <a:t> Nagy)</a:t>
            </a:r>
            <a:r>
              <a:rPr lang="zh-TW" alt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00000"/>
                </a:solidFill>
                <a:effectLst/>
                <a:latin typeface="楷體"/>
              </a:rPr>
              <a:t>最後一個月，阿富汗政府軍一槍不發，塔利班兵不刃血，基本上沒有打仗，絕大部分阿富汗士兵都放下武器，投降了，叛變了，所以這</a:t>
            </a:r>
            <a:r>
              <a:rPr lang="en-US" altLang="zh-TW" b="0" i="0" dirty="0">
                <a:solidFill>
                  <a:srgbClr val="000000"/>
                </a:solidFill>
                <a:effectLst/>
                <a:latin typeface="楷體"/>
              </a:rPr>
              <a:t>30</a:t>
            </a:r>
            <a:r>
              <a:rPr lang="zh-TW" altLang="en-US" b="0" i="0" dirty="0">
                <a:solidFill>
                  <a:srgbClr val="000000"/>
                </a:solidFill>
                <a:effectLst/>
                <a:latin typeface="楷體"/>
              </a:rPr>
              <a:t>萬大軍真是像拜登所言，“失去了為國家而戰的意誌”，</a:t>
            </a:r>
            <a:endParaRPr lang="en-US" altLang="zh-TW"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5D020-C27D-4632-BFB1-7FC6A6EA9E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99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0" i="0" u="none" strike="noStrike" dirty="0">
                <a:solidFill>
                  <a:srgbClr val="0645AD"/>
                </a:solidFill>
                <a:effectLst/>
                <a:latin typeface="Arial" panose="020B0604020202020204" pitchFamily="34" charset="0"/>
                <a:hlinkClick r:id="rId3" tooltip="出埃及記"/>
              </a:rPr>
              <a:t>出埃及記</a:t>
            </a:r>
            <a:r>
              <a:rPr lang="en-US" altLang="zh-TW" b="0" i="0" dirty="0">
                <a:solidFill>
                  <a:srgbClr val="202122"/>
                </a:solidFill>
                <a:effectLst/>
                <a:latin typeface="Arial" panose="020B0604020202020204" pitchFamily="34" charset="0"/>
              </a:rPr>
              <a:t>28</a:t>
            </a:r>
            <a:r>
              <a:rPr lang="zh-TW" altLang="en-US" b="0" i="0" dirty="0">
                <a:solidFill>
                  <a:srgbClr val="202122"/>
                </a:solidFill>
                <a:effectLst/>
                <a:latin typeface="Arial" panose="020B0604020202020204" pitchFamily="34" charset="0"/>
              </a:rPr>
              <a:t>章</a:t>
            </a:r>
            <a:r>
              <a:rPr lang="en-US" altLang="zh-TW" b="0" i="0" dirty="0">
                <a:solidFill>
                  <a:srgbClr val="202122"/>
                </a:solidFill>
                <a:effectLst/>
                <a:latin typeface="Arial" panose="020B0604020202020204" pitchFamily="34" charset="0"/>
              </a:rPr>
              <a:t>30</a:t>
            </a:r>
            <a:r>
              <a:rPr lang="zh-TW" altLang="en-US" b="0" i="0" dirty="0">
                <a:solidFill>
                  <a:srgbClr val="202122"/>
                </a:solidFill>
                <a:effectLst/>
                <a:latin typeface="Arial" panose="020B0604020202020204" pitchFamily="34" charset="0"/>
              </a:rPr>
              <a:t>節 烏陵和土明就放在決斷的胸牌里</a:t>
            </a:r>
            <a:endParaRPr lang="en-US" altLang="zh-TW"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DF5D020-C27D-4632-BFB1-7FC6A6EA9E66}" type="slidenum">
              <a:rPr lang="en-US" smtClean="0"/>
              <a:t>20</a:t>
            </a:fld>
            <a:endParaRPr lang="en-US"/>
          </a:p>
        </p:txBody>
      </p:sp>
    </p:spTree>
    <p:extLst>
      <p:ext uri="{BB962C8B-B14F-4D97-AF65-F5344CB8AC3E}">
        <p14:creationId xmlns:p14="http://schemas.microsoft.com/office/powerpoint/2010/main" val="54208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https://traditional-odb.org/2018/09/24/%e8%a1%8c%e4%b8%8a%e5%b8%9d%e4%b9%8b%e8%b7%af/</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在這之前，上帝責備了百姓的悖逆，但上帝也讓他們明白，他們若離棄自己的道路，並願全心信靠上帝的能力</a:t>
            </a:r>
            <a:r>
              <a:rPr lang="en-US" altLang="zh-TW" sz="1200" dirty="0"/>
              <a:t>(v15)</a:t>
            </a:r>
            <a:r>
              <a:rPr lang="zh-TW" altLang="en-US" sz="1200" dirty="0"/>
              <a:t>，上帝就應許要向他們大施慈愛與憐憫</a:t>
            </a:r>
            <a:r>
              <a:rPr lang="en-US" altLang="zh-TW" sz="1200" dirty="0"/>
              <a:t>(v18)</a:t>
            </a:r>
            <a:r>
              <a:rPr lang="zh-TW" altLang="en-US" sz="1200" dirty="0"/>
              <a:t>。</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這是祂表明慈愛的一種方式。</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09202F"/>
                </a:solidFill>
                <a:effectLst/>
                <a:latin typeface="system-ui"/>
              </a:rPr>
              <a:t>但是我們怎麼認識聖靈的引導？我們如何分辨自己的思想和他的帶領？畢竟，聖靈不會用聽得見的話語來對我們說話。相反，他通過我們自己的良心來引導我們</a:t>
            </a:r>
            <a:r>
              <a:rPr lang="en-US" altLang="zh-TW" b="0" i="0" dirty="0">
                <a:solidFill>
                  <a:srgbClr val="09202F"/>
                </a:solidFill>
                <a:effectLst/>
                <a:latin typeface="system-ui"/>
              </a:rPr>
              <a:t>(</a:t>
            </a:r>
            <a:r>
              <a:rPr lang="zh-TW" altLang="en-US" b="0" i="0" dirty="0">
                <a:solidFill>
                  <a:srgbClr val="09202F"/>
                </a:solidFill>
                <a:effectLst/>
                <a:latin typeface="system-ui"/>
              </a:rPr>
              <a:t>羅馬書</a:t>
            </a:r>
            <a:r>
              <a:rPr lang="en-US" altLang="zh-TW" b="0" i="0" dirty="0">
                <a:solidFill>
                  <a:srgbClr val="09202F"/>
                </a:solidFill>
                <a:effectLst/>
                <a:latin typeface="system-ui"/>
              </a:rPr>
              <a:t>9:1)</a:t>
            </a:r>
            <a:r>
              <a:rPr lang="zh-TW" altLang="en-US" b="0" i="0" dirty="0">
                <a:solidFill>
                  <a:srgbClr val="09202F"/>
                </a:solidFill>
                <a:effectLst/>
                <a:latin typeface="system-ui"/>
              </a:rPr>
              <a:t>以及其他安靜的、微妙的方式。</a:t>
            </a:r>
            <a:br>
              <a:rPr lang="zh-TW" altLang="en-US" dirty="0"/>
            </a:br>
            <a:r>
              <a:rPr lang="zh-TW" altLang="en-US" dirty="0">
                <a:hlinkClick r:id="rId3"/>
              </a:rPr>
              <a:t>亞瑪力人是誰？ </a:t>
            </a:r>
            <a:r>
              <a:rPr lang="en-US" altLang="zh-TW" dirty="0">
                <a:hlinkClick r:id="rId3"/>
              </a:rPr>
              <a:t>(</a:t>
            </a:r>
            <a:r>
              <a:rPr lang="en-US" dirty="0">
                <a:hlinkClick r:id="rId3"/>
              </a:rPr>
              <a:t>gotquestions.org)</a:t>
            </a:r>
            <a:br>
              <a:rPr lang="zh-TW" altLang="en-US" dirty="0"/>
            </a:br>
            <a:r>
              <a:rPr lang="zh-TW" altLang="en-US" b="0" i="0" dirty="0">
                <a:solidFill>
                  <a:srgbClr val="09202F"/>
                </a:solidFill>
                <a:effectLst/>
                <a:latin typeface="system-ui"/>
              </a:rPr>
              <a:t>認識聖靈的指引最重要的方法之一是熟悉神的話語。聖經是我們應該如何活出智慧的終極來源</a:t>
            </a:r>
            <a:r>
              <a:rPr lang="en-US" altLang="zh-TW" b="0" i="0" dirty="0">
                <a:solidFill>
                  <a:srgbClr val="09202F"/>
                </a:solidFill>
                <a:effectLst/>
                <a:latin typeface="system-ui"/>
              </a:rPr>
              <a:t>(</a:t>
            </a:r>
            <a:r>
              <a:rPr lang="zh-TW" altLang="en-US" b="0" i="0" dirty="0">
                <a:solidFill>
                  <a:srgbClr val="09202F"/>
                </a:solidFill>
                <a:effectLst/>
                <a:latin typeface="system-ui"/>
              </a:rPr>
              <a:t>提摩太后書</a:t>
            </a:r>
            <a:r>
              <a:rPr lang="en-US" altLang="zh-TW" b="0" i="0" dirty="0">
                <a:solidFill>
                  <a:srgbClr val="09202F"/>
                </a:solidFill>
                <a:effectLst/>
                <a:latin typeface="system-ui"/>
              </a:rPr>
              <a:t>3:16)</a:t>
            </a:r>
            <a:r>
              <a:rPr lang="zh-TW" altLang="en-US" b="0" i="0" dirty="0">
                <a:solidFill>
                  <a:srgbClr val="09202F"/>
                </a:solidFill>
                <a:effectLst/>
                <a:latin typeface="system-ui"/>
              </a:rPr>
              <a:t>，而且信徒要去查詢聖經、思想聖經，並且將它們存記在心</a:t>
            </a:r>
            <a:r>
              <a:rPr lang="en-US" altLang="zh-TW" b="0" i="0" dirty="0">
                <a:solidFill>
                  <a:srgbClr val="09202F"/>
                </a:solidFill>
                <a:effectLst/>
                <a:latin typeface="system-ui"/>
              </a:rPr>
              <a:t>(</a:t>
            </a:r>
            <a:r>
              <a:rPr lang="zh-TW" altLang="en-US" b="0" i="0" dirty="0">
                <a:solidFill>
                  <a:srgbClr val="09202F"/>
                </a:solidFill>
                <a:effectLst/>
                <a:latin typeface="system-ui"/>
              </a:rPr>
              <a:t>以弗所書</a:t>
            </a:r>
            <a:r>
              <a:rPr lang="en-US" altLang="zh-TW" b="0" i="0" dirty="0">
                <a:solidFill>
                  <a:srgbClr val="09202F"/>
                </a:solidFill>
                <a:effectLst/>
                <a:latin typeface="system-ui"/>
              </a:rPr>
              <a:t>6:17)</a:t>
            </a:r>
            <a:r>
              <a:rPr lang="zh-TW" altLang="en-US" b="0" i="0" dirty="0">
                <a:solidFill>
                  <a:srgbClr val="09202F"/>
                </a:solidFill>
                <a:effectLst/>
                <a:latin typeface="system-ui"/>
              </a:rPr>
              <a:t>。神的話就是</a:t>
            </a:r>
            <a:r>
              <a:rPr lang="en-US" altLang="zh-TW" b="0" i="0" dirty="0">
                <a:solidFill>
                  <a:srgbClr val="09202F"/>
                </a:solidFill>
                <a:effectLst/>
                <a:latin typeface="system-ui"/>
              </a:rPr>
              <a:t>"</a:t>
            </a:r>
            <a:r>
              <a:rPr lang="zh-TW" altLang="en-US" b="0" i="0" dirty="0">
                <a:solidFill>
                  <a:srgbClr val="09202F"/>
                </a:solidFill>
                <a:effectLst/>
                <a:latin typeface="system-ui"/>
              </a:rPr>
              <a:t>聖靈的寶劍</a:t>
            </a:r>
            <a:r>
              <a:rPr lang="en-US" altLang="zh-TW" b="0" i="0" dirty="0">
                <a:solidFill>
                  <a:srgbClr val="09202F"/>
                </a:solidFill>
                <a:effectLst/>
                <a:latin typeface="system-ui"/>
              </a:rPr>
              <a:t>"(</a:t>
            </a:r>
            <a:r>
              <a:rPr lang="zh-TW" altLang="en-US" b="0" i="0" dirty="0">
                <a:solidFill>
                  <a:srgbClr val="09202F"/>
                </a:solidFill>
                <a:effectLst/>
                <a:latin typeface="system-ui"/>
              </a:rPr>
              <a:t>以弗所書</a:t>
            </a:r>
            <a:r>
              <a:rPr lang="en-US" altLang="zh-TW" b="0" i="0" dirty="0">
                <a:solidFill>
                  <a:srgbClr val="09202F"/>
                </a:solidFill>
                <a:effectLst/>
                <a:latin typeface="system-ui"/>
              </a:rPr>
              <a:t>6:17)</a:t>
            </a:r>
            <a:r>
              <a:rPr lang="zh-TW" altLang="en-US" b="0" i="0" dirty="0">
                <a:solidFill>
                  <a:srgbClr val="09202F"/>
                </a:solidFill>
                <a:effectLst/>
                <a:latin typeface="system-ui"/>
              </a:rPr>
              <a:t>，而且聖靈將使用它來對我們說話</a:t>
            </a:r>
            <a:r>
              <a:rPr lang="en-US" altLang="zh-TW" b="0" i="0" dirty="0">
                <a:solidFill>
                  <a:srgbClr val="09202F"/>
                </a:solidFill>
                <a:effectLst/>
                <a:latin typeface="system-ui"/>
              </a:rPr>
              <a:t>(</a:t>
            </a:r>
            <a:r>
              <a:rPr lang="zh-TW" altLang="en-US" b="0" i="0" dirty="0">
                <a:solidFill>
                  <a:srgbClr val="09202F"/>
                </a:solidFill>
                <a:effectLst/>
                <a:latin typeface="system-ui"/>
              </a:rPr>
              <a:t>約翰福音</a:t>
            </a:r>
            <a:r>
              <a:rPr lang="en-US" altLang="zh-TW" b="0" i="0" dirty="0">
                <a:solidFill>
                  <a:srgbClr val="09202F"/>
                </a:solidFill>
                <a:effectLst/>
                <a:latin typeface="system-ui"/>
              </a:rPr>
              <a:t>16:12-14)</a:t>
            </a:r>
            <a:r>
              <a:rPr lang="zh-TW" altLang="en-US" b="0" i="0" dirty="0">
                <a:solidFill>
                  <a:srgbClr val="09202F"/>
                </a:solidFill>
                <a:effectLst/>
                <a:latin typeface="system-ui"/>
              </a:rPr>
              <a:t>，為我們的生活揭示神的旨意；他還會讓我們想起特定的經文，當我們在最需要它們的時候</a:t>
            </a:r>
            <a:r>
              <a:rPr lang="en-US" altLang="zh-TW" b="0" i="0" dirty="0">
                <a:solidFill>
                  <a:srgbClr val="09202F"/>
                </a:solidFill>
                <a:effectLst/>
                <a:latin typeface="system-ui"/>
              </a:rPr>
              <a:t>(</a:t>
            </a:r>
            <a:r>
              <a:rPr lang="zh-TW" altLang="en-US" b="0" i="0" dirty="0">
                <a:solidFill>
                  <a:srgbClr val="09202F"/>
                </a:solidFill>
                <a:effectLst/>
                <a:latin typeface="system-ui"/>
              </a:rPr>
              <a:t>約翰福音</a:t>
            </a:r>
            <a:r>
              <a:rPr lang="en-US" altLang="zh-TW" b="0" i="0" dirty="0">
                <a:solidFill>
                  <a:srgbClr val="09202F"/>
                </a:solidFill>
                <a:effectLst/>
                <a:latin typeface="system-ui"/>
              </a:rPr>
              <a:t>14:26)</a:t>
            </a:r>
            <a:r>
              <a:rPr lang="zh-TW" altLang="en-US" b="0" i="0" dirty="0">
                <a:solidFill>
                  <a:srgbClr val="09202F"/>
                </a:solidFill>
                <a:effectLst/>
                <a:latin typeface="system-ui"/>
              </a:rPr>
              <a:t>。</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22</a:t>
            </a:fld>
            <a:endParaRPr lang="en-US"/>
          </a:p>
        </p:txBody>
      </p:sp>
    </p:spTree>
    <p:extLst>
      <p:ext uri="{BB962C8B-B14F-4D97-AF65-F5344CB8AC3E}">
        <p14:creationId xmlns:p14="http://schemas.microsoft.com/office/powerpoint/2010/main" val="317087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b="0" i="0" dirty="0">
                <a:solidFill>
                  <a:srgbClr val="000000"/>
                </a:solidFill>
                <a:effectLst/>
                <a:latin typeface="system-ui"/>
              </a:rPr>
              <a:t>Amalekites had raided the Negev and </a:t>
            </a:r>
            <a:r>
              <a:rPr lang="en-US" b="0" i="0" dirty="0" err="1">
                <a:solidFill>
                  <a:srgbClr val="000000"/>
                </a:solidFill>
                <a:effectLst/>
                <a:latin typeface="system-ui"/>
              </a:rPr>
              <a:t>Ziklag</a:t>
            </a:r>
            <a:endParaRPr 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4D727-4400-4F5F-A767-12429005B9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7717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就不能收回洗革拉被劫掠而去的所有親友和財物</a:t>
            </a:r>
            <a:r>
              <a:rPr lang="en-US" altLang="zh-TW" dirty="0"/>
              <a:t>——</a:t>
            </a:r>
            <a:r>
              <a:rPr lang="zh-TW" altLang="en-US" dirty="0"/>
              <a:t>是大衛在過去幾年間擄掠來的</a:t>
            </a:r>
            <a:r>
              <a:rPr lang="en-US" altLang="zh-TW" dirty="0"/>
              <a:t>——</a:t>
            </a:r>
            <a:r>
              <a:rPr lang="zh-TW" altLang="en-US" dirty="0"/>
              <a:t>而且，</a:t>
            </a:r>
            <a:endParaRPr lang="en-US" altLang="zh-TW" dirty="0"/>
          </a:p>
          <a:p>
            <a:r>
              <a:rPr lang="zh-TW" altLang="en-US" dirty="0"/>
              <a:t>因為要不然的話，所有人都會為誰來作王而爭論不休。</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24</a:t>
            </a:fld>
            <a:endParaRPr lang="en-US"/>
          </a:p>
        </p:txBody>
      </p:sp>
    </p:spTree>
    <p:extLst>
      <p:ext uri="{BB962C8B-B14F-4D97-AF65-F5344CB8AC3E}">
        <p14:creationId xmlns:p14="http://schemas.microsoft.com/office/powerpoint/2010/main" val="288271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err="1">
                <a:hlinkClick r:id="rId3"/>
              </a:rPr>
              <a:t>MPlus</a:t>
            </a:r>
            <a:r>
              <a:rPr lang="en-US" altLang="zh-TW" dirty="0">
                <a:hlinkClick r:id="rId3"/>
              </a:rPr>
              <a:t> | </a:t>
            </a:r>
            <a:r>
              <a:rPr lang="zh-TW" altLang="en-US" dirty="0">
                <a:hlinkClick r:id="rId3"/>
              </a:rPr>
              <a:t>大衛如何殺死歌利亞：</a:t>
            </a:r>
            <a:r>
              <a:rPr lang="en-US" altLang="zh-TW" dirty="0">
                <a:hlinkClick r:id="rId3"/>
              </a:rPr>
              <a:t>《</a:t>
            </a:r>
            <a:r>
              <a:rPr lang="zh-TW" altLang="en-US" dirty="0">
                <a:hlinkClick r:id="rId3"/>
              </a:rPr>
              <a:t>法醫．屍體．解剖室</a:t>
            </a:r>
            <a:r>
              <a:rPr lang="en-US" altLang="zh-TW" dirty="0" err="1">
                <a:hlinkClick r:id="rId3"/>
              </a:rPr>
              <a:t>III》</a:t>
            </a:r>
            <a:r>
              <a:rPr lang="en-US" altLang="zh-TW" sz="1200" dirty="0" err="1"/>
              <a:t>https</a:t>
            </a:r>
            <a:r>
              <a:rPr lang="en-US" altLang="zh-TW" sz="1200" dirty="0"/>
              <a:t>://www.mplus.com.tw/article/1875?ref=263</a:t>
            </a:r>
          </a:p>
          <a:p>
            <a:r>
              <a:rPr lang="en-US" dirty="0">
                <a:hlinkClick r:id="rId4"/>
              </a:rPr>
              <a:t>A Chronology of David's Life (jesuswalk.com)</a:t>
            </a:r>
            <a:r>
              <a:rPr lang="en-US" altLang="zh-TW" sz="1200" dirty="0"/>
              <a:t>http://www.jesuswalk.com/david/chronology-of-david.htm</a:t>
            </a:r>
            <a:endParaRPr lang="en-US" dirty="0"/>
          </a:p>
        </p:txBody>
      </p:sp>
      <p:sp>
        <p:nvSpPr>
          <p:cNvPr id="4" name="Slide Number Placeholder 3"/>
          <p:cNvSpPr>
            <a:spLocks noGrp="1"/>
          </p:cNvSpPr>
          <p:nvPr>
            <p:ph type="sldNum" sz="quarter" idx="5"/>
          </p:nvPr>
        </p:nvSpPr>
        <p:spPr/>
        <p:txBody>
          <a:bodyPr/>
          <a:lstStyle/>
          <a:p>
            <a:fld id="{A5A05B68-BA44-4E65-B4BD-97DD38DBDE7F}" type="slidenum">
              <a:rPr lang="en-US" smtClean="0"/>
              <a:t>4</a:t>
            </a:fld>
            <a:endParaRPr lang="en-US"/>
          </a:p>
        </p:txBody>
      </p:sp>
    </p:spTree>
    <p:extLst>
      <p:ext uri="{BB962C8B-B14F-4D97-AF65-F5344CB8AC3E}">
        <p14:creationId xmlns:p14="http://schemas.microsoft.com/office/powerpoint/2010/main" val="115667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撒母耳記上</a:t>
            </a:r>
            <a:r>
              <a:rPr lang="en-US" altLang="zh-TW" sz="1200" dirty="0"/>
              <a:t>17:45</a:t>
            </a:r>
            <a:r>
              <a:rPr lang="zh-TW" altLang="en-US" sz="1200" dirty="0"/>
              <a:t> 大衛對非利士人</a:t>
            </a:r>
            <a:r>
              <a:rPr lang="en-US" altLang="zh-TW" sz="1200" dirty="0"/>
              <a:t>(</a:t>
            </a:r>
            <a:r>
              <a:rPr lang="zh-TW" altLang="en-US" sz="1200" dirty="0"/>
              <a:t>歌利亞</a:t>
            </a:r>
            <a:r>
              <a:rPr lang="en-US" altLang="zh-TW" sz="1200" dirty="0"/>
              <a:t>)</a:t>
            </a:r>
            <a:r>
              <a:rPr lang="zh-TW" altLang="en-US" sz="1200" dirty="0"/>
              <a:t>說：「你來攻擊我，是靠著刀槍和銅戟；我來攻擊你，是靠著萬軍之耶和華的名，就是你所怒罵帶領以色列軍隊的神。」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33333"/>
                </a:solidFill>
                <a:effectLst/>
                <a:latin typeface="Helvetica Neue"/>
              </a:rPr>
              <a:t>撒上</a:t>
            </a:r>
            <a:r>
              <a:rPr lang="en-US" altLang="zh-CN" b="0" i="0" dirty="0">
                <a:solidFill>
                  <a:srgbClr val="333333"/>
                </a:solidFill>
                <a:effectLst/>
                <a:latin typeface="Helvetica Neue"/>
              </a:rPr>
              <a:t>17:28-29</a:t>
            </a:r>
            <a:r>
              <a:rPr lang="zh-CN" altLang="en-US" b="0" i="0" dirty="0">
                <a:solidFill>
                  <a:srgbClr val="333333"/>
                </a:solidFill>
                <a:effectLst/>
                <a:latin typeface="Helvetica Neue"/>
              </a:rPr>
              <a:t>，经文说：“大卫的长兄以利押听见大卫与他们所说的话，就向他发怒说：你下来作什么呢？在旷野的那几只羊，你交托了谁呢？我知道你的骄傲，和你心里的恶意，你下来，特为要看争战。大卫说：我作了什么呢？我来岂没有缘故呢？”</a:t>
            </a:r>
            <a:endParaRPr lang="en-US" altLang="zh-TW" sz="1200" dirty="0"/>
          </a:p>
          <a:p>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5</a:t>
            </a:fld>
            <a:endParaRPr lang="en-US"/>
          </a:p>
        </p:txBody>
      </p:sp>
    </p:spTree>
    <p:extLst>
      <p:ext uri="{BB962C8B-B14F-4D97-AF65-F5344CB8AC3E}">
        <p14:creationId xmlns:p14="http://schemas.microsoft.com/office/powerpoint/2010/main" val="288613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a:t>，甚至藉裝瘋以避害（撒上</a:t>
            </a:r>
            <a:r>
              <a:rPr lang="en-US" altLang="zh-TW" sz="1200" dirty="0"/>
              <a:t>21</a:t>
            </a:r>
            <a:r>
              <a:rPr lang="zh-TW" altLang="en-US" sz="1200" dirty="0"/>
              <a:t>：</a:t>
            </a:r>
            <a:r>
              <a:rPr lang="en-US" altLang="zh-TW" sz="1200" dirty="0"/>
              <a:t>12-15</a:t>
            </a:r>
            <a:r>
              <a:rPr lang="zh-TW" altLang="en-US" sz="1200" dirty="0"/>
              <a:t>）。</a:t>
            </a:r>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6</a:t>
            </a:fld>
            <a:endParaRPr lang="en-US"/>
          </a:p>
        </p:txBody>
      </p:sp>
    </p:spTree>
    <p:extLst>
      <p:ext uri="{BB962C8B-B14F-4D97-AF65-F5344CB8AC3E}">
        <p14:creationId xmlns:p14="http://schemas.microsoft.com/office/powerpoint/2010/main" val="426701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http://www.pcchong.net/1Samual/1Samual24.htm</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這段流亡時間有多長，聖經沒有記載，我猜想應該有几年吧</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05B68-BA44-4E65-B4BD-97DD38DBD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3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https://www.everlastingstrength.org/resources/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05B68-BA44-4E65-B4BD-97DD38DBD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50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https://bibleeveryone.com/david-trip1.php</a:t>
            </a:r>
          </a:p>
          <a:p>
            <a:endParaRPr lang="en-US" dirty="0"/>
          </a:p>
        </p:txBody>
      </p:sp>
      <p:sp>
        <p:nvSpPr>
          <p:cNvPr id="4" name="Slide Number Placeholder 3"/>
          <p:cNvSpPr>
            <a:spLocks noGrp="1"/>
          </p:cNvSpPr>
          <p:nvPr>
            <p:ph type="sldNum" sz="quarter" idx="5"/>
          </p:nvPr>
        </p:nvSpPr>
        <p:spPr/>
        <p:txBody>
          <a:bodyPr/>
          <a:lstStyle/>
          <a:p>
            <a:fld id="{3DF5D020-C27D-4632-BFB1-7FC6A6EA9E66}" type="slidenum">
              <a:rPr lang="en-US" smtClean="0"/>
              <a:t>9</a:t>
            </a:fld>
            <a:endParaRPr lang="en-US"/>
          </a:p>
        </p:txBody>
      </p:sp>
    </p:spTree>
    <p:extLst>
      <p:ext uri="{BB962C8B-B14F-4D97-AF65-F5344CB8AC3E}">
        <p14:creationId xmlns:p14="http://schemas.microsoft.com/office/powerpoint/2010/main" val="16232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也暴露了自己的行蹤，</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05B68-BA44-4E65-B4BD-97DD38DBD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62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772B-30BD-4AEA-B8BC-1E41A959E6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D0D02-4B2A-4A55-A3F8-84DDE4931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5F393-68C8-438C-A433-CA1B4A9DBE38}"/>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4360BC1F-DACA-47C1-9F8A-B82B88E33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87930-08E0-46EE-BBE8-E8286A236618}"/>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417038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B559-F363-4FAC-9CB5-8EF775658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53EF6-96B1-4104-B4FA-048D72D32B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A50B2-95A1-43A3-AB20-D7C004C4E7F0}"/>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67F50D76-551C-43F0-BC75-5FB08148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B1B4D-77F3-4EDF-A266-A43F926143E0}"/>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403808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493FF-C454-4C54-9DA0-C5265A12D3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B9F12A-7417-4530-833F-41410C5C3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4B7DF-5CD5-4A2C-BEAA-93E8BA326F70}"/>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48FC1433-BDBE-4A8A-85B5-20E92EBBF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07064-0003-4F47-B607-090243F3939A}"/>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40782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75" indent="0" algn="ctr">
              <a:buNone/>
              <a:defRPr>
                <a:solidFill>
                  <a:schemeClr val="tx1">
                    <a:tint val="75000"/>
                  </a:schemeClr>
                </a:solidFill>
              </a:defRPr>
            </a:lvl2pPr>
            <a:lvl3pPr marL="1218210" indent="0" algn="ctr">
              <a:buNone/>
              <a:defRPr>
                <a:solidFill>
                  <a:schemeClr val="tx1">
                    <a:tint val="75000"/>
                  </a:schemeClr>
                </a:solidFill>
              </a:defRPr>
            </a:lvl3pPr>
            <a:lvl4pPr marL="1827304" indent="0" algn="ctr">
              <a:buNone/>
              <a:defRPr>
                <a:solidFill>
                  <a:schemeClr val="tx1">
                    <a:tint val="75000"/>
                  </a:schemeClr>
                </a:solidFill>
              </a:defRPr>
            </a:lvl4pPr>
            <a:lvl5pPr marL="2436418" indent="0" algn="ctr">
              <a:buNone/>
              <a:defRPr>
                <a:solidFill>
                  <a:schemeClr val="tx1">
                    <a:tint val="75000"/>
                  </a:schemeClr>
                </a:solidFill>
              </a:defRPr>
            </a:lvl5pPr>
            <a:lvl6pPr marL="3045492" indent="0" algn="ctr">
              <a:buNone/>
              <a:defRPr>
                <a:solidFill>
                  <a:schemeClr val="tx1">
                    <a:tint val="75000"/>
                  </a:schemeClr>
                </a:solidFill>
              </a:defRPr>
            </a:lvl6pPr>
            <a:lvl7pPr marL="3654567" indent="0" algn="ctr">
              <a:buNone/>
              <a:defRPr>
                <a:solidFill>
                  <a:schemeClr val="tx1">
                    <a:tint val="75000"/>
                  </a:schemeClr>
                </a:solidFill>
              </a:defRPr>
            </a:lvl7pPr>
            <a:lvl8pPr marL="4263680" indent="0" algn="ctr">
              <a:buNone/>
              <a:defRPr>
                <a:solidFill>
                  <a:schemeClr val="tx1">
                    <a:tint val="75000"/>
                  </a:schemeClr>
                </a:solidFill>
              </a:defRPr>
            </a:lvl8pPr>
            <a:lvl9pPr marL="4872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83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47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75" indent="0">
              <a:buNone/>
              <a:defRPr sz="2400">
                <a:solidFill>
                  <a:schemeClr val="tx1">
                    <a:tint val="75000"/>
                  </a:schemeClr>
                </a:solidFill>
              </a:defRPr>
            </a:lvl2pPr>
            <a:lvl3pPr marL="1218210" indent="0">
              <a:buNone/>
              <a:defRPr sz="2100">
                <a:solidFill>
                  <a:schemeClr val="tx1">
                    <a:tint val="75000"/>
                  </a:schemeClr>
                </a:solidFill>
              </a:defRPr>
            </a:lvl3pPr>
            <a:lvl4pPr marL="1827304" indent="0">
              <a:buNone/>
              <a:defRPr sz="1900">
                <a:solidFill>
                  <a:schemeClr val="tx1">
                    <a:tint val="75000"/>
                  </a:schemeClr>
                </a:solidFill>
              </a:defRPr>
            </a:lvl4pPr>
            <a:lvl5pPr marL="2436418" indent="0">
              <a:buNone/>
              <a:defRPr sz="1900">
                <a:solidFill>
                  <a:schemeClr val="tx1">
                    <a:tint val="75000"/>
                  </a:schemeClr>
                </a:solidFill>
              </a:defRPr>
            </a:lvl5pPr>
            <a:lvl6pPr marL="3045492" indent="0">
              <a:buNone/>
              <a:defRPr sz="1900">
                <a:solidFill>
                  <a:schemeClr val="tx1">
                    <a:tint val="75000"/>
                  </a:schemeClr>
                </a:solidFill>
              </a:defRPr>
            </a:lvl6pPr>
            <a:lvl7pPr marL="3654567" indent="0">
              <a:buNone/>
              <a:defRPr sz="1900">
                <a:solidFill>
                  <a:schemeClr val="tx1">
                    <a:tint val="75000"/>
                  </a:schemeClr>
                </a:solidFill>
              </a:defRPr>
            </a:lvl7pPr>
            <a:lvl8pPr marL="4263680" indent="0">
              <a:buNone/>
              <a:defRPr sz="1900">
                <a:solidFill>
                  <a:schemeClr val="tx1">
                    <a:tint val="75000"/>
                  </a:schemeClr>
                </a:solidFill>
              </a:defRPr>
            </a:lvl8pPr>
            <a:lvl9pPr marL="487277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9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28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75" indent="0">
              <a:buNone/>
              <a:defRPr sz="2700" b="1"/>
            </a:lvl2pPr>
            <a:lvl3pPr marL="1218210" indent="0">
              <a:buNone/>
              <a:defRPr sz="2400" b="1"/>
            </a:lvl3pPr>
            <a:lvl4pPr marL="1827304" indent="0">
              <a:buNone/>
              <a:defRPr sz="2100" b="1"/>
            </a:lvl4pPr>
            <a:lvl5pPr marL="2436418" indent="0">
              <a:buNone/>
              <a:defRPr sz="2100" b="1"/>
            </a:lvl5pPr>
            <a:lvl6pPr marL="3045492" indent="0">
              <a:buNone/>
              <a:defRPr sz="2100" b="1"/>
            </a:lvl6pPr>
            <a:lvl7pPr marL="3654567" indent="0">
              <a:buNone/>
              <a:defRPr sz="2100" b="1"/>
            </a:lvl7pPr>
            <a:lvl8pPr marL="4263680" indent="0">
              <a:buNone/>
              <a:defRPr sz="2100" b="1"/>
            </a:lvl8pPr>
            <a:lvl9pPr marL="487277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1" y="1535113"/>
            <a:ext cx="5389033" cy="639763"/>
          </a:xfrm>
        </p:spPr>
        <p:txBody>
          <a:bodyPr anchor="b"/>
          <a:lstStyle>
            <a:lvl1pPr marL="0" indent="0">
              <a:buNone/>
              <a:defRPr sz="3200" b="1"/>
            </a:lvl1pPr>
            <a:lvl2pPr marL="609075" indent="0">
              <a:buNone/>
              <a:defRPr sz="2700" b="1"/>
            </a:lvl2pPr>
            <a:lvl3pPr marL="1218210" indent="0">
              <a:buNone/>
              <a:defRPr sz="2400" b="1"/>
            </a:lvl3pPr>
            <a:lvl4pPr marL="1827304" indent="0">
              <a:buNone/>
              <a:defRPr sz="2100" b="1"/>
            </a:lvl4pPr>
            <a:lvl5pPr marL="2436418" indent="0">
              <a:buNone/>
              <a:defRPr sz="2100" b="1"/>
            </a:lvl5pPr>
            <a:lvl6pPr marL="3045492" indent="0">
              <a:buNone/>
              <a:defRPr sz="2100" b="1"/>
            </a:lvl6pPr>
            <a:lvl7pPr marL="3654567" indent="0">
              <a:buNone/>
              <a:defRPr sz="2100" b="1"/>
            </a:lvl7pPr>
            <a:lvl8pPr marL="4263680" indent="0">
              <a:buNone/>
              <a:defRPr sz="2100" b="1"/>
            </a:lvl8pPr>
            <a:lvl9pPr marL="487277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67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92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01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2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900"/>
            </a:lvl1pPr>
            <a:lvl2pPr marL="609075" indent="0">
              <a:buNone/>
              <a:defRPr sz="1600"/>
            </a:lvl2pPr>
            <a:lvl3pPr marL="1218210" indent="0">
              <a:buNone/>
              <a:defRPr sz="1300"/>
            </a:lvl3pPr>
            <a:lvl4pPr marL="1827304" indent="0">
              <a:buNone/>
              <a:defRPr sz="1200"/>
            </a:lvl4pPr>
            <a:lvl5pPr marL="2436418" indent="0">
              <a:buNone/>
              <a:defRPr sz="1200"/>
            </a:lvl5pPr>
            <a:lvl6pPr marL="3045492" indent="0">
              <a:buNone/>
              <a:defRPr sz="1200"/>
            </a:lvl6pPr>
            <a:lvl7pPr marL="3654567" indent="0">
              <a:buNone/>
              <a:defRPr sz="1200"/>
            </a:lvl7pPr>
            <a:lvl8pPr marL="4263680" indent="0">
              <a:buNone/>
              <a:defRPr sz="1200"/>
            </a:lvl8pPr>
            <a:lvl9pPr marL="487277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1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6D3B-DCAA-4570-A6B1-A4DFAC84B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2BA9-780E-4DD2-A494-F30F9C58F9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21084-56AB-461D-9880-6B0AEA46E187}"/>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A6EA36A3-DE91-4FE2-833C-172137DBB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29867-1994-47FC-BB46-FC2C07C90A8D}"/>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247493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75" indent="0">
              <a:buNone/>
              <a:defRPr sz="3700"/>
            </a:lvl2pPr>
            <a:lvl3pPr marL="1218210" indent="0">
              <a:buNone/>
              <a:defRPr sz="3200"/>
            </a:lvl3pPr>
            <a:lvl4pPr marL="1827304" indent="0">
              <a:buNone/>
              <a:defRPr sz="2700"/>
            </a:lvl4pPr>
            <a:lvl5pPr marL="2436418" indent="0">
              <a:buNone/>
              <a:defRPr sz="2700"/>
            </a:lvl5pPr>
            <a:lvl6pPr marL="3045492" indent="0">
              <a:buNone/>
              <a:defRPr sz="2700"/>
            </a:lvl6pPr>
            <a:lvl7pPr marL="3654567" indent="0">
              <a:buNone/>
              <a:defRPr sz="2700"/>
            </a:lvl7pPr>
            <a:lvl8pPr marL="4263680" indent="0">
              <a:buNone/>
              <a:defRPr sz="2700"/>
            </a:lvl8pPr>
            <a:lvl9pPr marL="4872777" indent="0">
              <a:buNone/>
              <a:defRPr sz="2700"/>
            </a:lvl9pPr>
          </a:lstStyle>
          <a:p>
            <a:endParaRPr lang="en-US"/>
          </a:p>
        </p:txBody>
      </p:sp>
      <p:sp>
        <p:nvSpPr>
          <p:cNvPr id="4" name="Text Placeholder 3"/>
          <p:cNvSpPr>
            <a:spLocks noGrp="1"/>
          </p:cNvSpPr>
          <p:nvPr>
            <p:ph type="body" sz="half" idx="2"/>
          </p:nvPr>
        </p:nvSpPr>
        <p:spPr>
          <a:xfrm>
            <a:off x="2389717" y="5367503"/>
            <a:ext cx="7315200" cy="804863"/>
          </a:xfrm>
        </p:spPr>
        <p:txBody>
          <a:bodyPr/>
          <a:lstStyle>
            <a:lvl1pPr marL="0" indent="0">
              <a:buNone/>
              <a:defRPr sz="1900"/>
            </a:lvl1pPr>
            <a:lvl2pPr marL="609075" indent="0">
              <a:buNone/>
              <a:defRPr sz="1600"/>
            </a:lvl2pPr>
            <a:lvl3pPr marL="1218210" indent="0">
              <a:buNone/>
              <a:defRPr sz="1300"/>
            </a:lvl3pPr>
            <a:lvl4pPr marL="1827304" indent="0">
              <a:buNone/>
              <a:defRPr sz="1200"/>
            </a:lvl4pPr>
            <a:lvl5pPr marL="2436418" indent="0">
              <a:buNone/>
              <a:defRPr sz="1200"/>
            </a:lvl5pPr>
            <a:lvl6pPr marL="3045492" indent="0">
              <a:buNone/>
              <a:defRPr sz="1200"/>
            </a:lvl6pPr>
            <a:lvl7pPr marL="3654567" indent="0">
              <a:buNone/>
              <a:defRPr sz="1200"/>
            </a:lvl7pPr>
            <a:lvl8pPr marL="4263680" indent="0">
              <a:buNone/>
              <a:defRPr sz="1200"/>
            </a:lvl8pPr>
            <a:lvl9pPr marL="487277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45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4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50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037-2BE1-47FB-8B8D-8D55AE029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43F79-C476-4B8E-B258-A4FAAB8CC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9FCDCF-267D-4F03-A5F6-5F1C67BF89E0}"/>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7A2C472B-274F-4EED-A491-867AFCEDA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E2D59-EA82-467F-93AE-5745D3CDA9B2}"/>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7769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FAE7-8A62-404A-B15A-28D5ED16A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0226C-2810-4BDB-9FF7-4E06A39A6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37749-26C5-4AF6-9E63-0AA6D348A6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39C532-7887-4685-BFD1-A090932CBA33}"/>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6" name="Footer Placeholder 5">
            <a:extLst>
              <a:ext uri="{FF2B5EF4-FFF2-40B4-BE49-F238E27FC236}">
                <a16:creationId xmlns:a16="http://schemas.microsoft.com/office/drawing/2014/main" id="{BA28A41F-7AD1-459A-A2E3-62D0C6E62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46C19-43AA-4804-8CC1-AFF7E5725A48}"/>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209562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F1B3-C126-40D6-A9A2-C5BAD593E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4207C3-1806-4A4F-8750-9CA13A2CD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326022-09AD-4A86-897F-BEB8343A8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CE02DF-F230-49F1-A30E-CD98CDC75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2AFE7-4AD6-4A2F-9081-0BDBEF7091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ABC9F9-82C5-4570-9FDC-F7EF18AD9613}"/>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8" name="Footer Placeholder 7">
            <a:extLst>
              <a:ext uri="{FF2B5EF4-FFF2-40B4-BE49-F238E27FC236}">
                <a16:creationId xmlns:a16="http://schemas.microsoft.com/office/drawing/2014/main" id="{449BE61B-4C56-4C5A-8C5E-6C1C53DE2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0FBEFD-FBE9-4AF9-A9E2-3434E9D54AD3}"/>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220207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6555-9FFD-41B6-9B77-C82D4DDCF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776A7D-61F3-4F0E-8AD4-6D0AEAF53EC3}"/>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4" name="Footer Placeholder 3">
            <a:extLst>
              <a:ext uri="{FF2B5EF4-FFF2-40B4-BE49-F238E27FC236}">
                <a16:creationId xmlns:a16="http://schemas.microsoft.com/office/drawing/2014/main" id="{DD500C56-3574-42C6-8CDA-D508F347D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28A84D-6B70-4A52-8CEB-CFDFAC364291}"/>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189582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2AC8D-AD7A-43B7-8388-B59AB321180B}"/>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3" name="Footer Placeholder 2">
            <a:extLst>
              <a:ext uri="{FF2B5EF4-FFF2-40B4-BE49-F238E27FC236}">
                <a16:creationId xmlns:a16="http://schemas.microsoft.com/office/drawing/2014/main" id="{2E79A37D-A137-4205-81E5-1EEDAE155E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418C6-2FB0-472E-AA6C-499AF0A9E764}"/>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86356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F50A-BEF9-4226-BEB1-94A4A1199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41ACA-E5EC-4907-8BB2-21A474097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C6F66-80E3-4358-8999-1D3BAECB0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7ADC3-7116-47CA-8B09-CCD063AE0906}"/>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6" name="Footer Placeholder 5">
            <a:extLst>
              <a:ext uri="{FF2B5EF4-FFF2-40B4-BE49-F238E27FC236}">
                <a16:creationId xmlns:a16="http://schemas.microsoft.com/office/drawing/2014/main" id="{02039DBA-44C0-456F-99D3-8106BC6EA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6A697-05D1-4F56-AB36-ACC8F9B69F7C}"/>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173359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E264-87AD-4154-AF5F-1FE8D9E16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35B40-89C4-43DF-B720-EB7D5E8F0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4C105-103C-414A-9902-055FF3993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7EC7C-AA47-494C-A629-30C6725E90E8}"/>
              </a:ext>
            </a:extLst>
          </p:cNvPr>
          <p:cNvSpPr>
            <a:spLocks noGrp="1"/>
          </p:cNvSpPr>
          <p:nvPr>
            <p:ph type="dt" sz="half" idx="10"/>
          </p:nvPr>
        </p:nvSpPr>
        <p:spPr/>
        <p:txBody>
          <a:bodyPr/>
          <a:lstStyle/>
          <a:p>
            <a:fld id="{53528954-CD99-4BC2-BC6F-72CA469AC0B7}" type="datetimeFigureOut">
              <a:rPr lang="en-US" smtClean="0"/>
              <a:t>4/10/2022</a:t>
            </a:fld>
            <a:endParaRPr lang="en-US"/>
          </a:p>
        </p:txBody>
      </p:sp>
      <p:sp>
        <p:nvSpPr>
          <p:cNvPr id="6" name="Footer Placeholder 5">
            <a:extLst>
              <a:ext uri="{FF2B5EF4-FFF2-40B4-BE49-F238E27FC236}">
                <a16:creationId xmlns:a16="http://schemas.microsoft.com/office/drawing/2014/main" id="{D641FD31-8ABA-4904-86B8-5092AE811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7DA00-6399-4AF4-800C-20153B156095}"/>
              </a:ext>
            </a:extLst>
          </p:cNvPr>
          <p:cNvSpPr>
            <a:spLocks noGrp="1"/>
          </p:cNvSpPr>
          <p:nvPr>
            <p:ph type="sldNum" sz="quarter" idx="12"/>
          </p:nvPr>
        </p:nvSpPr>
        <p:spPr/>
        <p:txBody>
          <a:bodyPr/>
          <a:lstStyle/>
          <a:p>
            <a:fld id="{6683BEBD-53C8-4A8C-89EF-830CD8B8C588}" type="slidenum">
              <a:rPr lang="en-US" smtClean="0"/>
              <a:t>‹#›</a:t>
            </a:fld>
            <a:endParaRPr lang="en-US"/>
          </a:p>
        </p:txBody>
      </p:sp>
    </p:spTree>
    <p:extLst>
      <p:ext uri="{BB962C8B-B14F-4D97-AF65-F5344CB8AC3E}">
        <p14:creationId xmlns:p14="http://schemas.microsoft.com/office/powerpoint/2010/main" val="397599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53323-E68B-4C60-8227-D73A7D920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A27234-FB5B-4CE9-BCF6-6D6749911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E6DDB-1F8E-4435-9F81-68929E5B9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28954-CD99-4BC2-BC6F-72CA469AC0B7}" type="datetimeFigureOut">
              <a:rPr lang="en-US" smtClean="0"/>
              <a:t>4/10/2022</a:t>
            </a:fld>
            <a:endParaRPr lang="en-US"/>
          </a:p>
        </p:txBody>
      </p:sp>
      <p:sp>
        <p:nvSpPr>
          <p:cNvPr id="5" name="Footer Placeholder 4">
            <a:extLst>
              <a:ext uri="{FF2B5EF4-FFF2-40B4-BE49-F238E27FC236}">
                <a16:creationId xmlns:a16="http://schemas.microsoft.com/office/drawing/2014/main" id="{570D05AA-2130-4E85-B341-9CA824FC5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833EC1-B818-4556-8015-3751B82EF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3BEBD-53C8-4A8C-89EF-830CD8B8C588}" type="slidenum">
              <a:rPr lang="en-US" smtClean="0"/>
              <a:t>‹#›</a:t>
            </a:fld>
            <a:endParaRPr lang="en-US"/>
          </a:p>
        </p:txBody>
      </p:sp>
    </p:spTree>
    <p:extLst>
      <p:ext uri="{BB962C8B-B14F-4D97-AF65-F5344CB8AC3E}">
        <p14:creationId xmlns:p14="http://schemas.microsoft.com/office/powerpoint/2010/main" val="2597946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8" tIns="45714" rIns="91378"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378" tIns="45714" rIns="9137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6"/>
            <a:ext cx="2844800" cy="365125"/>
          </a:xfrm>
          <a:prstGeom prst="rect">
            <a:avLst/>
          </a:prstGeom>
        </p:spPr>
        <p:txBody>
          <a:bodyPr vert="horz" lIns="91378" tIns="45714" rIns="91378" bIns="45714" rtlCol="0" anchor="ctr"/>
          <a:lstStyle>
            <a:lvl1pPr algn="l">
              <a:defRPr sz="1600">
                <a:solidFill>
                  <a:schemeClr val="tx1">
                    <a:tint val="75000"/>
                  </a:schemeClr>
                </a:solidFill>
              </a:defRPr>
            </a:lvl1pPr>
          </a:lstStyle>
          <a:p>
            <a:fld id="{12773C74-BAEB-4CAE-A5B2-1E037DC0D3BE}" type="datetimeFigureOut">
              <a:rPr lang="en-US" smtClean="0">
                <a:solidFill>
                  <a:prstClr val="black">
                    <a:tint val="75000"/>
                  </a:prstClr>
                </a:solidFill>
              </a:rPr>
              <a:pPr/>
              <a:t>4/10/2022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6"/>
            <a:ext cx="3860800" cy="365125"/>
          </a:xfrm>
          <a:prstGeom prst="rect">
            <a:avLst/>
          </a:prstGeom>
        </p:spPr>
        <p:txBody>
          <a:bodyPr vert="horz" lIns="91378" tIns="45714" rIns="91378" bIns="45714"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6"/>
            <a:ext cx="2844800" cy="365125"/>
          </a:xfrm>
          <a:prstGeom prst="rect">
            <a:avLst/>
          </a:prstGeom>
        </p:spPr>
        <p:txBody>
          <a:bodyPr vert="horz" lIns="91378" tIns="45714" rIns="91378" bIns="45714" rtlCol="0" anchor="ctr"/>
          <a:lstStyle>
            <a:lvl1pPr algn="r">
              <a:defRPr sz="1600">
                <a:solidFill>
                  <a:schemeClr val="tx1">
                    <a:tint val="75000"/>
                  </a:schemeClr>
                </a:solidFill>
              </a:defRPr>
            </a:lvl1pPr>
          </a:lstStyle>
          <a:p>
            <a:fld id="{D254BFA1-7445-4FCA-9051-82546BC4A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56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8210" rtl="0" eaLnBrk="1" latinLnBrk="0" hangingPunct="1">
        <a:spcBef>
          <a:spcPct val="0"/>
        </a:spcBef>
        <a:buNone/>
        <a:defRPr sz="5900" kern="1200">
          <a:solidFill>
            <a:schemeClr val="tx1"/>
          </a:solidFill>
          <a:latin typeface="+mj-lt"/>
          <a:ea typeface="+mj-ea"/>
          <a:cs typeface="+mj-cs"/>
        </a:defRPr>
      </a:lvl1pPr>
    </p:titleStyle>
    <p:bodyStyle>
      <a:lvl1pPr marL="456807" indent="-456807" algn="l" defTabSz="121821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806" indent="-380692" algn="l" defTabSz="121821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747" indent="-304536" algn="l" defTabSz="121821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840"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954"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028"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144"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238"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332" indent="-304536" algn="l" defTabSz="121821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210" rtl="0" eaLnBrk="1" latinLnBrk="0" hangingPunct="1">
        <a:defRPr sz="2400" kern="1200">
          <a:solidFill>
            <a:schemeClr val="tx1"/>
          </a:solidFill>
          <a:latin typeface="+mn-lt"/>
          <a:ea typeface="+mn-ea"/>
          <a:cs typeface="+mn-cs"/>
        </a:defRPr>
      </a:lvl1pPr>
      <a:lvl2pPr marL="609075" algn="l" defTabSz="1218210" rtl="0" eaLnBrk="1" latinLnBrk="0" hangingPunct="1">
        <a:defRPr sz="2400" kern="1200">
          <a:solidFill>
            <a:schemeClr val="tx1"/>
          </a:solidFill>
          <a:latin typeface="+mn-lt"/>
          <a:ea typeface="+mn-ea"/>
          <a:cs typeface="+mn-cs"/>
        </a:defRPr>
      </a:lvl2pPr>
      <a:lvl3pPr marL="1218210" algn="l" defTabSz="1218210" rtl="0" eaLnBrk="1" latinLnBrk="0" hangingPunct="1">
        <a:defRPr sz="2400" kern="1200">
          <a:solidFill>
            <a:schemeClr val="tx1"/>
          </a:solidFill>
          <a:latin typeface="+mn-lt"/>
          <a:ea typeface="+mn-ea"/>
          <a:cs typeface="+mn-cs"/>
        </a:defRPr>
      </a:lvl3pPr>
      <a:lvl4pPr marL="1827304" algn="l" defTabSz="1218210" rtl="0" eaLnBrk="1" latinLnBrk="0" hangingPunct="1">
        <a:defRPr sz="2400" kern="1200">
          <a:solidFill>
            <a:schemeClr val="tx1"/>
          </a:solidFill>
          <a:latin typeface="+mn-lt"/>
          <a:ea typeface="+mn-ea"/>
          <a:cs typeface="+mn-cs"/>
        </a:defRPr>
      </a:lvl4pPr>
      <a:lvl5pPr marL="2436418" algn="l" defTabSz="1218210" rtl="0" eaLnBrk="1" latinLnBrk="0" hangingPunct="1">
        <a:defRPr sz="2400" kern="1200">
          <a:solidFill>
            <a:schemeClr val="tx1"/>
          </a:solidFill>
          <a:latin typeface="+mn-lt"/>
          <a:ea typeface="+mn-ea"/>
          <a:cs typeface="+mn-cs"/>
        </a:defRPr>
      </a:lvl5pPr>
      <a:lvl6pPr marL="3045492" algn="l" defTabSz="1218210" rtl="0" eaLnBrk="1" latinLnBrk="0" hangingPunct="1">
        <a:defRPr sz="2400" kern="1200">
          <a:solidFill>
            <a:schemeClr val="tx1"/>
          </a:solidFill>
          <a:latin typeface="+mn-lt"/>
          <a:ea typeface="+mn-ea"/>
          <a:cs typeface="+mn-cs"/>
        </a:defRPr>
      </a:lvl6pPr>
      <a:lvl7pPr marL="3654567" algn="l" defTabSz="1218210" rtl="0" eaLnBrk="1" latinLnBrk="0" hangingPunct="1">
        <a:defRPr sz="2400" kern="1200">
          <a:solidFill>
            <a:schemeClr val="tx1"/>
          </a:solidFill>
          <a:latin typeface="+mn-lt"/>
          <a:ea typeface="+mn-ea"/>
          <a:cs typeface="+mn-cs"/>
        </a:defRPr>
      </a:lvl7pPr>
      <a:lvl8pPr marL="4263680" algn="l" defTabSz="1218210" rtl="0" eaLnBrk="1" latinLnBrk="0" hangingPunct="1">
        <a:defRPr sz="2400" kern="1200">
          <a:solidFill>
            <a:schemeClr val="tx1"/>
          </a:solidFill>
          <a:latin typeface="+mn-lt"/>
          <a:ea typeface="+mn-ea"/>
          <a:cs typeface="+mn-cs"/>
        </a:defRPr>
      </a:lvl8pPr>
      <a:lvl9pPr marL="4872777" algn="l" defTabSz="12182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urismo.it/il-luogo-del-giorno/articolo/art/israele-ritrovata-la-citt-biblica-di-ziklag-id-2058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eho.com.tw/archives/13829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AB8B-DD6F-49B3-982F-C8AF44A5F926}"/>
              </a:ext>
            </a:extLst>
          </p:cNvPr>
          <p:cNvSpPr>
            <a:spLocks noGrp="1"/>
          </p:cNvSpPr>
          <p:nvPr>
            <p:ph type="ctrTitle"/>
          </p:nvPr>
        </p:nvSpPr>
        <p:spPr>
          <a:xfrm>
            <a:off x="5324716" y="0"/>
            <a:ext cx="6983364" cy="2334847"/>
          </a:xfrm>
        </p:spPr>
        <p:txBody>
          <a:bodyPr>
            <a:normAutofit/>
          </a:bodyPr>
          <a:lstStyle/>
          <a:p>
            <a:r>
              <a:rPr lang="zh-TW" altLang="en-US" dirty="0"/>
              <a:t>英雄有淚</a:t>
            </a:r>
            <a:br>
              <a:rPr lang="en-US" altLang="zh-TW" dirty="0"/>
            </a:br>
            <a:r>
              <a:rPr lang="zh-TW" altLang="en-US" dirty="0"/>
              <a:t>撒母耳記上</a:t>
            </a:r>
            <a:r>
              <a:rPr lang="en-US" altLang="zh-TW" dirty="0"/>
              <a:t>30:1-4</a:t>
            </a:r>
            <a:r>
              <a:rPr lang="zh-TW" altLang="en-US" dirty="0"/>
              <a:t> </a:t>
            </a:r>
            <a:endParaRPr lang="en-US" dirty="0"/>
          </a:p>
        </p:txBody>
      </p:sp>
      <p:sp>
        <p:nvSpPr>
          <p:cNvPr id="3" name="Subtitle 2">
            <a:extLst>
              <a:ext uri="{FF2B5EF4-FFF2-40B4-BE49-F238E27FC236}">
                <a16:creationId xmlns:a16="http://schemas.microsoft.com/office/drawing/2014/main" id="{B4F8F6CC-5107-4110-ABBB-F8299BCFFDEB}"/>
              </a:ext>
            </a:extLst>
          </p:cNvPr>
          <p:cNvSpPr>
            <a:spLocks noGrp="1"/>
          </p:cNvSpPr>
          <p:nvPr>
            <p:ph type="subTitle" idx="1"/>
          </p:nvPr>
        </p:nvSpPr>
        <p:spPr>
          <a:xfrm>
            <a:off x="4309388" y="6361166"/>
            <a:ext cx="7998692" cy="398389"/>
          </a:xfrm>
        </p:spPr>
        <p:txBody>
          <a:bodyPr>
            <a:normAutofit lnSpcReduction="10000"/>
          </a:bodyPr>
          <a:lstStyle/>
          <a:p>
            <a:r>
              <a:rPr lang="it-IT" dirty="0">
                <a:hlinkClick r:id="rId3"/>
              </a:rPr>
              <a:t>Israele, ritrovata la città biblica di Ziklag</a:t>
            </a: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洗革拉</a:t>
            </a:r>
            <a:r>
              <a:rPr lang="it-IT" dirty="0">
                <a:hlinkClick r:id="rId3"/>
              </a:rPr>
              <a:t> (turismo.it)</a:t>
            </a:r>
            <a:endParaRPr lang="en-US" dirty="0"/>
          </a:p>
        </p:txBody>
      </p:sp>
      <p:pic>
        <p:nvPicPr>
          <p:cNvPr id="3074" name="Picture 2" descr="Negev, Israele">
            <a:extLst>
              <a:ext uri="{FF2B5EF4-FFF2-40B4-BE49-F238E27FC236}">
                <a16:creationId xmlns:a16="http://schemas.microsoft.com/office/drawing/2014/main" id="{566F7F12-0088-47AB-8C88-C17A1DB7F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640" y="2442365"/>
            <a:ext cx="6551758" cy="39114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查看源图像">
            <a:extLst>
              <a:ext uri="{FF2B5EF4-FFF2-40B4-BE49-F238E27FC236}">
                <a16:creationId xmlns:a16="http://schemas.microsoft.com/office/drawing/2014/main" id="{51910D63-F728-4932-AF13-3FC47C85C8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2" y="297638"/>
            <a:ext cx="5376953" cy="626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09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855A-56CE-40C5-8A5C-2A58BF449B15}"/>
              </a:ext>
            </a:extLst>
          </p:cNvPr>
          <p:cNvSpPr>
            <a:spLocks noGrp="1"/>
          </p:cNvSpPr>
          <p:nvPr>
            <p:ph type="title"/>
          </p:nvPr>
        </p:nvSpPr>
        <p:spPr>
          <a:xfrm>
            <a:off x="838200" y="155449"/>
            <a:ext cx="10515600" cy="868679"/>
          </a:xfrm>
        </p:spPr>
        <p:txBody>
          <a:bodyPr>
            <a:normAutofit fontScale="90000"/>
          </a:bodyPr>
          <a:lstStyle/>
          <a:p>
            <a:pPr algn="ctr"/>
            <a:r>
              <a:rPr lang="zh-TW" altLang="en-US" sz="4400" dirty="0"/>
              <a:t>英雄的獨特 </a:t>
            </a:r>
            <a:r>
              <a:rPr lang="en-US" altLang="zh-TW" sz="4400" dirty="0"/>
              <a:t>-</a:t>
            </a:r>
            <a:r>
              <a:rPr lang="zh-TW" altLang="en-US" sz="4400" dirty="0"/>
              <a:t> </a:t>
            </a:r>
            <a:r>
              <a:rPr lang="zh-TW" altLang="en-US" dirty="0"/>
              <a:t>大衛不伸手加害耶和華的受膏者</a:t>
            </a:r>
            <a:endParaRPr lang="en-US" dirty="0"/>
          </a:p>
        </p:txBody>
      </p:sp>
      <p:sp>
        <p:nvSpPr>
          <p:cNvPr id="3" name="Content Placeholder 2">
            <a:extLst>
              <a:ext uri="{FF2B5EF4-FFF2-40B4-BE49-F238E27FC236}">
                <a16:creationId xmlns:a16="http://schemas.microsoft.com/office/drawing/2014/main" id="{02810E65-DE41-4A03-82C8-B05E541EF849}"/>
              </a:ext>
            </a:extLst>
          </p:cNvPr>
          <p:cNvSpPr>
            <a:spLocks noGrp="1"/>
          </p:cNvSpPr>
          <p:nvPr>
            <p:ph idx="1"/>
          </p:nvPr>
        </p:nvSpPr>
        <p:spPr>
          <a:xfrm>
            <a:off x="198120" y="922528"/>
            <a:ext cx="11795760" cy="5504687"/>
          </a:xfrm>
        </p:spPr>
        <p:txBody>
          <a:bodyPr>
            <a:noAutofit/>
          </a:bodyPr>
          <a:lstStyle/>
          <a:p>
            <a:pPr marL="0" indent="0">
              <a:buNone/>
            </a:pPr>
            <a:r>
              <a:rPr lang="zh-TW" altLang="en-US" sz="3500" dirty="0"/>
              <a:t>大衛解了基伊拉之圍，掃羅知道就來攻打。耶和華卻保護大衛，使他及時逃走，躲到隱基底的曠野。掃羅又追到隱基底。</a:t>
            </a:r>
            <a:endParaRPr lang="en-US" altLang="zh-TW" sz="3500" dirty="0"/>
          </a:p>
          <a:p>
            <a:pPr marL="0" indent="0">
              <a:buNone/>
            </a:pPr>
            <a:endParaRPr lang="en-US" altLang="zh-TW" sz="1200" dirty="0"/>
          </a:p>
          <a:p>
            <a:pPr marL="0" indent="0">
              <a:buNone/>
            </a:pPr>
            <a:r>
              <a:rPr lang="zh-TW" altLang="en-US" sz="3500" dirty="0"/>
              <a:t>在隱基底的一個山洞裡，大衛有機會可以很輕易地殺死掃羅。當時跟隨大衛的人對他說：「耶和華曾應許你說：我要將你的仇敵交在你手裡，你可以任意待他。如今時候到了」。這些人引用神的話，好使大衛可以理直氣壯地去殺掃羅。可是大衛卻沒有這樣做，他只割下了掃羅的一片衣襟，卻沒有傷害掃羅的性命。</a:t>
            </a:r>
            <a:endParaRPr lang="en-US" altLang="zh-TW" sz="3500" dirty="0"/>
          </a:p>
          <a:p>
            <a:pPr marL="0" indent="0">
              <a:buNone/>
            </a:pPr>
            <a:r>
              <a:rPr lang="zh-TW" altLang="en-US" sz="3500" dirty="0"/>
              <a:t>大衛對跟隨他的人說：「我的主乃是耶和華的受膏者，我在耶和華面前萬不敢伸手害他，因他是耶和華的受膏者。」（撒上</a:t>
            </a:r>
            <a:r>
              <a:rPr lang="en-US" altLang="zh-TW" sz="3500" dirty="0"/>
              <a:t>24:1-7</a:t>
            </a:r>
            <a:r>
              <a:rPr lang="zh-TW" altLang="en-US" sz="3500" dirty="0"/>
              <a:t>）</a:t>
            </a:r>
            <a:endParaRPr lang="en-US" sz="3500" dirty="0"/>
          </a:p>
        </p:txBody>
      </p:sp>
    </p:spTree>
    <p:extLst>
      <p:ext uri="{BB962C8B-B14F-4D97-AF65-F5344CB8AC3E}">
        <p14:creationId xmlns:p14="http://schemas.microsoft.com/office/powerpoint/2010/main" val="427018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7B03-0894-43E8-8200-B600A4C14B1E}"/>
              </a:ext>
            </a:extLst>
          </p:cNvPr>
          <p:cNvSpPr>
            <a:spLocks noGrp="1"/>
          </p:cNvSpPr>
          <p:nvPr>
            <p:ph type="title"/>
          </p:nvPr>
        </p:nvSpPr>
        <p:spPr>
          <a:xfrm>
            <a:off x="838200" y="365125"/>
            <a:ext cx="10515600" cy="752475"/>
          </a:xfrm>
        </p:spPr>
        <p:txBody>
          <a:bodyPr/>
          <a:lstStyle/>
          <a:p>
            <a:pPr algn="ctr"/>
            <a:r>
              <a:rPr lang="zh-TW" altLang="en-US" dirty="0"/>
              <a:t>第一次逃到迦特</a:t>
            </a:r>
            <a:endParaRPr lang="en-US" dirty="0"/>
          </a:p>
        </p:txBody>
      </p:sp>
      <p:sp>
        <p:nvSpPr>
          <p:cNvPr id="3" name="Content Placeholder 2">
            <a:extLst>
              <a:ext uri="{FF2B5EF4-FFF2-40B4-BE49-F238E27FC236}">
                <a16:creationId xmlns:a16="http://schemas.microsoft.com/office/drawing/2014/main" id="{B7BEC1D1-3EEC-432E-AFB6-DFC86E16E4C1}"/>
              </a:ext>
            </a:extLst>
          </p:cNvPr>
          <p:cNvSpPr>
            <a:spLocks noGrp="1"/>
          </p:cNvSpPr>
          <p:nvPr>
            <p:ph idx="1"/>
          </p:nvPr>
        </p:nvSpPr>
        <p:spPr>
          <a:xfrm>
            <a:off x="341745" y="1256144"/>
            <a:ext cx="11554691" cy="4948527"/>
          </a:xfrm>
        </p:spPr>
        <p:txBody>
          <a:bodyPr>
            <a:noAutofit/>
          </a:bodyPr>
          <a:lstStyle/>
          <a:p>
            <a:pPr marL="0" indent="0">
              <a:buNone/>
            </a:pPr>
            <a:r>
              <a:rPr lang="zh-TW" altLang="en-US" sz="3500" dirty="0"/>
              <a:t>撒上</a:t>
            </a:r>
            <a:r>
              <a:rPr lang="en-US" altLang="zh-TW" sz="3500" dirty="0"/>
              <a:t>21:10</a:t>
            </a:r>
            <a:r>
              <a:rPr lang="zh-TW" altLang="en-US" sz="3500" dirty="0"/>
              <a:t> 那日大衛起來，躲避掃羅，逃到迦特王亞吉那裡。</a:t>
            </a:r>
            <a:endParaRPr lang="en-US" altLang="zh-TW" sz="3500" dirty="0"/>
          </a:p>
          <a:p>
            <a:pPr marL="0" indent="0">
              <a:buNone/>
            </a:pPr>
            <a:endParaRPr lang="en-US" altLang="zh-TW" sz="1200" dirty="0"/>
          </a:p>
          <a:p>
            <a:pPr marL="0" indent="0">
              <a:buNone/>
            </a:pPr>
            <a:r>
              <a:rPr lang="en-US" altLang="zh-TW" sz="3500" dirty="0"/>
              <a:t>11</a:t>
            </a:r>
            <a:r>
              <a:rPr lang="zh-TW" altLang="en-US" sz="3500" dirty="0"/>
              <a:t> 亞吉的臣僕對亞吉說：這不是以色列國王大衛嗎？那裡的婦女跳舞唱和，不是指著他說掃羅殺死千千，大衛殺死萬萬嗎？</a:t>
            </a:r>
            <a:r>
              <a:rPr lang="en-US" altLang="zh-TW" sz="3500" dirty="0"/>
              <a:t>12</a:t>
            </a:r>
            <a:r>
              <a:rPr lang="zh-TW" altLang="en-US" sz="3500" dirty="0"/>
              <a:t> 大衛將這話放在心裡，甚懼怕迦特王亞吉，</a:t>
            </a:r>
            <a:endParaRPr lang="en-US" altLang="zh-TW" sz="3500" dirty="0"/>
          </a:p>
          <a:p>
            <a:pPr marL="0" indent="0">
              <a:buNone/>
            </a:pPr>
            <a:endParaRPr lang="en-US" altLang="zh-TW" sz="1200" dirty="0"/>
          </a:p>
          <a:p>
            <a:pPr marL="0" indent="0">
              <a:buNone/>
            </a:pPr>
            <a:r>
              <a:rPr lang="en-US" altLang="zh-TW" sz="3500" dirty="0"/>
              <a:t>13</a:t>
            </a:r>
            <a:r>
              <a:rPr lang="zh-TW" altLang="en-US" sz="3500" dirty="0"/>
              <a:t> 就在眾人面前改變了尋常的舉動，在他們手下假裝瘋癲，在城門的門扇上胡寫亂畫，使唾沫流在鬍子上。</a:t>
            </a:r>
            <a:r>
              <a:rPr lang="en-US" altLang="zh-TW" sz="3500" dirty="0"/>
              <a:t>14</a:t>
            </a:r>
            <a:r>
              <a:rPr lang="zh-TW" altLang="en-US" sz="3500" dirty="0"/>
              <a:t> 亞吉對臣僕說：你們看，</a:t>
            </a:r>
            <a:r>
              <a:rPr lang="zh-TW" altLang="en-US" sz="3500" u="sng" dirty="0"/>
              <a:t>這人是瘋子</a:t>
            </a:r>
            <a:r>
              <a:rPr lang="zh-TW" altLang="en-US" sz="3500" dirty="0"/>
              <a:t>。為什麼帶他到我這裡來呢？</a:t>
            </a:r>
            <a:r>
              <a:rPr lang="en-US" altLang="zh-TW" sz="3500" dirty="0"/>
              <a:t>15</a:t>
            </a:r>
            <a:r>
              <a:rPr lang="zh-TW" altLang="en-US" sz="3500" dirty="0"/>
              <a:t> 我豈缺少瘋子，你們帶這人來在我面前瘋癲嗎？這人豈可進我的家呢？</a:t>
            </a:r>
            <a:endParaRPr lang="en-US" sz="3500" dirty="0"/>
          </a:p>
        </p:txBody>
      </p:sp>
    </p:spTree>
    <p:extLst>
      <p:ext uri="{BB962C8B-B14F-4D97-AF65-F5344CB8AC3E}">
        <p14:creationId xmlns:p14="http://schemas.microsoft.com/office/powerpoint/2010/main" val="20548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B7AC-5734-42CC-BF65-F749841D41E5}"/>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FE356BAE-6A56-4816-8AE5-6DAC589F81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72" t="11362" r="24750" b="18825"/>
          <a:stretch/>
        </p:blipFill>
        <p:spPr bwMode="auto">
          <a:xfrm>
            <a:off x="36918" y="275330"/>
            <a:ext cx="12083835" cy="64393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29CEE28-EE6A-4B5F-B4A9-5691256E3E06}"/>
              </a:ext>
            </a:extLst>
          </p:cNvPr>
          <p:cNvSpPr/>
          <p:nvPr/>
        </p:nvSpPr>
        <p:spPr>
          <a:xfrm>
            <a:off x="4076854" y="5640562"/>
            <a:ext cx="1487055" cy="932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E71EDC5-A8A6-47A3-9417-CD029B9FCB2D}"/>
              </a:ext>
            </a:extLst>
          </p:cNvPr>
          <p:cNvSpPr/>
          <p:nvPr/>
        </p:nvSpPr>
        <p:spPr>
          <a:xfrm>
            <a:off x="2332563" y="2356321"/>
            <a:ext cx="1413164" cy="41563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4751D40-C4B5-4B03-87F5-ABDF2366881A}"/>
              </a:ext>
            </a:extLst>
          </p:cNvPr>
          <p:cNvSpPr/>
          <p:nvPr/>
        </p:nvSpPr>
        <p:spPr>
          <a:xfrm>
            <a:off x="2332563" y="5745212"/>
            <a:ext cx="1413164" cy="41563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1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A079-1648-4E54-8E40-981B161F80E5}"/>
              </a:ext>
            </a:extLst>
          </p:cNvPr>
          <p:cNvSpPr>
            <a:spLocks noGrp="1"/>
          </p:cNvSpPr>
          <p:nvPr>
            <p:ph type="title"/>
          </p:nvPr>
        </p:nvSpPr>
        <p:spPr>
          <a:xfrm>
            <a:off x="594592" y="96982"/>
            <a:ext cx="5340927" cy="743239"/>
          </a:xfrm>
        </p:spPr>
        <p:txBody>
          <a:bodyPr/>
          <a:lstStyle/>
          <a:p>
            <a:pPr algn="ctr"/>
            <a:r>
              <a:rPr lang="zh-TW" altLang="en-US" dirty="0"/>
              <a:t>第二次逃到迦特</a:t>
            </a:r>
            <a:endParaRPr lang="en-US" dirty="0"/>
          </a:p>
        </p:txBody>
      </p:sp>
      <p:sp>
        <p:nvSpPr>
          <p:cNvPr id="3" name="Content Placeholder 2">
            <a:extLst>
              <a:ext uri="{FF2B5EF4-FFF2-40B4-BE49-F238E27FC236}">
                <a16:creationId xmlns:a16="http://schemas.microsoft.com/office/drawing/2014/main" id="{942C8262-9A7F-41AA-BB5C-5F5275726659}"/>
              </a:ext>
            </a:extLst>
          </p:cNvPr>
          <p:cNvSpPr>
            <a:spLocks noGrp="1"/>
          </p:cNvSpPr>
          <p:nvPr>
            <p:ph idx="1"/>
          </p:nvPr>
        </p:nvSpPr>
        <p:spPr>
          <a:xfrm>
            <a:off x="249385" y="886700"/>
            <a:ext cx="5938982" cy="3962391"/>
          </a:xfrm>
        </p:spPr>
        <p:txBody>
          <a:bodyPr>
            <a:normAutofit/>
          </a:bodyPr>
          <a:lstStyle/>
          <a:p>
            <a:pPr marL="0" indent="0">
              <a:buNone/>
            </a:pPr>
            <a:r>
              <a:rPr lang="zh-TW" altLang="en-US" sz="3500" dirty="0"/>
              <a:t>撒上</a:t>
            </a:r>
            <a:r>
              <a:rPr lang="en-US" altLang="zh-TW" sz="3500" dirty="0"/>
              <a:t>27:1</a:t>
            </a:r>
            <a:r>
              <a:rPr lang="zh-TW" altLang="en-US" sz="3500" dirty="0"/>
              <a:t> </a:t>
            </a:r>
            <a:r>
              <a:rPr lang="zh-TW" altLang="en-US" sz="3500" u="sng" dirty="0"/>
              <a:t>大衛心裡說</a:t>
            </a:r>
            <a:r>
              <a:rPr lang="zh-TW" altLang="en-US" sz="3500" dirty="0"/>
              <a:t>：必有一日我死在掃羅手裡，不如逃奔非利士地去。掃羅見我不在以色列的境內，就必絕望，不再尋索我；這樣我可以脫離他的手。</a:t>
            </a:r>
            <a:r>
              <a:rPr lang="en-US" altLang="zh-TW" sz="3500" dirty="0"/>
              <a:t>2</a:t>
            </a:r>
            <a:r>
              <a:rPr lang="zh-TW" altLang="en-US" sz="3500" dirty="0"/>
              <a:t> 於是大衛起身，和跟隨他的六百人投奔迦特王─瑪俄的兒子亞吉去了。</a:t>
            </a:r>
            <a:endParaRPr lang="en-US" altLang="zh-TW" sz="3500" dirty="0"/>
          </a:p>
        </p:txBody>
      </p:sp>
      <p:pic>
        <p:nvPicPr>
          <p:cNvPr id="11266" name="Picture 2">
            <a:extLst>
              <a:ext uri="{FF2B5EF4-FFF2-40B4-BE49-F238E27FC236}">
                <a16:creationId xmlns:a16="http://schemas.microsoft.com/office/drawing/2014/main" id="{313EB14A-20DC-431C-9287-60193A0689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84"/>
          <a:stretch/>
        </p:blipFill>
        <p:spPr bwMode="auto">
          <a:xfrm>
            <a:off x="6241552" y="27708"/>
            <a:ext cx="5917688" cy="45627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2A17402-7959-457F-B8F6-5EA2C180B673}"/>
              </a:ext>
            </a:extLst>
          </p:cNvPr>
          <p:cNvSpPr txBox="1"/>
          <p:nvPr/>
        </p:nvSpPr>
        <p:spPr>
          <a:xfrm>
            <a:off x="341749" y="4958508"/>
            <a:ext cx="11554688" cy="1708160"/>
          </a:xfrm>
          <a:prstGeom prst="rect">
            <a:avLst/>
          </a:prstGeom>
          <a:noFill/>
        </p:spPr>
        <p:txBody>
          <a:bodyPr wrap="square">
            <a:spAutoFit/>
          </a:bodyPr>
          <a:lstStyle/>
          <a:p>
            <a:r>
              <a:rPr lang="zh-TW" altLang="en-US" sz="3500" dirty="0"/>
              <a:t>大衛在洗革拉時，常去侵奪南方基述人、基色人和亞瑪力人之地</a:t>
            </a:r>
            <a:r>
              <a:rPr lang="en-US" altLang="zh-TW" sz="3500" dirty="0"/>
              <a:t>(</a:t>
            </a:r>
            <a:r>
              <a:rPr lang="zh-TW" altLang="en-US" sz="3500" dirty="0"/>
              <a:t>撒上 </a:t>
            </a:r>
            <a:r>
              <a:rPr lang="en-US" altLang="zh-TW" sz="3500" dirty="0"/>
              <a:t>27:7-9 )</a:t>
            </a:r>
            <a:r>
              <a:rPr lang="zh-TW" altLang="en-US" sz="3500" dirty="0"/>
              <a:t>。</a:t>
            </a:r>
            <a:r>
              <a:rPr lang="zh-TW" altLang="en-US" sz="3500" u="sng" dirty="0"/>
              <a:t>但是大衛卻告訴亞吉王</a:t>
            </a:r>
            <a:r>
              <a:rPr lang="zh-TW" altLang="en-US" sz="3500" dirty="0"/>
              <a:t>說是攻打猶大南方、耶拉篾南方和基尼的南方</a:t>
            </a:r>
            <a:r>
              <a:rPr lang="en-US" altLang="zh-TW" sz="3500" dirty="0"/>
              <a:t>(</a:t>
            </a:r>
            <a:r>
              <a:rPr lang="zh-TW" altLang="en-US" sz="3500" dirty="0"/>
              <a:t>撒上 </a:t>
            </a:r>
            <a:r>
              <a:rPr lang="en-US" altLang="zh-TW" sz="3500" dirty="0"/>
              <a:t>27:10-12 )</a:t>
            </a:r>
            <a:r>
              <a:rPr lang="zh-TW" altLang="en-US" sz="3500" dirty="0"/>
              <a:t>。</a:t>
            </a:r>
            <a:endParaRPr lang="en-US" sz="3500" dirty="0"/>
          </a:p>
        </p:txBody>
      </p:sp>
      <p:sp>
        <p:nvSpPr>
          <p:cNvPr id="10" name="Arrow: Down 9">
            <a:extLst>
              <a:ext uri="{FF2B5EF4-FFF2-40B4-BE49-F238E27FC236}">
                <a16:creationId xmlns:a16="http://schemas.microsoft.com/office/drawing/2014/main" id="{204BF306-8852-4EC6-9A18-D41EDB8F53B6}"/>
              </a:ext>
            </a:extLst>
          </p:cNvPr>
          <p:cNvSpPr/>
          <p:nvPr/>
        </p:nvSpPr>
        <p:spPr>
          <a:xfrm rot="802058">
            <a:off x="11363955" y="2570043"/>
            <a:ext cx="434109" cy="1387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723D95D-24BC-4744-9920-88C251886D04}"/>
              </a:ext>
            </a:extLst>
          </p:cNvPr>
          <p:cNvSpPr/>
          <p:nvPr/>
        </p:nvSpPr>
        <p:spPr>
          <a:xfrm rot="18176191">
            <a:off x="6277344" y="2901695"/>
            <a:ext cx="434109" cy="13877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31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F48F7-23B4-4727-890E-65A81E6B95A4}"/>
              </a:ext>
            </a:extLst>
          </p:cNvPr>
          <p:cNvSpPr>
            <a:spLocks noGrp="1"/>
          </p:cNvSpPr>
          <p:nvPr>
            <p:ph idx="1"/>
          </p:nvPr>
        </p:nvSpPr>
        <p:spPr>
          <a:xfrm>
            <a:off x="157014" y="135372"/>
            <a:ext cx="6899568" cy="4843030"/>
          </a:xfrm>
        </p:spPr>
        <p:txBody>
          <a:bodyPr>
            <a:noAutofit/>
          </a:bodyPr>
          <a:lstStyle/>
          <a:p>
            <a:pPr marL="0" indent="0">
              <a:buNone/>
            </a:pPr>
            <a:r>
              <a:rPr lang="zh-TW" altLang="en-US" sz="3500" dirty="0"/>
              <a:t>大衛隨非利士人前往亞弗，去攻打以色列人，但非利士人不信任大衛，大衛就回到洗革拉</a:t>
            </a:r>
            <a:r>
              <a:rPr lang="en-US" altLang="zh-TW" sz="3500" dirty="0"/>
              <a:t>(</a:t>
            </a:r>
            <a:r>
              <a:rPr lang="zh-TW" altLang="en-US" sz="3500" dirty="0"/>
              <a:t>撒上 </a:t>
            </a:r>
            <a:r>
              <a:rPr lang="en-US" altLang="zh-TW" sz="3500" dirty="0"/>
              <a:t>28:1-2</a:t>
            </a:r>
            <a:r>
              <a:rPr lang="zh-TW" altLang="en-US" sz="3500" dirty="0"/>
              <a:t>，</a:t>
            </a:r>
            <a:r>
              <a:rPr lang="en-US" altLang="zh-TW" sz="3500" dirty="0"/>
              <a:t>29:1-11 )</a:t>
            </a:r>
            <a:r>
              <a:rPr lang="zh-TW" altLang="en-US" sz="3500" dirty="0"/>
              <a:t>。</a:t>
            </a:r>
            <a:endParaRPr lang="en-US" altLang="zh-TW" sz="3500" dirty="0"/>
          </a:p>
          <a:p>
            <a:pPr marL="0" indent="0">
              <a:buNone/>
            </a:pPr>
            <a:endParaRPr lang="en-US" sz="1200" dirty="0"/>
          </a:p>
          <a:p>
            <a:pPr marL="0" indent="0">
              <a:buNone/>
            </a:pPr>
            <a:r>
              <a:rPr lang="zh-TW" altLang="en-US" sz="3500" dirty="0"/>
              <a:t>撒上</a:t>
            </a:r>
            <a:r>
              <a:rPr lang="en-US" altLang="zh-TW" sz="3500" dirty="0"/>
              <a:t>29:3 </a:t>
            </a:r>
            <a:r>
              <a:rPr lang="zh-TW" altLang="en-US" sz="3500" dirty="0"/>
              <a:t>非利士人的首領說：這些希伯來人在這裡做什麼呢？亞吉對他們說：這不是以色列王掃羅的臣子大衛嗎？他在我這裡有些年日</a:t>
            </a:r>
            <a:endParaRPr lang="en-US" sz="3500" dirty="0"/>
          </a:p>
        </p:txBody>
      </p:sp>
      <p:pic>
        <p:nvPicPr>
          <p:cNvPr id="12290" name="Picture 2">
            <a:extLst>
              <a:ext uri="{FF2B5EF4-FFF2-40B4-BE49-F238E27FC236}">
                <a16:creationId xmlns:a16="http://schemas.microsoft.com/office/drawing/2014/main" id="{577CF8AC-6285-4573-B7F8-CE03E0ADF1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544"/>
          <a:stretch/>
        </p:blipFill>
        <p:spPr bwMode="auto">
          <a:xfrm>
            <a:off x="6991927" y="92366"/>
            <a:ext cx="5167314" cy="434869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5A78259-1D17-4E0B-975B-7FCB9D2CF90F}"/>
              </a:ext>
            </a:extLst>
          </p:cNvPr>
          <p:cNvSpPr/>
          <p:nvPr/>
        </p:nvSpPr>
        <p:spPr>
          <a:xfrm>
            <a:off x="9781309" y="89191"/>
            <a:ext cx="1006764" cy="64654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4950C4-F356-4E83-938E-0679A34D32CE}"/>
              </a:ext>
            </a:extLst>
          </p:cNvPr>
          <p:cNvSpPr txBox="1"/>
          <p:nvPr/>
        </p:nvSpPr>
        <p:spPr>
          <a:xfrm>
            <a:off x="193962" y="4441061"/>
            <a:ext cx="11822548" cy="2246769"/>
          </a:xfrm>
          <a:prstGeom prst="rect">
            <a:avLst/>
          </a:prstGeom>
          <a:noFill/>
        </p:spPr>
        <p:txBody>
          <a:bodyPr wrap="square">
            <a:spAutoFit/>
          </a:bodyPr>
          <a:lstStyle/>
          <a:p>
            <a:r>
              <a:rPr lang="zh-TW" altLang="en-US" sz="3500" dirty="0"/>
              <a:t>了。自從他投降我直到今日，我未曾見他有過錯。</a:t>
            </a:r>
            <a:r>
              <a:rPr lang="en-US" altLang="zh-TW" sz="3500" dirty="0"/>
              <a:t>4 </a:t>
            </a:r>
            <a:r>
              <a:rPr lang="zh-TW" altLang="en-US" sz="3500" dirty="0"/>
              <a:t>非利士人的首領向亞吉發怒，對他說：你要叫這人回你所安置他的地方，不可叫他同我們出戰，恐怕他在陣上反為我們的敵人。他用什麼與他主人復和呢？豈不是用我們這些人的首級嗎？</a:t>
            </a:r>
            <a:endParaRPr lang="en-US" sz="3500" dirty="0"/>
          </a:p>
        </p:txBody>
      </p:sp>
    </p:spTree>
    <p:extLst>
      <p:ext uri="{BB962C8B-B14F-4D97-AF65-F5344CB8AC3E}">
        <p14:creationId xmlns:p14="http://schemas.microsoft.com/office/powerpoint/2010/main" val="49386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13FD-8F86-4879-A9E0-BFAF9F4BF0FD}"/>
              </a:ext>
            </a:extLst>
          </p:cNvPr>
          <p:cNvSpPr>
            <a:spLocks noGrp="1"/>
          </p:cNvSpPr>
          <p:nvPr>
            <p:ph type="title"/>
          </p:nvPr>
        </p:nvSpPr>
        <p:spPr>
          <a:xfrm>
            <a:off x="838200" y="267855"/>
            <a:ext cx="10515600" cy="757381"/>
          </a:xfrm>
        </p:spPr>
        <p:txBody>
          <a:bodyPr/>
          <a:lstStyle/>
          <a:p>
            <a:pPr algn="ctr"/>
            <a:r>
              <a:rPr lang="zh-TW" altLang="en-US" dirty="0"/>
              <a:t>「洗革拉」是大衛人生最糟的時候</a:t>
            </a:r>
            <a:endParaRPr lang="en-US" dirty="0"/>
          </a:p>
        </p:txBody>
      </p:sp>
      <p:sp>
        <p:nvSpPr>
          <p:cNvPr id="3" name="Content Placeholder 2">
            <a:extLst>
              <a:ext uri="{FF2B5EF4-FFF2-40B4-BE49-F238E27FC236}">
                <a16:creationId xmlns:a16="http://schemas.microsoft.com/office/drawing/2014/main" id="{7FB8AB70-75DD-4B07-9ED9-111EA0C7C6FC}"/>
              </a:ext>
            </a:extLst>
          </p:cNvPr>
          <p:cNvSpPr>
            <a:spLocks noGrp="1"/>
          </p:cNvSpPr>
          <p:nvPr>
            <p:ph idx="1"/>
          </p:nvPr>
        </p:nvSpPr>
        <p:spPr>
          <a:xfrm>
            <a:off x="369455" y="1154546"/>
            <a:ext cx="11471563" cy="5022417"/>
          </a:xfrm>
        </p:spPr>
        <p:txBody>
          <a:bodyPr>
            <a:noAutofit/>
          </a:bodyPr>
          <a:lstStyle/>
          <a:p>
            <a:pPr marL="0" indent="0">
              <a:buNone/>
            </a:pPr>
            <a:r>
              <a:rPr lang="zh-TW" altLang="en-US" sz="3500" dirty="0"/>
              <a:t>撒母耳記上 </a:t>
            </a:r>
            <a:r>
              <a:rPr lang="en-US" altLang="zh-TW" sz="3500" dirty="0"/>
              <a:t>30:1</a:t>
            </a:r>
            <a:r>
              <a:rPr lang="zh-TW" altLang="en-US" sz="3500" dirty="0"/>
              <a:t>第三日，大衛和跟隨他的人到了洗革拉。亞瑪力人已經侵奪南地，攻破洗革拉，用火焚燒，</a:t>
            </a:r>
            <a:r>
              <a:rPr lang="en-US" altLang="zh-TW" sz="3500" dirty="0"/>
              <a:t>2</a:t>
            </a:r>
            <a:r>
              <a:rPr lang="zh-TW" altLang="en-US" sz="3500" dirty="0"/>
              <a:t>擄了城內的婦女和其中的大小人口，卻沒有殺一個，都帶著走了。</a:t>
            </a:r>
            <a:r>
              <a:rPr lang="en-US" altLang="zh-TW" sz="3500" dirty="0"/>
              <a:t>3</a:t>
            </a:r>
            <a:r>
              <a:rPr lang="zh-TW" altLang="en-US" sz="3500" dirty="0"/>
              <a:t>大衛和跟隨他的人到了那城，不料，城已燒毀，他們的妻子兒女都被擄去了。</a:t>
            </a:r>
            <a:r>
              <a:rPr lang="en-US" altLang="zh-TW" sz="3500" dirty="0"/>
              <a:t>4</a:t>
            </a:r>
            <a:r>
              <a:rPr lang="zh-TW" altLang="en-US" sz="3500" dirty="0"/>
              <a:t>大衛和跟隨他的人就放聲大哭，直哭得沒有氣力。</a:t>
            </a:r>
            <a:endParaRPr lang="en-US" altLang="zh-TW" sz="3500" dirty="0"/>
          </a:p>
          <a:p>
            <a:pPr marL="0" indent="0">
              <a:buNone/>
            </a:pPr>
            <a:endParaRPr lang="en-US" altLang="zh-TW" sz="1200" dirty="0"/>
          </a:p>
          <a:p>
            <a:pPr marL="0" indent="0">
              <a:buNone/>
            </a:pPr>
            <a:r>
              <a:rPr lang="zh-TW" altLang="en-US" sz="3500" dirty="0"/>
              <a:t>人生的轉捩點通常也是人生的最低點，</a:t>
            </a:r>
            <a:endParaRPr lang="en-US" altLang="zh-TW" sz="3500" dirty="0"/>
          </a:p>
          <a:p>
            <a:pPr marL="0" indent="0">
              <a:buNone/>
            </a:pPr>
            <a:endParaRPr lang="en-US" altLang="zh-TW" sz="1200" dirty="0"/>
          </a:p>
          <a:p>
            <a:pPr marL="0" indent="0">
              <a:spcBef>
                <a:spcPts val="0"/>
              </a:spcBef>
              <a:buNone/>
            </a:pPr>
            <a:r>
              <a:rPr lang="zh-TW" altLang="en-US" sz="3500" dirty="0"/>
              <a:t>雖然洗革拉可以說是大衛人生最糟的時候</a:t>
            </a:r>
            <a:endParaRPr lang="en-US" altLang="zh-TW" sz="3500" dirty="0"/>
          </a:p>
          <a:p>
            <a:pPr marL="0" indent="0">
              <a:spcBef>
                <a:spcPts val="0"/>
              </a:spcBef>
              <a:buNone/>
            </a:pPr>
            <a:r>
              <a:rPr lang="zh-TW" altLang="en-US" sz="3500" dirty="0"/>
              <a:t>，但就在這裡他也經歷了人生的轉捩點。</a:t>
            </a:r>
          </a:p>
          <a:p>
            <a:pPr marL="0" indent="0">
              <a:buNone/>
            </a:pPr>
            <a:endParaRPr lang="en-US" sz="3500" dirty="0"/>
          </a:p>
        </p:txBody>
      </p:sp>
      <p:pic>
        <p:nvPicPr>
          <p:cNvPr id="13314" name="Picture 2" descr="See the source image">
            <a:extLst>
              <a:ext uri="{FF2B5EF4-FFF2-40B4-BE49-F238E27FC236}">
                <a16:creationId xmlns:a16="http://schemas.microsoft.com/office/drawing/2014/main" id="{3C2F85EB-D0D3-4A7E-B496-72F0DA398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016" y="3852547"/>
            <a:ext cx="3288145" cy="275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2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F715-C47F-4D83-9DB5-32D6CF422593}"/>
              </a:ext>
            </a:extLst>
          </p:cNvPr>
          <p:cNvSpPr>
            <a:spLocks noGrp="1"/>
          </p:cNvSpPr>
          <p:nvPr>
            <p:ph type="title"/>
          </p:nvPr>
        </p:nvSpPr>
        <p:spPr>
          <a:xfrm>
            <a:off x="838200" y="184728"/>
            <a:ext cx="10515600" cy="905164"/>
          </a:xfrm>
        </p:spPr>
        <p:txBody>
          <a:bodyPr/>
          <a:lstStyle/>
          <a:p>
            <a:pPr algn="ctr"/>
            <a:r>
              <a:rPr lang="zh-TW" altLang="en-US" sz="4400" dirty="0"/>
              <a:t>放聲大哭</a:t>
            </a:r>
            <a:endParaRPr lang="en-US" dirty="0"/>
          </a:p>
        </p:txBody>
      </p:sp>
      <p:sp>
        <p:nvSpPr>
          <p:cNvPr id="3" name="Content Placeholder 2">
            <a:extLst>
              <a:ext uri="{FF2B5EF4-FFF2-40B4-BE49-F238E27FC236}">
                <a16:creationId xmlns:a16="http://schemas.microsoft.com/office/drawing/2014/main" id="{78472559-6507-47A9-AE81-2BA921E10FAA}"/>
              </a:ext>
            </a:extLst>
          </p:cNvPr>
          <p:cNvSpPr>
            <a:spLocks noGrp="1"/>
          </p:cNvSpPr>
          <p:nvPr>
            <p:ph idx="1"/>
          </p:nvPr>
        </p:nvSpPr>
        <p:spPr>
          <a:xfrm>
            <a:off x="360217" y="1052944"/>
            <a:ext cx="11508509" cy="5170199"/>
          </a:xfrm>
        </p:spPr>
        <p:txBody>
          <a:bodyPr>
            <a:noAutofit/>
          </a:bodyPr>
          <a:lstStyle/>
          <a:p>
            <a:pPr marL="0" indent="0">
              <a:buNone/>
            </a:pPr>
            <a:r>
              <a:rPr lang="zh-TW" altLang="en-US" sz="3500" dirty="0"/>
              <a:t>充滿不安全感的時刻：大衛十多年的逃亡歷程中，開始出現負面想法：「如果我不離開以色列逃到國外去，可能會有生命危險！」在這樣不安的變動情況下，他輾轉來到非力士人的洗革拉。</a:t>
            </a:r>
          </a:p>
          <a:p>
            <a:pPr marL="0" indent="0">
              <a:buNone/>
            </a:pPr>
            <a:endParaRPr lang="en-US" altLang="zh-TW" sz="1200" dirty="0"/>
          </a:p>
          <a:p>
            <a:pPr marL="0" indent="0">
              <a:buNone/>
            </a:pPr>
            <a:r>
              <a:rPr lang="zh-TW" altLang="en-US" sz="3500" dirty="0"/>
              <a:t>失去所愛的時刻：當大衛打仗後回到洗革拉，發現一夜之間，城市被毀，所有人的太太和小孩都被擄走。</a:t>
            </a:r>
            <a:endParaRPr lang="en-US" altLang="zh-TW" sz="3500" dirty="0"/>
          </a:p>
          <a:p>
            <a:pPr marL="0" indent="0">
              <a:buNone/>
            </a:pPr>
            <a:endParaRPr lang="en-US" altLang="zh-TW" sz="1200" dirty="0"/>
          </a:p>
          <a:p>
            <a:pPr marL="0" indent="0">
              <a:buNone/>
            </a:pPr>
            <a:r>
              <a:rPr lang="zh-TW" altLang="en-US" sz="3500" dirty="0"/>
              <a:t>撒上 </a:t>
            </a:r>
            <a:r>
              <a:rPr lang="en-US" altLang="zh-TW" sz="3500" dirty="0"/>
              <a:t>30:4</a:t>
            </a:r>
            <a:r>
              <a:rPr lang="zh-TW" altLang="en-US" sz="3500" dirty="0"/>
              <a:t>大衛和跟隨他的人就放聲大哭，直哭得沒有氣力。</a:t>
            </a:r>
            <a:endParaRPr lang="en-US" altLang="zh-TW" sz="3500" dirty="0"/>
          </a:p>
          <a:p>
            <a:pPr marL="0" indent="0">
              <a:buNone/>
            </a:pPr>
            <a:endParaRPr lang="en-US" altLang="zh-TW" sz="1200" dirty="0"/>
          </a:p>
          <a:p>
            <a:pPr marL="0" indent="0">
              <a:buNone/>
            </a:pPr>
            <a:r>
              <a:rPr lang="zh-TW" altLang="en-US" sz="3500" dirty="0"/>
              <a:t>撒上</a:t>
            </a:r>
            <a:r>
              <a:rPr lang="en-US" altLang="zh-TW" sz="3500" dirty="0"/>
              <a:t>22:2 </a:t>
            </a:r>
            <a:r>
              <a:rPr lang="zh-TW" altLang="en-US" sz="3500" dirty="0"/>
              <a:t>凡受窘迫的、欠債的、心裡苦惱的都聚集到大衛那裡；大衛就作他們的頭目，跟隨他的約有四百人。</a:t>
            </a:r>
            <a:endParaRPr lang="en-US" sz="3500" dirty="0"/>
          </a:p>
        </p:txBody>
      </p:sp>
    </p:spTree>
    <p:extLst>
      <p:ext uri="{BB962C8B-B14F-4D97-AF65-F5344CB8AC3E}">
        <p14:creationId xmlns:p14="http://schemas.microsoft.com/office/powerpoint/2010/main" val="418330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AAE9-019A-4C98-B66F-860CA563B12E}"/>
              </a:ext>
            </a:extLst>
          </p:cNvPr>
          <p:cNvSpPr>
            <a:spLocks noGrp="1"/>
          </p:cNvSpPr>
          <p:nvPr>
            <p:ph type="title"/>
          </p:nvPr>
        </p:nvSpPr>
        <p:spPr>
          <a:xfrm>
            <a:off x="6617855" y="113036"/>
            <a:ext cx="5491018" cy="1366982"/>
          </a:xfrm>
        </p:spPr>
        <p:txBody>
          <a:bodyPr>
            <a:normAutofit/>
          </a:bodyPr>
          <a:lstStyle/>
          <a:p>
            <a:pPr algn="ctr"/>
            <a:r>
              <a:rPr lang="zh-TW" altLang="en-US" dirty="0"/>
              <a:t>哭為身心帶來的 </a:t>
            </a:r>
            <a:br>
              <a:rPr lang="en-US" altLang="zh-TW" dirty="0"/>
            </a:br>
            <a:r>
              <a:rPr lang="en-US" altLang="zh-TW" dirty="0"/>
              <a:t>5 </a:t>
            </a:r>
            <a:r>
              <a:rPr lang="zh-TW" altLang="en-US" dirty="0"/>
              <a:t>種好處</a:t>
            </a:r>
            <a:r>
              <a:rPr lang="en-US" altLang="zh-TW" sz="2200" dirty="0"/>
              <a:t>2021-06-14</a:t>
            </a:r>
            <a:endParaRPr lang="en-US" sz="2200" dirty="0"/>
          </a:p>
        </p:txBody>
      </p:sp>
      <p:pic>
        <p:nvPicPr>
          <p:cNvPr id="14338" name="Picture 2">
            <a:extLst>
              <a:ext uri="{FF2B5EF4-FFF2-40B4-BE49-F238E27FC236}">
                <a16:creationId xmlns:a16="http://schemas.microsoft.com/office/drawing/2014/main" id="{A6CD9227-E340-4296-B73C-697F4A2D0D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128" y="97486"/>
            <a:ext cx="6530109" cy="65301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D50ADC-79A4-4313-9307-682D4EEC3F7B}"/>
              </a:ext>
            </a:extLst>
          </p:cNvPr>
          <p:cNvSpPr txBox="1"/>
          <p:nvPr/>
        </p:nvSpPr>
        <p:spPr>
          <a:xfrm>
            <a:off x="6807200" y="1481944"/>
            <a:ext cx="5301672" cy="5432256"/>
          </a:xfrm>
          <a:prstGeom prst="rect">
            <a:avLst/>
          </a:prstGeom>
          <a:noFill/>
        </p:spPr>
        <p:txBody>
          <a:bodyPr wrap="square">
            <a:spAutoFit/>
          </a:bodyPr>
          <a:lstStyle/>
          <a:p>
            <a:r>
              <a:rPr lang="zh-TW" altLang="en-US" sz="3500" dirty="0"/>
              <a:t>其實難過時不妨就允許自己大哭一場，不只對身心有很大的益處，好好</a:t>
            </a:r>
            <a:r>
              <a:rPr lang="zh-TW" altLang="en-US" sz="3500" u="sng" dirty="0"/>
              <a:t>釋放掉情緒才有更多動力重新再出發</a:t>
            </a:r>
            <a:r>
              <a:rPr lang="zh-TW" altLang="en-US" sz="3500" dirty="0"/>
              <a:t>！</a:t>
            </a:r>
            <a:r>
              <a:rPr lang="en-US" altLang="zh-TW" sz="2000" dirty="0">
                <a:hlinkClick r:id="rId4"/>
              </a:rPr>
              <a:t>https://heho.com.tw/archives/138290</a:t>
            </a:r>
            <a:endParaRPr lang="en-US" altLang="zh-TW" sz="2000" dirty="0"/>
          </a:p>
          <a:p>
            <a:endParaRPr lang="en-US" altLang="zh-TW" sz="1200" dirty="0"/>
          </a:p>
          <a:p>
            <a:r>
              <a:rPr lang="zh-TW" altLang="en-US" sz="3500" dirty="0"/>
              <a:t>加州洛斯阿圖斯驗光中心眼科醫師紐菲德</a:t>
            </a:r>
            <a:r>
              <a:rPr lang="en-US" altLang="zh-TW" sz="3500" dirty="0"/>
              <a:t>(Aaron Neufeld)</a:t>
            </a:r>
            <a:r>
              <a:rPr lang="zh-TW" altLang="en-US" sz="3500" dirty="0"/>
              <a:t>的研究顯示，真實情緒的眼淚具有瘦身效果。</a:t>
            </a:r>
          </a:p>
        </p:txBody>
      </p:sp>
    </p:spTree>
    <p:extLst>
      <p:ext uri="{BB962C8B-B14F-4D97-AF65-F5344CB8AC3E}">
        <p14:creationId xmlns:p14="http://schemas.microsoft.com/office/powerpoint/2010/main" val="84566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84D3F-8B0A-4BF5-8023-F9DA596D5565}"/>
              </a:ext>
            </a:extLst>
          </p:cNvPr>
          <p:cNvSpPr>
            <a:spLocks noGrp="1"/>
          </p:cNvSpPr>
          <p:nvPr>
            <p:ph idx="1"/>
          </p:nvPr>
        </p:nvSpPr>
        <p:spPr>
          <a:xfrm>
            <a:off x="471199" y="193963"/>
            <a:ext cx="11249602" cy="4495945"/>
          </a:xfrm>
        </p:spPr>
        <p:txBody>
          <a:bodyPr>
            <a:noAutofit/>
          </a:bodyPr>
          <a:lstStyle/>
          <a:p>
            <a:pPr marL="0" indent="0">
              <a:buNone/>
            </a:pPr>
            <a:r>
              <a:rPr lang="zh-TW" altLang="en-US" sz="3500" dirty="0"/>
              <a:t>上帝公平的給我們每個人一年</a:t>
            </a:r>
            <a:r>
              <a:rPr lang="en-US" altLang="zh-TW" sz="3500" dirty="0"/>
              <a:t>365</a:t>
            </a:r>
            <a:r>
              <a:rPr lang="zh-TW" altLang="en-US" sz="3500" dirty="0"/>
              <a:t>天</a:t>
            </a:r>
            <a:r>
              <a:rPr lang="en-US" altLang="zh-TW" sz="3500" dirty="0"/>
              <a:t>.</a:t>
            </a:r>
          </a:p>
          <a:p>
            <a:pPr marL="0" indent="0">
              <a:buNone/>
            </a:pPr>
            <a:r>
              <a:rPr lang="zh-TW" altLang="en-US" sz="3500" dirty="0"/>
              <a:t>有如</a:t>
            </a:r>
            <a:r>
              <a:rPr lang="en-US" altLang="zh-TW" sz="3500" dirty="0"/>
              <a:t>365</a:t>
            </a:r>
            <a:r>
              <a:rPr lang="zh-TW" altLang="en-US" sz="3500" dirty="0"/>
              <a:t>張支票</a:t>
            </a:r>
            <a:r>
              <a:rPr lang="en-US" altLang="zh-TW" sz="3500" dirty="0"/>
              <a:t>,</a:t>
            </a:r>
            <a:r>
              <a:rPr lang="zh-TW" altLang="en-US" sz="3500" dirty="0"/>
              <a:t>讓我們去善用</a:t>
            </a:r>
            <a:r>
              <a:rPr lang="en-US" altLang="zh-TW" sz="3500" dirty="0"/>
              <a:t>.</a:t>
            </a:r>
          </a:p>
          <a:p>
            <a:endParaRPr lang="en-US" sz="1200" dirty="0"/>
          </a:p>
          <a:p>
            <a:pPr marL="0" indent="0">
              <a:buNone/>
            </a:pPr>
            <a:r>
              <a:rPr lang="zh-TW" altLang="en-US" sz="3500" dirty="0"/>
              <a:t>有人拿好牌</a:t>
            </a:r>
            <a:r>
              <a:rPr lang="en-US" altLang="zh-TW" sz="3500" dirty="0"/>
              <a:t>,</a:t>
            </a:r>
            <a:r>
              <a:rPr lang="zh-TW" altLang="en-US" sz="3500" dirty="0"/>
              <a:t>但沒有善用</a:t>
            </a:r>
            <a:endParaRPr lang="en-US" altLang="zh-TW" sz="3500" dirty="0"/>
          </a:p>
          <a:p>
            <a:pPr marL="0" indent="0">
              <a:buNone/>
            </a:pPr>
            <a:r>
              <a:rPr lang="zh-TW" altLang="en-US" sz="3500" dirty="0"/>
              <a:t>但有人拿到壞牌</a:t>
            </a:r>
            <a:r>
              <a:rPr lang="en-US" altLang="zh-TW" sz="3500" dirty="0"/>
              <a:t>,</a:t>
            </a:r>
            <a:r>
              <a:rPr lang="zh-TW" altLang="en-US" sz="3500" dirty="0"/>
              <a:t>但玩的非常漂亮</a:t>
            </a:r>
            <a:endParaRPr lang="en-US" altLang="zh-TW" sz="3500" dirty="0"/>
          </a:p>
          <a:p>
            <a:pPr marL="0" indent="0">
              <a:buNone/>
            </a:pPr>
            <a:endParaRPr lang="en-US" altLang="zh-TW" sz="1200" dirty="0"/>
          </a:p>
          <a:p>
            <a:pPr marL="0" indent="0">
              <a:buNone/>
            </a:pPr>
            <a:r>
              <a:rPr lang="en-US" altLang="zh-TW" sz="3500" b="0" i="0" dirty="0">
                <a:solidFill>
                  <a:srgbClr val="222222"/>
                </a:solidFill>
                <a:effectLst/>
                <a:latin typeface="Noto Sans TC"/>
              </a:rPr>
              <a:t>44</a:t>
            </a:r>
            <a:r>
              <a:rPr lang="zh-TW" altLang="en-US" sz="3500" b="0" i="0" dirty="0">
                <a:solidFill>
                  <a:srgbClr val="222222"/>
                </a:solidFill>
                <a:effectLst/>
                <a:latin typeface="Noto Sans TC"/>
              </a:rPr>
              <a:t>歲的澤倫斯基為喜劇演員出身，外界很難料想到，有朝一日他將成為在烏克蘭歷史關鍵時刻留名的重要人物。</a:t>
            </a:r>
            <a:r>
              <a:rPr lang="en-US" altLang="zh-TW" sz="3500" b="0" i="0" dirty="0">
                <a:solidFill>
                  <a:srgbClr val="222222"/>
                </a:solidFill>
                <a:effectLst/>
                <a:latin typeface="Noto Sans TC"/>
              </a:rPr>
              <a:t>…</a:t>
            </a:r>
            <a:r>
              <a:rPr lang="zh-TW" altLang="en-US" sz="3500" b="0" i="0" dirty="0">
                <a:solidFill>
                  <a:srgbClr val="222222"/>
                </a:solidFill>
                <a:effectLst/>
                <a:latin typeface="Noto Sans TC"/>
              </a:rPr>
              <a:t>化身為全國精神指標人物的元首，如二次世界大戰期間的英國首相邱吉爾</a:t>
            </a:r>
            <a:r>
              <a:rPr lang="en-US" altLang="zh-TW" sz="3500" b="0" i="0" dirty="0">
                <a:solidFill>
                  <a:srgbClr val="222222"/>
                </a:solidFill>
                <a:effectLst/>
                <a:latin typeface="Noto Sans TC"/>
              </a:rPr>
              <a:t>(Winston Churchill)</a:t>
            </a:r>
            <a:r>
              <a:rPr lang="zh-TW" altLang="en-US" sz="3500" b="0" i="0" dirty="0">
                <a:solidFill>
                  <a:srgbClr val="222222"/>
                </a:solidFill>
                <a:effectLst/>
                <a:latin typeface="Noto Sans TC"/>
              </a:rPr>
              <a:t>以及美國獨立戰爭的華盛頓</a:t>
            </a:r>
            <a:r>
              <a:rPr lang="en-US" altLang="zh-TW" sz="3500" b="0" i="0" dirty="0">
                <a:solidFill>
                  <a:srgbClr val="222222"/>
                </a:solidFill>
                <a:effectLst/>
                <a:latin typeface="Noto Sans TC"/>
              </a:rPr>
              <a:t>(George Washington)</a:t>
            </a:r>
            <a:r>
              <a:rPr lang="zh-TW" altLang="en-US" sz="3500" b="0" i="0" dirty="0">
                <a:solidFill>
                  <a:srgbClr val="222222"/>
                </a:solidFill>
                <a:effectLst/>
                <a:latin typeface="Noto Sans TC"/>
              </a:rPr>
              <a:t>。</a:t>
            </a:r>
            <a:endParaRPr lang="en-US" altLang="zh-TW" sz="3500" b="0" i="0" dirty="0">
              <a:solidFill>
                <a:srgbClr val="222222"/>
              </a:solidFill>
              <a:effectLst/>
              <a:latin typeface="Noto Sans TC"/>
            </a:endParaRPr>
          </a:p>
          <a:p>
            <a:pPr marL="0" indent="0">
              <a:buNone/>
            </a:pPr>
            <a:r>
              <a:rPr lang="zh-TW" altLang="en-US" sz="3200" dirty="0"/>
              <a:t>美國曾表示，可以協助逃亡，前往安全之處棲身，但遭到他斷然拒絕。「戰爭就在這裡，我需要的是彈藥，不是把我接走。」</a:t>
            </a:r>
            <a:endParaRPr lang="zh-TW" altLang="en-US" sz="3500" b="0" i="0" dirty="0">
              <a:solidFill>
                <a:srgbClr val="222222"/>
              </a:solidFill>
              <a:effectLst/>
              <a:latin typeface="Noto Sans TC"/>
            </a:endParaRPr>
          </a:p>
        </p:txBody>
      </p:sp>
      <p:pic>
        <p:nvPicPr>
          <p:cNvPr id="1026" name="Picture 2" descr="澤倫斯基打死不退的表現，讓歐美改變態度。(美聯社)">
            <a:extLst>
              <a:ext uri="{FF2B5EF4-FFF2-40B4-BE49-F238E27FC236}">
                <a16:creationId xmlns:a16="http://schemas.microsoft.com/office/drawing/2014/main" id="{505F57C6-6F47-4486-80E8-610A0C642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364" y="315408"/>
            <a:ext cx="4008437" cy="266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84D3F-8B0A-4BF5-8023-F9DA596D5565}"/>
              </a:ext>
            </a:extLst>
          </p:cNvPr>
          <p:cNvSpPr>
            <a:spLocks noGrp="1"/>
          </p:cNvSpPr>
          <p:nvPr>
            <p:ph idx="1"/>
          </p:nvPr>
        </p:nvSpPr>
        <p:spPr>
          <a:xfrm>
            <a:off x="471200" y="193963"/>
            <a:ext cx="5481984" cy="4495945"/>
          </a:xfrm>
        </p:spPr>
        <p:txBody>
          <a:bodyPr>
            <a:noAutofit/>
          </a:bodyPr>
          <a:lstStyle/>
          <a:p>
            <a:pPr marL="0" indent="0">
              <a:buNone/>
            </a:pPr>
            <a:r>
              <a:rPr lang="zh-TW" altLang="en-US" sz="3500" dirty="0"/>
              <a:t>有人拿好牌</a:t>
            </a:r>
            <a:r>
              <a:rPr lang="en-US" altLang="zh-TW" sz="3500" dirty="0"/>
              <a:t>,</a:t>
            </a:r>
            <a:r>
              <a:rPr lang="zh-TW" altLang="en-US" sz="3500" dirty="0"/>
              <a:t>但沒有善用</a:t>
            </a:r>
            <a:endParaRPr lang="en-US" altLang="zh-TW" sz="3500" dirty="0"/>
          </a:p>
          <a:p>
            <a:pPr marL="0" indent="0">
              <a:buNone/>
            </a:pPr>
            <a:r>
              <a:rPr lang="zh-TW" altLang="en-US" sz="3500" dirty="0"/>
              <a:t>但有人拿到壞牌</a:t>
            </a:r>
            <a:r>
              <a:rPr lang="en-US" altLang="zh-TW" sz="3500" dirty="0"/>
              <a:t>,</a:t>
            </a:r>
            <a:r>
              <a:rPr lang="zh-TW" altLang="en-US" sz="3500" dirty="0"/>
              <a:t>但玩的非常漂亮</a:t>
            </a:r>
            <a:endParaRPr lang="en-US" altLang="zh-TW" sz="3500" dirty="0"/>
          </a:p>
          <a:p>
            <a:pPr marL="0" indent="0">
              <a:buNone/>
            </a:pPr>
            <a:endParaRPr lang="en-US" altLang="zh-TW" sz="1200" dirty="0"/>
          </a:p>
          <a:p>
            <a:pPr marL="0" indent="0">
              <a:buNone/>
            </a:pPr>
            <a:r>
              <a:rPr lang="en-US" altLang="zh-TW" sz="3500" dirty="0"/>
              <a:t>2021</a:t>
            </a:r>
            <a:r>
              <a:rPr lang="zh-TW" altLang="en-US" sz="3500" dirty="0"/>
              <a:t>年</a:t>
            </a:r>
            <a:r>
              <a:rPr lang="en-US" altLang="zh-TW" sz="3500" dirty="0"/>
              <a:t>8</a:t>
            </a:r>
            <a:r>
              <a:rPr lang="zh-TW" altLang="en-US" sz="3500" dirty="0"/>
              <a:t>月，神學士民兵組織</a:t>
            </a:r>
            <a:r>
              <a:rPr lang="en-US" altLang="zh-TW" sz="3500" dirty="0"/>
              <a:t>(Taliban)</a:t>
            </a:r>
            <a:r>
              <a:rPr lang="zh-TW" altLang="en-US" sz="3500" dirty="0"/>
              <a:t>全面掌控喀布爾</a:t>
            </a:r>
            <a:r>
              <a:rPr lang="en-US" altLang="zh-TW" sz="3500" dirty="0"/>
              <a:t>(Kabul)</a:t>
            </a:r>
            <a:r>
              <a:rPr lang="zh-TW" altLang="en-US" sz="3500" dirty="0"/>
              <a:t>，阿富汗總統甘尼</a:t>
            </a:r>
            <a:r>
              <a:rPr lang="en-US" altLang="zh-TW" sz="3500" dirty="0"/>
              <a:t>(Ashraf Ghani)</a:t>
            </a:r>
            <a:r>
              <a:rPr lang="zh-TW" altLang="en-US" sz="3500" dirty="0"/>
              <a:t>則逃離出境，澤倫斯基則選擇冒死留下。</a:t>
            </a:r>
            <a:endParaRPr lang="en-US" altLang="zh-TW" sz="3500" dirty="0"/>
          </a:p>
          <a:p>
            <a:pPr marL="0" indent="0">
              <a:buNone/>
            </a:pPr>
            <a:endParaRPr lang="en-US" altLang="zh-TW" sz="3600" dirty="0"/>
          </a:p>
          <a:p>
            <a:pPr marL="0" indent="0">
              <a:buNone/>
            </a:pPr>
            <a:r>
              <a:rPr lang="zh-TW" altLang="en-US" sz="3600" dirty="0"/>
              <a:t>澤倫斯基打死不退的表現，讓歐美改變態度。</a:t>
            </a:r>
            <a:r>
              <a:rPr lang="en-US" altLang="zh-TW" sz="3600" dirty="0"/>
              <a:t>(</a:t>
            </a:r>
            <a:r>
              <a:rPr lang="zh-TW" altLang="en-US" sz="3600" dirty="0"/>
              <a:t>美聯社</a:t>
            </a:r>
            <a:r>
              <a:rPr lang="en-US" altLang="zh-TW" sz="3600" dirty="0"/>
              <a:t>)</a:t>
            </a:r>
            <a:endParaRPr lang="en-US" sz="3600" dirty="0"/>
          </a:p>
          <a:p>
            <a:pPr marL="0" indent="0">
              <a:buNone/>
            </a:pPr>
            <a:endParaRPr lang="en-US" altLang="zh-TW" sz="3500" dirty="0"/>
          </a:p>
        </p:txBody>
      </p:sp>
      <p:pic>
        <p:nvPicPr>
          <p:cNvPr id="4" name="Picture 4" descr="Table comparing Russian and Ukranian mililtary strength before the invasion">
            <a:extLst>
              <a:ext uri="{FF2B5EF4-FFF2-40B4-BE49-F238E27FC236}">
                <a16:creationId xmlns:a16="http://schemas.microsoft.com/office/drawing/2014/main" id="{1CA08E9A-D338-45BA-8A6B-AF2B0C127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18" y="393125"/>
            <a:ext cx="5807852" cy="627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4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5C1CB9-D81C-47C5-9F39-D8A4DDE951CC}"/>
              </a:ext>
            </a:extLst>
          </p:cNvPr>
          <p:cNvSpPr>
            <a:spLocks noGrp="1"/>
          </p:cNvSpPr>
          <p:nvPr>
            <p:ph type="title"/>
          </p:nvPr>
        </p:nvSpPr>
        <p:spPr>
          <a:xfrm>
            <a:off x="341745" y="409885"/>
            <a:ext cx="5963228" cy="949132"/>
          </a:xfrm>
        </p:spPr>
        <p:txBody>
          <a:bodyPr>
            <a:normAutofit/>
          </a:bodyPr>
          <a:lstStyle/>
          <a:p>
            <a:r>
              <a:rPr lang="zh-TW" altLang="en-US" sz="4800" dirty="0">
                <a:ln w="0"/>
                <a:effectLst>
                  <a:outerShdw blurRad="38100" dist="19050" dir="2700000" algn="tl" rotWithShape="0">
                    <a:schemeClr val="dk1">
                      <a:alpha val="40000"/>
                    </a:schemeClr>
                  </a:outerShdw>
                </a:effectLst>
                <a:latin typeface="DFKai-SB" panose="03000509000000000000" pitchFamily="65" charset="-120"/>
                <a:ea typeface="DFKai-SB" panose="03000509000000000000" pitchFamily="65" charset="-120"/>
              </a:rPr>
              <a:t>撒母耳記上 </a:t>
            </a:r>
            <a:r>
              <a:rPr lang="en-US" altLang="zh-TW" sz="4800" dirty="0">
                <a:ln w="0"/>
                <a:effectLst>
                  <a:outerShdw blurRad="38100" dist="19050" dir="2700000" algn="tl" rotWithShape="0">
                    <a:schemeClr val="dk1">
                      <a:alpha val="40000"/>
                    </a:schemeClr>
                  </a:outerShdw>
                </a:effectLst>
                <a:latin typeface="DFKai-SB" panose="03000509000000000000" pitchFamily="65" charset="-120"/>
                <a:ea typeface="DFKai-SB" panose="03000509000000000000" pitchFamily="65" charset="-120"/>
              </a:rPr>
              <a:t>30:1-4 </a:t>
            </a:r>
            <a:endParaRPr lang="en-US" sz="5000" dirty="0">
              <a:ln w="0"/>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2A8E4E42-7CB8-42A4-861A-D24A6AE4D69F}"/>
              </a:ext>
            </a:extLst>
          </p:cNvPr>
          <p:cNvSpPr txBox="1"/>
          <p:nvPr/>
        </p:nvSpPr>
        <p:spPr>
          <a:xfrm>
            <a:off x="641543" y="1532869"/>
            <a:ext cx="11326860" cy="501675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30000" noProof="0" dirty="0">
                <a:ln>
                  <a:noFill/>
                </a:ln>
                <a:solidFill>
                  <a:srgbClr val="000000"/>
                </a:solidFill>
                <a:effectLst/>
                <a:uLnTx/>
                <a:uFillTx/>
                <a:latin typeface="system-ui"/>
                <a:ea typeface="DFKai-SB" panose="03000509000000000000" pitchFamily="65" charset="-120"/>
                <a:cs typeface="+mn-cs"/>
              </a:rPr>
              <a:t>1</a:t>
            </a: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第三日，大衛和跟隨他</a:t>
            </a:r>
            <a:endParaRPr kumimoji="0" lang="en-US" altLang="zh-TW"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的人到了洗革拉。亞瑪</a:t>
            </a:r>
            <a:endParaRPr kumimoji="0" lang="en-US" altLang="zh-TW"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力人已經侵奪南地，攻</a:t>
            </a:r>
            <a:endParaRPr kumimoji="0" lang="en-US" altLang="zh-TW"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破洗革拉，用火焚燒，</a:t>
            </a:r>
            <a:endParaRPr kumimoji="0" lang="en-US" altLang="zh-TW"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30000" noProof="0" dirty="0">
                <a:ln>
                  <a:noFill/>
                </a:ln>
                <a:solidFill>
                  <a:srgbClr val="000000"/>
                </a:solidFill>
                <a:effectLst/>
                <a:uLnTx/>
                <a:uFillTx/>
                <a:latin typeface="system-ui"/>
                <a:ea typeface="DFKai-SB" panose="03000509000000000000" pitchFamily="65" charset="-120"/>
                <a:cs typeface="+mn-cs"/>
              </a:rPr>
              <a:t>2</a:t>
            </a: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擄了城內的婦女和其中的大小人口，卻沒有殺一個，都帶著走了。</a:t>
            </a:r>
            <a:r>
              <a:rPr kumimoji="0" lang="en-US" altLang="zh-TW" sz="4000" b="1" i="0" u="none" strike="noStrike" kern="1200" cap="none" spc="0" normalizeH="0" baseline="30000" noProof="0" dirty="0">
                <a:ln>
                  <a:noFill/>
                </a:ln>
                <a:solidFill>
                  <a:srgbClr val="000000"/>
                </a:solidFill>
                <a:effectLst/>
                <a:uLnTx/>
                <a:uFillTx/>
                <a:latin typeface="system-ui"/>
                <a:ea typeface="DFKai-SB" panose="03000509000000000000" pitchFamily="65" charset="-120"/>
                <a:cs typeface="+mn-cs"/>
              </a:rPr>
              <a:t>3</a:t>
            </a: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大衛和跟隨他的人到了那城，不料，城已燒毀，他們的妻子兒女都被擄去了。</a:t>
            </a:r>
            <a:r>
              <a:rPr kumimoji="0" lang="en-US" altLang="zh-TW" sz="4000" b="1" i="0" u="none" strike="noStrike" kern="1200" cap="none" spc="0" normalizeH="0" baseline="30000" noProof="0" dirty="0">
                <a:ln>
                  <a:noFill/>
                </a:ln>
                <a:solidFill>
                  <a:srgbClr val="000000"/>
                </a:solidFill>
                <a:effectLst/>
                <a:uLnTx/>
                <a:uFillTx/>
                <a:latin typeface="system-ui"/>
                <a:ea typeface="DFKai-SB" panose="03000509000000000000" pitchFamily="65" charset="-120"/>
                <a:cs typeface="+mn-cs"/>
              </a:rPr>
              <a:t>4</a:t>
            </a:r>
            <a:r>
              <a:rPr kumimoji="0" lang="zh-TW" altLang="en-US" sz="4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大衛和跟隨他的人就放聲大哭，直哭得沒有氣力。</a:t>
            </a:r>
            <a:endParaRPr kumimoji="0" lang="en-US" altLang="zh-TW" sz="1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pic>
        <p:nvPicPr>
          <p:cNvPr id="7170" name="Picture 2">
            <a:extLst>
              <a:ext uri="{FF2B5EF4-FFF2-40B4-BE49-F238E27FC236}">
                <a16:creationId xmlns:a16="http://schemas.microsoft.com/office/drawing/2014/main" id="{654E8F1F-8A12-4760-8BF8-FA232071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973" y="142125"/>
            <a:ext cx="5715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76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83D2-AC90-41E9-940B-3DA82443437D}"/>
              </a:ext>
            </a:extLst>
          </p:cNvPr>
          <p:cNvSpPr>
            <a:spLocks noGrp="1"/>
          </p:cNvSpPr>
          <p:nvPr>
            <p:ph type="title"/>
          </p:nvPr>
        </p:nvSpPr>
        <p:spPr>
          <a:xfrm>
            <a:off x="838200" y="240145"/>
            <a:ext cx="10515600" cy="831273"/>
          </a:xfrm>
        </p:spPr>
        <p:txBody>
          <a:bodyPr/>
          <a:lstStyle/>
          <a:p>
            <a:pPr algn="ctr"/>
            <a:r>
              <a:rPr lang="zh-TW" altLang="en-US" dirty="0"/>
              <a:t>大衛卻倚靠耶和華 </a:t>
            </a:r>
            <a:r>
              <a:rPr lang="en-US" altLang="zh-TW" dirty="0"/>
              <a:t>- </a:t>
            </a:r>
            <a:r>
              <a:rPr lang="zh-TW" altLang="en-US" sz="4400" dirty="0"/>
              <a:t>求問耶和華</a:t>
            </a:r>
            <a:endParaRPr lang="en-US" dirty="0"/>
          </a:p>
        </p:txBody>
      </p:sp>
      <p:sp>
        <p:nvSpPr>
          <p:cNvPr id="3" name="Content Placeholder 2">
            <a:extLst>
              <a:ext uri="{FF2B5EF4-FFF2-40B4-BE49-F238E27FC236}">
                <a16:creationId xmlns:a16="http://schemas.microsoft.com/office/drawing/2014/main" id="{AC2D599F-9E97-4028-934E-A09C28C7F9FD}"/>
              </a:ext>
            </a:extLst>
          </p:cNvPr>
          <p:cNvSpPr>
            <a:spLocks noGrp="1"/>
          </p:cNvSpPr>
          <p:nvPr>
            <p:ph idx="1"/>
          </p:nvPr>
        </p:nvSpPr>
        <p:spPr>
          <a:xfrm>
            <a:off x="295564" y="1182255"/>
            <a:ext cx="11684000" cy="4994708"/>
          </a:xfrm>
        </p:spPr>
        <p:txBody>
          <a:bodyPr>
            <a:noAutofit/>
          </a:bodyPr>
          <a:lstStyle/>
          <a:p>
            <a:pPr marL="0" indent="0">
              <a:buNone/>
            </a:pPr>
            <a:r>
              <a:rPr lang="zh-TW" altLang="en-US" sz="3500" dirty="0"/>
              <a:t>撒上</a:t>
            </a:r>
            <a:r>
              <a:rPr lang="en-US" altLang="zh-TW" sz="3500" dirty="0"/>
              <a:t>30:6 </a:t>
            </a:r>
            <a:r>
              <a:rPr lang="zh-TW" altLang="en-US" sz="3500" dirty="0"/>
              <a:t>大衛甚是焦急，因眾人為自己的兒女苦惱，說：</a:t>
            </a:r>
            <a:r>
              <a:rPr lang="zh-TW" altLang="en-US" sz="3500" u="sng" dirty="0"/>
              <a:t>要用石頭打死他</a:t>
            </a:r>
            <a:r>
              <a:rPr lang="zh-TW" altLang="en-US" sz="3500" dirty="0"/>
              <a:t>。大衛卻倚靠耶和華─他的神，心裡堅固。</a:t>
            </a:r>
          </a:p>
          <a:p>
            <a:pPr marL="0" indent="0">
              <a:spcBef>
                <a:spcPts val="0"/>
              </a:spcBef>
              <a:buNone/>
            </a:pPr>
            <a:r>
              <a:rPr lang="en-US" altLang="zh-TW" sz="3500" dirty="0"/>
              <a:t>7 </a:t>
            </a:r>
            <a:r>
              <a:rPr lang="zh-TW" altLang="en-US" sz="3500" dirty="0"/>
              <a:t>大衛對亞希米勒的兒子祭司亞比亞他說：請你將以弗得拿過來。亞比亞他就將以弗得拿到大衛面前。</a:t>
            </a:r>
            <a:endParaRPr lang="en-US" altLang="zh-TW" sz="3500" dirty="0"/>
          </a:p>
          <a:p>
            <a:pPr marL="0" indent="0">
              <a:spcBef>
                <a:spcPts val="0"/>
              </a:spcBef>
              <a:buNone/>
            </a:pPr>
            <a:r>
              <a:rPr lang="en-US" altLang="zh-TW" sz="3500" dirty="0"/>
              <a:t>8 </a:t>
            </a:r>
            <a:r>
              <a:rPr lang="zh-TW" altLang="en-US" sz="3500" dirty="0"/>
              <a:t>大衛求問耶和華說：我追趕敵軍，追得上</a:t>
            </a:r>
            <a:endParaRPr lang="en-US" altLang="zh-TW" sz="3500" dirty="0"/>
          </a:p>
          <a:p>
            <a:pPr marL="0" indent="0">
              <a:spcBef>
                <a:spcPts val="0"/>
              </a:spcBef>
              <a:buNone/>
            </a:pPr>
            <a:r>
              <a:rPr lang="zh-TW" altLang="en-US" sz="3500" dirty="0"/>
              <a:t>追不上呢？耶和華說：你可以追，必追得上</a:t>
            </a:r>
            <a:endParaRPr lang="en-US" altLang="zh-TW" sz="3500" dirty="0"/>
          </a:p>
          <a:p>
            <a:pPr marL="0" indent="0">
              <a:spcBef>
                <a:spcPts val="0"/>
              </a:spcBef>
              <a:buNone/>
            </a:pPr>
            <a:r>
              <a:rPr lang="zh-TW" altLang="en-US" sz="3500" dirty="0"/>
              <a:t>，都救得回來。</a:t>
            </a:r>
          </a:p>
          <a:p>
            <a:pPr marL="0" indent="0">
              <a:buNone/>
            </a:pPr>
            <a:endParaRPr lang="en-US" sz="1200" dirty="0"/>
          </a:p>
          <a:p>
            <a:pPr marL="0" indent="0">
              <a:spcBef>
                <a:spcPts val="0"/>
              </a:spcBef>
              <a:buNone/>
            </a:pPr>
            <a:r>
              <a:rPr lang="zh-TW" altLang="en-US" sz="3500" b="0" i="0" dirty="0">
                <a:solidFill>
                  <a:srgbClr val="000000"/>
                </a:solidFill>
                <a:effectLst/>
                <a:latin typeface="Open Sans" panose="020B0606030504020204" pitchFamily="34" charset="0"/>
              </a:rPr>
              <a:t>當大祭司穿起以弗得時，他是在執行職務，</a:t>
            </a:r>
            <a:endParaRPr lang="en-US" altLang="zh-TW" sz="3500" b="0" i="0" dirty="0">
              <a:solidFill>
                <a:srgbClr val="000000"/>
              </a:solidFill>
              <a:effectLst/>
              <a:latin typeface="Open Sans" panose="020B0606030504020204" pitchFamily="34" charset="0"/>
            </a:endParaRPr>
          </a:p>
          <a:p>
            <a:pPr marL="0" indent="0">
              <a:spcBef>
                <a:spcPts val="0"/>
              </a:spcBef>
              <a:buNone/>
            </a:pPr>
            <a:r>
              <a:rPr lang="zh-TW" altLang="en-US" sz="3500" b="0" i="0" dirty="0">
                <a:solidFill>
                  <a:srgbClr val="000000"/>
                </a:solidFill>
                <a:effectLst/>
                <a:latin typeface="Open Sans" panose="020B0606030504020204" pitchFamily="34" charset="0"/>
              </a:rPr>
              <a:t>替百姓求問上帝。在胸牌裏面，放著烏陵</a:t>
            </a:r>
            <a:endParaRPr lang="en-US" altLang="zh-TW" sz="3500" b="0" i="0" dirty="0">
              <a:solidFill>
                <a:srgbClr val="000000"/>
              </a:solidFill>
              <a:effectLst/>
              <a:latin typeface="Open Sans" panose="020B0606030504020204" pitchFamily="34" charset="0"/>
            </a:endParaRPr>
          </a:p>
          <a:p>
            <a:pPr marL="0" indent="0">
              <a:spcBef>
                <a:spcPts val="0"/>
              </a:spcBef>
              <a:buNone/>
            </a:pPr>
            <a:r>
              <a:rPr lang="zh-TW" altLang="en-US" sz="3500" b="0" i="0" dirty="0">
                <a:solidFill>
                  <a:srgbClr val="000000"/>
                </a:solidFill>
                <a:effectLst/>
                <a:latin typeface="Open Sans" panose="020B0606030504020204" pitchFamily="34" charset="0"/>
              </a:rPr>
              <a:t>和土明，當大祭司求問上帝時，就是借著</a:t>
            </a:r>
            <a:endParaRPr lang="en-US" altLang="zh-TW" sz="3500" b="0" i="0" dirty="0">
              <a:solidFill>
                <a:srgbClr val="000000"/>
              </a:solidFill>
              <a:effectLst/>
              <a:latin typeface="Open Sans" panose="020B0606030504020204" pitchFamily="34" charset="0"/>
            </a:endParaRPr>
          </a:p>
          <a:p>
            <a:pPr marL="0" indent="0">
              <a:spcBef>
                <a:spcPts val="0"/>
              </a:spcBef>
              <a:buNone/>
            </a:pPr>
            <a:r>
              <a:rPr lang="zh-TW" altLang="en-US" sz="3500" b="0" i="0" dirty="0">
                <a:solidFill>
                  <a:srgbClr val="000000"/>
                </a:solidFill>
                <a:effectLst/>
                <a:latin typeface="Open Sans" panose="020B0606030504020204" pitchFamily="34" charset="0"/>
              </a:rPr>
              <a:t>烏陵和土明</a:t>
            </a:r>
            <a:r>
              <a:rPr lang="en-US" altLang="zh-TW" sz="3500" b="0" i="0" dirty="0">
                <a:solidFill>
                  <a:srgbClr val="000000"/>
                </a:solidFill>
                <a:effectLst/>
                <a:latin typeface="Open Sans" panose="020B0606030504020204" pitchFamily="34" charset="0"/>
              </a:rPr>
              <a:t>(</a:t>
            </a:r>
            <a:r>
              <a:rPr lang="en-US" altLang="zh-TW" sz="3500" b="0" i="0" dirty="0" err="1">
                <a:solidFill>
                  <a:srgbClr val="000000"/>
                </a:solidFill>
                <a:effectLst/>
                <a:latin typeface="Open Sans" panose="020B0606030504020204" pitchFamily="34" charset="0"/>
              </a:rPr>
              <a:t>Urim</a:t>
            </a:r>
            <a:r>
              <a:rPr lang="en-US" altLang="zh-TW" sz="3500" b="0" i="0" dirty="0">
                <a:solidFill>
                  <a:srgbClr val="000000"/>
                </a:solidFill>
                <a:effectLst/>
                <a:latin typeface="Open Sans" panose="020B0606030504020204" pitchFamily="34" charset="0"/>
              </a:rPr>
              <a:t> and Thummim)</a:t>
            </a:r>
            <a:r>
              <a:rPr lang="zh-TW" altLang="en-US" sz="3500" b="0" i="0" dirty="0">
                <a:solidFill>
                  <a:srgbClr val="000000"/>
                </a:solidFill>
                <a:effectLst/>
                <a:latin typeface="Open Sans" panose="020B0606030504020204" pitchFamily="34" charset="0"/>
              </a:rPr>
              <a:t>來回答。</a:t>
            </a:r>
            <a:endParaRPr lang="en-US" sz="3500" dirty="0"/>
          </a:p>
        </p:txBody>
      </p:sp>
      <p:pic>
        <p:nvPicPr>
          <p:cNvPr id="15362" name="Picture 2" descr="See the source image">
            <a:extLst>
              <a:ext uri="{FF2B5EF4-FFF2-40B4-BE49-F238E27FC236}">
                <a16:creationId xmlns:a16="http://schemas.microsoft.com/office/drawing/2014/main" id="{3DE4AF14-2518-4922-BAE6-16A666612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584" y="2841720"/>
            <a:ext cx="2897044" cy="391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8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4E618-8BC0-4C91-ABFA-52CFA805E939}"/>
              </a:ext>
            </a:extLst>
          </p:cNvPr>
          <p:cNvSpPr>
            <a:spLocks noGrp="1"/>
          </p:cNvSpPr>
          <p:nvPr>
            <p:ph idx="1"/>
          </p:nvPr>
        </p:nvSpPr>
        <p:spPr>
          <a:xfrm>
            <a:off x="378691" y="345136"/>
            <a:ext cx="11582400" cy="5982999"/>
          </a:xfrm>
        </p:spPr>
        <p:txBody>
          <a:bodyPr>
            <a:noAutofit/>
          </a:bodyPr>
          <a:lstStyle/>
          <a:p>
            <a:pPr marL="0" indent="0">
              <a:spcBef>
                <a:spcPts val="0"/>
              </a:spcBef>
              <a:buNone/>
            </a:pPr>
            <a:r>
              <a:rPr lang="zh-TW" altLang="en-US" sz="3500" dirty="0"/>
              <a:t>舊約中有</a:t>
            </a:r>
            <a:r>
              <a:rPr lang="zh-TW" altLang="en-US" sz="3500" b="0" i="0" dirty="0">
                <a:solidFill>
                  <a:srgbClr val="000000"/>
                </a:solidFill>
                <a:effectLst/>
                <a:latin typeface="Open Sans" panose="020B0606030504020204" pitchFamily="34" charset="0"/>
              </a:rPr>
              <a:t>大祭司穿起以弗得，替百姓求問上帝。</a:t>
            </a:r>
            <a:endParaRPr lang="en-US" altLang="zh-TW" sz="3500" b="0" i="0" dirty="0">
              <a:solidFill>
                <a:srgbClr val="000000"/>
              </a:solidFill>
              <a:effectLst/>
              <a:latin typeface="Open Sans" panose="020B0606030504020204" pitchFamily="34" charset="0"/>
            </a:endParaRPr>
          </a:p>
          <a:p>
            <a:pPr marL="0" indent="0">
              <a:spcBef>
                <a:spcPts val="0"/>
              </a:spcBef>
              <a:buNone/>
            </a:pPr>
            <a:r>
              <a:rPr lang="zh-TW" altLang="en-US" sz="3500" b="0" i="0" dirty="0">
                <a:solidFill>
                  <a:srgbClr val="000000"/>
                </a:solidFill>
                <a:effectLst/>
                <a:latin typeface="Open Sans" panose="020B0606030504020204" pitchFamily="34" charset="0"/>
              </a:rPr>
              <a:t>在胸牌裏面，放著烏陵和土明，</a:t>
            </a:r>
            <a:endParaRPr lang="en-US" altLang="zh-TW" sz="3500" b="0" i="0" dirty="0">
              <a:solidFill>
                <a:srgbClr val="000000"/>
              </a:solidFill>
              <a:effectLst/>
              <a:latin typeface="Open Sans" panose="020B0606030504020204" pitchFamily="34" charset="0"/>
            </a:endParaRPr>
          </a:p>
          <a:p>
            <a:pPr marL="0" indent="0">
              <a:spcBef>
                <a:spcPts val="0"/>
              </a:spcBef>
              <a:buNone/>
            </a:pPr>
            <a:r>
              <a:rPr lang="zh-TW" altLang="en-US" sz="3500" b="0" i="0" dirty="0">
                <a:solidFill>
                  <a:srgbClr val="000000"/>
                </a:solidFill>
                <a:effectLst/>
                <a:latin typeface="Open Sans" panose="020B0606030504020204" pitchFamily="34" charset="0"/>
              </a:rPr>
              <a:t>當大祭司求問上帝時，就是借著烏陵和土明</a:t>
            </a:r>
            <a:r>
              <a:rPr lang="en-US" altLang="zh-TW" sz="3500" b="0" i="0" dirty="0">
                <a:solidFill>
                  <a:srgbClr val="000000"/>
                </a:solidFill>
                <a:effectLst/>
                <a:latin typeface="Open Sans" panose="020B0606030504020204" pitchFamily="34" charset="0"/>
              </a:rPr>
              <a:t>(</a:t>
            </a:r>
            <a:r>
              <a:rPr lang="en-US" altLang="zh-TW" sz="3500" b="0" i="0" dirty="0" err="1">
                <a:solidFill>
                  <a:srgbClr val="000000"/>
                </a:solidFill>
                <a:effectLst/>
                <a:latin typeface="Open Sans" panose="020B0606030504020204" pitchFamily="34" charset="0"/>
              </a:rPr>
              <a:t>Urim</a:t>
            </a:r>
            <a:r>
              <a:rPr lang="en-US" altLang="zh-TW" sz="3500" b="0" i="0" dirty="0">
                <a:solidFill>
                  <a:srgbClr val="000000"/>
                </a:solidFill>
                <a:effectLst/>
                <a:latin typeface="Open Sans" panose="020B0606030504020204" pitchFamily="34" charset="0"/>
              </a:rPr>
              <a:t> and Thummim)</a:t>
            </a:r>
            <a:r>
              <a:rPr lang="zh-TW" altLang="en-US" sz="3500" b="0" i="0" dirty="0">
                <a:solidFill>
                  <a:srgbClr val="000000"/>
                </a:solidFill>
                <a:effectLst/>
                <a:latin typeface="Open Sans" panose="020B0606030504020204" pitchFamily="34" charset="0"/>
              </a:rPr>
              <a:t>來回答</a:t>
            </a:r>
            <a:endParaRPr lang="en-US" altLang="zh-TW" sz="3500" dirty="0"/>
          </a:p>
          <a:p>
            <a:endParaRPr lang="en-US" sz="1200" dirty="0"/>
          </a:p>
          <a:p>
            <a:pPr marL="0" indent="0">
              <a:buNone/>
            </a:pPr>
            <a:r>
              <a:rPr lang="zh-TW" altLang="en-US" sz="3500" dirty="0"/>
              <a:t>新約中有信徒為</a:t>
            </a:r>
            <a:r>
              <a:rPr lang="zh-TW" altLang="en-US" sz="3500" b="0" i="0" dirty="0">
                <a:solidFill>
                  <a:srgbClr val="000000"/>
                </a:solidFill>
                <a:effectLst/>
                <a:latin typeface="Open Sans" panose="020B0606030504020204" pitchFamily="34" charset="0"/>
              </a:rPr>
              <a:t>大祭司，</a:t>
            </a:r>
            <a:r>
              <a:rPr lang="zh-TW" altLang="en-US" sz="3500" dirty="0"/>
              <a:t>並藉由上帝的話語 </a:t>
            </a:r>
            <a:r>
              <a:rPr lang="en-US" altLang="zh-TW" sz="3500" dirty="0"/>
              <a:t>-</a:t>
            </a:r>
            <a:r>
              <a:rPr lang="zh-TW" altLang="en-US" sz="3500" dirty="0"/>
              <a:t> 使我們能夠認識上帝的心意，且能遵行</a:t>
            </a:r>
            <a:r>
              <a:rPr lang="zh-TW" altLang="en-US" sz="3500" dirty="0">
                <a:solidFill>
                  <a:srgbClr val="000000"/>
                </a:solidFill>
                <a:latin typeface="Open Sans" panose="020B0606030504020204" pitchFamily="34" charset="0"/>
              </a:rPr>
              <a:t>心中</a:t>
            </a:r>
            <a:r>
              <a:rPr lang="zh-TW" altLang="en-US" sz="3500" dirty="0"/>
              <a:t>聖靈的引導。</a:t>
            </a:r>
            <a:endParaRPr lang="en-US" altLang="zh-TW" sz="3500" dirty="0"/>
          </a:p>
          <a:p>
            <a:pPr marL="0" indent="0">
              <a:buNone/>
            </a:pPr>
            <a:endParaRPr lang="en-US" altLang="zh-TW" sz="1200" dirty="0"/>
          </a:p>
          <a:p>
            <a:pPr marL="0" indent="0">
              <a:buNone/>
            </a:pPr>
            <a:r>
              <a:rPr lang="zh-TW" altLang="en-US" sz="3500" dirty="0"/>
              <a:t>上帝應許藉著聖靈引導我們，當我們向上帝傾訴心中的想望，在禱告中尋求祂的心意時，聖靈就會引導我們。</a:t>
            </a:r>
            <a:endParaRPr lang="en-US" altLang="zh-TW" sz="3500" dirty="0"/>
          </a:p>
          <a:p>
            <a:pPr marL="0" indent="0">
              <a:buNone/>
            </a:pPr>
            <a:endParaRPr lang="en-US" altLang="zh-TW" sz="3500" dirty="0"/>
          </a:p>
          <a:p>
            <a:pPr marL="0" indent="0" algn="ctr">
              <a:spcBef>
                <a:spcPts val="0"/>
              </a:spcBef>
              <a:buNone/>
            </a:pPr>
            <a:r>
              <a:rPr lang="zh-TW" altLang="en-US" sz="3500" dirty="0"/>
              <a:t>養成禱告的習慣，學習上帝的話語</a:t>
            </a:r>
            <a:endParaRPr lang="en-US" altLang="zh-TW" sz="3500" dirty="0"/>
          </a:p>
          <a:p>
            <a:pPr marL="0" indent="0" algn="ctr">
              <a:spcBef>
                <a:spcPts val="0"/>
              </a:spcBef>
              <a:buNone/>
            </a:pPr>
            <a:r>
              <a:rPr lang="zh-TW" altLang="en-US" sz="3500" dirty="0"/>
              <a:t>將會使我們能夠認識，並且遵行聖靈的帶領。</a:t>
            </a:r>
            <a:endParaRPr lang="en-US" altLang="zh-TW" sz="3500" dirty="0"/>
          </a:p>
          <a:p>
            <a:pPr marL="0" indent="0">
              <a:buNone/>
            </a:pPr>
            <a:endParaRPr lang="zh-TW" altLang="en-US" sz="3500" dirty="0"/>
          </a:p>
          <a:p>
            <a:pPr marL="0" indent="0">
              <a:buNone/>
            </a:pPr>
            <a:endParaRPr lang="en-US" sz="3500" dirty="0"/>
          </a:p>
        </p:txBody>
      </p:sp>
    </p:spTree>
    <p:extLst>
      <p:ext uri="{BB962C8B-B14F-4D97-AF65-F5344CB8AC3E}">
        <p14:creationId xmlns:p14="http://schemas.microsoft.com/office/powerpoint/2010/main" val="114594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319D-A5B3-4C11-B1EF-DE632D9E86AE}"/>
              </a:ext>
            </a:extLst>
          </p:cNvPr>
          <p:cNvSpPr>
            <a:spLocks noGrp="1"/>
          </p:cNvSpPr>
          <p:nvPr>
            <p:ph type="title"/>
          </p:nvPr>
        </p:nvSpPr>
        <p:spPr>
          <a:xfrm>
            <a:off x="838200" y="235815"/>
            <a:ext cx="10515600" cy="697057"/>
          </a:xfrm>
        </p:spPr>
        <p:txBody>
          <a:bodyPr/>
          <a:lstStyle/>
          <a:p>
            <a:pPr algn="ctr"/>
            <a:r>
              <a:rPr lang="zh-TW" altLang="en-US" sz="4400" dirty="0"/>
              <a:t>上帝應許藉著聖靈引導我們</a:t>
            </a:r>
            <a:endParaRPr lang="en-US" dirty="0"/>
          </a:p>
        </p:txBody>
      </p:sp>
      <p:sp>
        <p:nvSpPr>
          <p:cNvPr id="3" name="Content Placeholder 2">
            <a:extLst>
              <a:ext uri="{FF2B5EF4-FFF2-40B4-BE49-F238E27FC236}">
                <a16:creationId xmlns:a16="http://schemas.microsoft.com/office/drawing/2014/main" id="{8A7F25CF-7ADF-4D04-867D-426594252106}"/>
              </a:ext>
            </a:extLst>
          </p:cNvPr>
          <p:cNvSpPr>
            <a:spLocks noGrp="1"/>
          </p:cNvSpPr>
          <p:nvPr>
            <p:ph idx="1"/>
          </p:nvPr>
        </p:nvSpPr>
        <p:spPr>
          <a:xfrm>
            <a:off x="277091" y="1209963"/>
            <a:ext cx="11647054" cy="4985472"/>
          </a:xfrm>
        </p:spPr>
        <p:txBody>
          <a:bodyPr>
            <a:noAutofit/>
          </a:bodyPr>
          <a:lstStyle/>
          <a:p>
            <a:pPr marL="0" indent="0">
              <a:buNone/>
            </a:pPr>
            <a:r>
              <a:rPr lang="zh-TW" altLang="en-US" sz="3500" dirty="0"/>
              <a:t>讓我們感謝上帝一天天、一步步耐心地引領我們，盼望你我願意信靠祂，並願聆聽祂的聲音。</a:t>
            </a:r>
            <a:endParaRPr lang="en-US" altLang="zh-TW" sz="3500" dirty="0"/>
          </a:p>
          <a:p>
            <a:pPr marL="0" indent="0">
              <a:buNone/>
            </a:pPr>
            <a:r>
              <a:rPr lang="zh-TW" altLang="en-US" sz="3500" dirty="0"/>
              <a:t>先知以賽亞對以色列百姓說：「你或向左或向右，你必聽見後邊有聲音說：</a:t>
            </a:r>
            <a:r>
              <a:rPr lang="en-US" altLang="zh-TW" sz="3500" dirty="0"/>
              <a:t>『</a:t>
            </a:r>
            <a:r>
              <a:rPr lang="zh-TW" altLang="en-US" sz="3500" dirty="0"/>
              <a:t>這是正路，要行在其間</a:t>
            </a:r>
            <a:r>
              <a:rPr lang="en-US" altLang="zh-TW" sz="3500" dirty="0"/>
              <a:t>』</a:t>
            </a:r>
            <a:r>
              <a:rPr lang="zh-TW" altLang="en-US" sz="3500" dirty="0"/>
              <a:t>」（以賽亞書</a:t>
            </a:r>
            <a:r>
              <a:rPr lang="en-US" altLang="zh-TW" sz="3500" dirty="0"/>
              <a:t>30:21</a:t>
            </a:r>
            <a:r>
              <a:rPr lang="zh-TW" altLang="en-US" sz="3500" dirty="0"/>
              <a:t>）。</a:t>
            </a:r>
            <a:endParaRPr lang="en-US" altLang="zh-TW" sz="3500" dirty="0"/>
          </a:p>
          <a:p>
            <a:pPr marL="0" indent="0">
              <a:buNone/>
            </a:pPr>
            <a:endParaRPr lang="en-US" altLang="zh-TW" sz="1200" dirty="0"/>
          </a:p>
          <a:p>
            <a:pPr marL="0" indent="0">
              <a:buNone/>
            </a:pPr>
            <a:r>
              <a:rPr lang="zh-TW" altLang="en-US" sz="3500" dirty="0"/>
              <a:t>大衛是勇敢的戰士，面對麻煩，他求告神、並不逃避，起身追回被仇敵擄掠的一切！</a:t>
            </a:r>
            <a:endParaRPr lang="en-US" altLang="zh-TW" sz="3500" dirty="0"/>
          </a:p>
          <a:p>
            <a:pPr marL="0" indent="0">
              <a:buNone/>
            </a:pPr>
            <a:endParaRPr lang="en-US" altLang="zh-TW" sz="1200" dirty="0"/>
          </a:p>
          <a:p>
            <a:pPr marL="0" indent="0">
              <a:buNone/>
            </a:pPr>
            <a:r>
              <a:rPr lang="zh-TW" altLang="en-US" sz="3500" dirty="0"/>
              <a:t>神翻轉了大衛在洗革拉的「一無所有」，因有神的方法與保證；神讓大衛全部奪回仇敵所擄掠的，且沒有一個失落！</a:t>
            </a:r>
            <a:endParaRPr lang="en-US" sz="3500" dirty="0"/>
          </a:p>
          <a:p>
            <a:pPr marL="0" indent="0">
              <a:buNone/>
            </a:pPr>
            <a:endParaRPr lang="en-US" altLang="zh-TW" sz="3500" dirty="0"/>
          </a:p>
        </p:txBody>
      </p:sp>
    </p:spTree>
    <p:extLst>
      <p:ext uri="{BB962C8B-B14F-4D97-AF65-F5344CB8AC3E}">
        <p14:creationId xmlns:p14="http://schemas.microsoft.com/office/powerpoint/2010/main" val="252218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6161-EE5A-4620-A585-927A4AA384F3}"/>
              </a:ext>
            </a:extLst>
          </p:cNvPr>
          <p:cNvSpPr>
            <a:spLocks noGrp="1"/>
          </p:cNvSpPr>
          <p:nvPr>
            <p:ph type="title"/>
          </p:nvPr>
        </p:nvSpPr>
        <p:spPr>
          <a:xfrm>
            <a:off x="838200" y="258618"/>
            <a:ext cx="10515600" cy="692727"/>
          </a:xfrm>
        </p:spPr>
        <p:txBody>
          <a:bodyPr>
            <a:normAutofit fontScale="90000"/>
          </a:bodyPr>
          <a:lstStyle/>
          <a:p>
            <a:pPr algn="ctr"/>
            <a:r>
              <a:rPr lang="zh-TW" altLang="en-US" dirty="0"/>
              <a:t>當他問神的時候</a:t>
            </a:r>
            <a:r>
              <a:rPr lang="en-US" altLang="zh-TW" dirty="0"/>
              <a:t>…</a:t>
            </a:r>
            <a:endParaRPr lang="en-US" dirty="0"/>
          </a:p>
        </p:txBody>
      </p:sp>
      <p:sp>
        <p:nvSpPr>
          <p:cNvPr id="3" name="Content Placeholder 2">
            <a:extLst>
              <a:ext uri="{FF2B5EF4-FFF2-40B4-BE49-F238E27FC236}">
                <a16:creationId xmlns:a16="http://schemas.microsoft.com/office/drawing/2014/main" id="{39746223-469C-49C1-9848-A8B0A3515FF4}"/>
              </a:ext>
            </a:extLst>
          </p:cNvPr>
          <p:cNvSpPr>
            <a:spLocks noGrp="1"/>
          </p:cNvSpPr>
          <p:nvPr>
            <p:ph idx="1"/>
          </p:nvPr>
        </p:nvSpPr>
        <p:spPr>
          <a:xfrm>
            <a:off x="369455" y="1089892"/>
            <a:ext cx="11554690" cy="5087071"/>
          </a:xfrm>
        </p:spPr>
        <p:txBody>
          <a:bodyPr>
            <a:noAutofit/>
          </a:bodyPr>
          <a:lstStyle/>
          <a:p>
            <a:pPr marL="0" indent="0">
              <a:buNone/>
            </a:pPr>
            <a:r>
              <a:rPr lang="zh-TW" altLang="en-US" sz="3500" dirty="0"/>
              <a:t>神說：“你可以追，必追得上，都救得回來。”</a:t>
            </a:r>
          </a:p>
          <a:p>
            <a:endParaRPr lang="zh-TW" altLang="en-US" sz="1200" dirty="0"/>
          </a:p>
          <a:p>
            <a:pPr marL="0" indent="0">
              <a:buNone/>
            </a:pPr>
            <a:r>
              <a:rPr lang="zh-TW" altLang="en-US" sz="3500" dirty="0"/>
              <a:t>恰好，就在大衛准備出發的時候，在田野中竟遇到個埃及奴隸。恰好，這奴隸原本屬於洗革拉的劫掠者。恰好，大衛善待他，給他吃的。</a:t>
            </a:r>
            <a:endParaRPr lang="en-US" altLang="zh-TW" sz="3500" dirty="0"/>
          </a:p>
          <a:p>
            <a:pPr marL="0" indent="0">
              <a:buNone/>
            </a:pPr>
            <a:endParaRPr lang="en-US" altLang="zh-TW" sz="1200" dirty="0"/>
          </a:p>
          <a:p>
            <a:pPr marL="0" indent="0">
              <a:buNone/>
            </a:pPr>
            <a:r>
              <a:rPr lang="zh-TW" altLang="en-US" sz="3500" dirty="0"/>
              <a:t>撒母耳記上</a:t>
            </a:r>
            <a:r>
              <a:rPr lang="en-US" altLang="zh-TW" sz="3500" dirty="0"/>
              <a:t>30:12 </a:t>
            </a:r>
            <a:r>
              <a:rPr lang="zh-TW" altLang="en-US" sz="3500" dirty="0"/>
              <a:t>又給他一塊無花果餅，兩個葡萄餅。他吃了，就精神復原；因為他三日三夜沒有吃餅，沒有喝水。</a:t>
            </a:r>
            <a:r>
              <a:rPr lang="en-US" altLang="zh-TW" sz="3500" dirty="0"/>
              <a:t>13 </a:t>
            </a:r>
            <a:r>
              <a:rPr lang="zh-TW" altLang="en-US" sz="3500" dirty="0"/>
              <a:t>大衛問他說：你是屬誰的？你是哪裡的人？他回答說：我是埃及的少年人，是亞瑪力人的奴僕；因我三日前患病，我主人就把我撇棄了。</a:t>
            </a:r>
            <a:r>
              <a:rPr lang="en-US" altLang="zh-TW" sz="3500" dirty="0"/>
              <a:t>14 </a:t>
            </a:r>
            <a:r>
              <a:rPr lang="zh-TW" altLang="en-US" sz="3500" dirty="0"/>
              <a:t>我們侵奪了基利提的南方和屬猶大的地，並迦勒地的南方，又用火燒了洗革拉。</a:t>
            </a:r>
          </a:p>
        </p:txBody>
      </p:sp>
    </p:spTree>
    <p:extLst>
      <p:ext uri="{BB962C8B-B14F-4D97-AF65-F5344CB8AC3E}">
        <p14:creationId xmlns:p14="http://schemas.microsoft.com/office/powerpoint/2010/main" val="129808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6161-EE5A-4620-A585-927A4AA384F3}"/>
              </a:ext>
            </a:extLst>
          </p:cNvPr>
          <p:cNvSpPr>
            <a:spLocks noGrp="1"/>
          </p:cNvSpPr>
          <p:nvPr>
            <p:ph type="title"/>
          </p:nvPr>
        </p:nvSpPr>
        <p:spPr>
          <a:xfrm>
            <a:off x="838200" y="258618"/>
            <a:ext cx="10515600" cy="831274"/>
          </a:xfrm>
        </p:spPr>
        <p:txBody>
          <a:bodyPr>
            <a:normAutofit/>
          </a:bodyPr>
          <a:lstStyle/>
          <a:p>
            <a:pPr algn="ctr"/>
            <a:r>
              <a:rPr lang="zh-TW" altLang="en-US" dirty="0"/>
              <a:t>這還不是故事的全部</a:t>
            </a:r>
            <a:endParaRPr lang="en-US" dirty="0"/>
          </a:p>
        </p:txBody>
      </p:sp>
      <p:sp>
        <p:nvSpPr>
          <p:cNvPr id="3" name="Content Placeholder 2">
            <a:extLst>
              <a:ext uri="{FF2B5EF4-FFF2-40B4-BE49-F238E27FC236}">
                <a16:creationId xmlns:a16="http://schemas.microsoft.com/office/drawing/2014/main" id="{39746223-469C-49C1-9848-A8B0A3515FF4}"/>
              </a:ext>
            </a:extLst>
          </p:cNvPr>
          <p:cNvSpPr>
            <a:spLocks noGrp="1"/>
          </p:cNvSpPr>
          <p:nvPr>
            <p:ph idx="1"/>
          </p:nvPr>
        </p:nvSpPr>
        <p:spPr>
          <a:xfrm>
            <a:off x="341746" y="1422407"/>
            <a:ext cx="11554690" cy="4431290"/>
          </a:xfrm>
        </p:spPr>
        <p:txBody>
          <a:bodyPr>
            <a:noAutofit/>
          </a:bodyPr>
          <a:lstStyle/>
          <a:p>
            <a:pPr marL="0" indent="0">
              <a:buNone/>
            </a:pPr>
            <a:r>
              <a:rPr lang="zh-TW" altLang="en-US" sz="3500" dirty="0"/>
              <a:t>倘若大衛參與非利士人對掃羅的爭戰</a:t>
            </a:r>
            <a:r>
              <a:rPr lang="en-US" altLang="zh-TW" sz="3500" dirty="0"/>
              <a:t>……</a:t>
            </a:r>
            <a:r>
              <a:rPr lang="zh-TW" altLang="en-US" sz="3500" dirty="0"/>
              <a:t>當弓箭手圍攻掃羅的時候，非利士人必對大衛說：“大衛，來證明你的忠心，你說過要與我們並肩作戰，來吧，殺了掃羅。”在那種情況下，大衛會被迫去殺他原本不願意殺的人。</a:t>
            </a:r>
          </a:p>
          <a:p>
            <a:endParaRPr lang="zh-TW" altLang="en-US" sz="1200" dirty="0"/>
          </a:p>
          <a:p>
            <a:pPr marL="0" indent="0">
              <a:buNone/>
            </a:pPr>
            <a:r>
              <a:rPr lang="zh-TW" altLang="en-US" sz="3500" dirty="0"/>
              <a:t>倘若大衛在那場爭戰中參與了，他就不可能及時地回到家，發現洗革拉被劫掠，</a:t>
            </a:r>
            <a:endParaRPr lang="en-US" altLang="zh-TW" sz="3500" dirty="0"/>
          </a:p>
          <a:p>
            <a:pPr marL="0" indent="0">
              <a:buNone/>
            </a:pPr>
            <a:endParaRPr lang="en-US" altLang="zh-TW" sz="1200" dirty="0"/>
          </a:p>
          <a:p>
            <a:pPr marL="0" indent="0">
              <a:buNone/>
            </a:pPr>
            <a:r>
              <a:rPr lang="zh-TW" altLang="en-US" sz="3500" dirty="0"/>
              <a:t>也不可能及時遇見那個埃及奴隸，那麼大衛就永不能再找到他的家人，而且他必失去一切</a:t>
            </a:r>
            <a:r>
              <a:rPr lang="en-US" altLang="zh-TW" sz="3500" dirty="0"/>
              <a:t>——</a:t>
            </a:r>
            <a:r>
              <a:rPr lang="zh-TW" altLang="en-US" sz="3500" dirty="0"/>
              <a:t>如果他參與了那場爭戰的話。</a:t>
            </a:r>
          </a:p>
        </p:txBody>
      </p:sp>
    </p:spTree>
    <p:extLst>
      <p:ext uri="{BB962C8B-B14F-4D97-AF65-F5344CB8AC3E}">
        <p14:creationId xmlns:p14="http://schemas.microsoft.com/office/powerpoint/2010/main" val="381326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6D6A-B3D2-403B-AA86-8D69B8C26156}"/>
              </a:ext>
            </a:extLst>
          </p:cNvPr>
          <p:cNvSpPr>
            <a:spLocks noGrp="1"/>
          </p:cNvSpPr>
          <p:nvPr>
            <p:ph type="title"/>
          </p:nvPr>
        </p:nvSpPr>
        <p:spPr>
          <a:xfrm>
            <a:off x="838200" y="365125"/>
            <a:ext cx="10515600" cy="558511"/>
          </a:xfrm>
        </p:spPr>
        <p:txBody>
          <a:bodyPr>
            <a:normAutofit fontScale="90000"/>
          </a:bodyPr>
          <a:lstStyle/>
          <a:p>
            <a:pPr algn="ctr"/>
            <a:r>
              <a:rPr lang="zh-TW" altLang="en-US" sz="4400" dirty="0"/>
              <a:t>是神奠定了大衛國度的基礎</a:t>
            </a:r>
            <a:endParaRPr lang="en-US" dirty="0"/>
          </a:p>
        </p:txBody>
      </p:sp>
      <p:sp>
        <p:nvSpPr>
          <p:cNvPr id="3" name="Content Placeholder 2">
            <a:extLst>
              <a:ext uri="{FF2B5EF4-FFF2-40B4-BE49-F238E27FC236}">
                <a16:creationId xmlns:a16="http://schemas.microsoft.com/office/drawing/2014/main" id="{4471B984-5177-40D2-81F0-2D0D05F3ECFE}"/>
              </a:ext>
            </a:extLst>
          </p:cNvPr>
          <p:cNvSpPr>
            <a:spLocks noGrp="1"/>
          </p:cNvSpPr>
          <p:nvPr>
            <p:ph idx="1"/>
          </p:nvPr>
        </p:nvSpPr>
        <p:spPr>
          <a:xfrm>
            <a:off x="341745" y="1080655"/>
            <a:ext cx="11536219" cy="5096308"/>
          </a:xfrm>
        </p:spPr>
        <p:txBody>
          <a:bodyPr>
            <a:noAutofit/>
          </a:bodyPr>
          <a:lstStyle/>
          <a:p>
            <a:pPr marL="0" indent="0">
              <a:buNone/>
            </a:pPr>
            <a:r>
              <a:rPr lang="zh-TW" altLang="en-US" sz="3500" dirty="0"/>
              <a:t>因為及時能趕回洗革拉，他就能在收回屬於自己的家人和財物的同時也收獲亞瑪力人從周邊地區擄掠來的財物，如此之多，以致大衛說：</a:t>
            </a:r>
            <a:r>
              <a:rPr lang="en-US" altLang="zh-TW" sz="3500" dirty="0"/>
              <a:t>…</a:t>
            </a:r>
            <a:r>
              <a:rPr lang="zh-TW" altLang="en-US" sz="3500" dirty="0"/>
              <a:t>這是從耶和華仇敵那裡奪來的，送你們為禮物</a:t>
            </a:r>
            <a:r>
              <a:rPr lang="en-US" altLang="zh-TW" sz="3500" dirty="0"/>
              <a:t>(</a:t>
            </a:r>
            <a:r>
              <a:rPr lang="zh-TW" altLang="en-US" sz="3500" dirty="0"/>
              <a:t>撒母耳記上</a:t>
            </a:r>
            <a:r>
              <a:rPr lang="en-US" altLang="zh-TW" sz="3500" dirty="0"/>
              <a:t>30:26)</a:t>
            </a:r>
            <a:r>
              <a:rPr lang="zh-TW" altLang="en-US" sz="3500" dirty="0"/>
              <a:t>。</a:t>
            </a:r>
          </a:p>
          <a:p>
            <a:endParaRPr lang="zh-TW" altLang="en-US" sz="1200" dirty="0"/>
          </a:p>
          <a:p>
            <a:pPr marL="0" indent="0">
              <a:buNone/>
            </a:pPr>
            <a:r>
              <a:rPr lang="zh-TW" altLang="en-US" sz="3500" dirty="0"/>
              <a:t>那一天，大衛從亞瑪力人奪取的財物，為他接下來七年的國權，奠定了基礎。是神奠定了大衛國度的基礎。</a:t>
            </a:r>
            <a:endParaRPr lang="en-US" altLang="zh-TW" sz="3500" dirty="0"/>
          </a:p>
          <a:p>
            <a:pPr marL="0" indent="0">
              <a:buNone/>
            </a:pPr>
            <a:r>
              <a:rPr lang="zh-TW" altLang="en-US" sz="3500" dirty="0"/>
              <a:t>而大衛若與掃羅爭戰的話，必然錯失國度，必然錯失一切。</a:t>
            </a:r>
            <a:endParaRPr lang="en-US" altLang="zh-TW" sz="3500" dirty="0"/>
          </a:p>
          <a:p>
            <a:pPr marL="0" indent="0">
              <a:buNone/>
            </a:pPr>
            <a:endParaRPr lang="en-US" altLang="zh-TW" sz="1200" dirty="0"/>
          </a:p>
          <a:p>
            <a:pPr marL="0" indent="0">
              <a:buNone/>
            </a:pPr>
            <a:r>
              <a:rPr lang="zh-TW" altLang="en-US" sz="3500" dirty="0"/>
              <a:t>大衛在希伯崙作猶大家的王（</a:t>
            </a:r>
            <a:r>
              <a:rPr lang="en-US" altLang="zh-TW" sz="3500" dirty="0"/>
              <a:t>30</a:t>
            </a:r>
            <a:r>
              <a:rPr lang="zh-TW" altLang="en-US" sz="3500" dirty="0"/>
              <a:t>歲）作王</a:t>
            </a:r>
            <a:r>
              <a:rPr lang="en-US" altLang="zh-TW" sz="3500" dirty="0"/>
              <a:t>7-6</a:t>
            </a:r>
            <a:r>
              <a:rPr lang="zh-TW" altLang="en-US" sz="3500" dirty="0"/>
              <a:t>年</a:t>
            </a:r>
            <a:r>
              <a:rPr lang="en-US" altLang="zh-TW" sz="3500" dirty="0"/>
              <a:t>(</a:t>
            </a:r>
            <a:r>
              <a:rPr lang="zh-TW" altLang="en-US" sz="3500" dirty="0"/>
              <a:t>撒下</a:t>
            </a:r>
            <a:r>
              <a:rPr lang="en-US" altLang="zh-TW" sz="3500" dirty="0"/>
              <a:t>2</a:t>
            </a:r>
            <a:r>
              <a:rPr lang="zh-TW" altLang="en-US" sz="3500" dirty="0"/>
              <a:t>：</a:t>
            </a:r>
            <a:r>
              <a:rPr lang="en-US" altLang="zh-TW" sz="3500" dirty="0"/>
              <a:t>4).  </a:t>
            </a:r>
            <a:r>
              <a:rPr lang="zh-TW" altLang="en-US" sz="3500" dirty="0"/>
              <a:t>大衛作全以色列的王</a:t>
            </a:r>
            <a:r>
              <a:rPr lang="en-US" altLang="zh-TW" sz="3500" dirty="0"/>
              <a:t>33</a:t>
            </a:r>
            <a:r>
              <a:rPr lang="zh-TW" altLang="en-US" sz="3500" dirty="0"/>
              <a:t>年</a:t>
            </a:r>
            <a:r>
              <a:rPr lang="en-US" altLang="zh-TW" sz="3500" dirty="0"/>
              <a:t>(</a:t>
            </a:r>
            <a:r>
              <a:rPr lang="zh-TW" altLang="en-US" sz="3500" dirty="0"/>
              <a:t>撒下</a:t>
            </a:r>
            <a:r>
              <a:rPr lang="en-US" altLang="zh-TW" sz="3500" dirty="0"/>
              <a:t>5</a:t>
            </a:r>
            <a:r>
              <a:rPr lang="zh-TW" altLang="en-US" sz="3500" dirty="0"/>
              <a:t>：</a:t>
            </a:r>
            <a:r>
              <a:rPr lang="en-US" altLang="zh-TW" sz="3500" dirty="0"/>
              <a:t>4-5)</a:t>
            </a:r>
            <a:endParaRPr lang="en-US" sz="3500" dirty="0"/>
          </a:p>
        </p:txBody>
      </p:sp>
    </p:spTree>
    <p:extLst>
      <p:ext uri="{BB962C8B-B14F-4D97-AF65-F5344CB8AC3E}">
        <p14:creationId xmlns:p14="http://schemas.microsoft.com/office/powerpoint/2010/main" val="177226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786F-C5FA-44F8-BB84-EEDB4E707AF1}"/>
              </a:ext>
            </a:extLst>
          </p:cNvPr>
          <p:cNvSpPr>
            <a:spLocks noGrp="1"/>
          </p:cNvSpPr>
          <p:nvPr>
            <p:ph type="title"/>
          </p:nvPr>
        </p:nvSpPr>
        <p:spPr>
          <a:xfrm>
            <a:off x="609600" y="126858"/>
            <a:ext cx="10972800" cy="1143000"/>
          </a:xfrm>
        </p:spPr>
        <p:txBody>
          <a:bodyPr>
            <a:normAutofit fontScale="90000"/>
          </a:bodyPr>
          <a:lstStyle/>
          <a:p>
            <a:r>
              <a:rPr lang="zh-TW" altLang="en-US" sz="5400" dirty="0"/>
              <a:t>英雄有淚 </a:t>
            </a:r>
            <a:r>
              <a:rPr lang="en-US" altLang="zh-TW" sz="5400" dirty="0"/>
              <a:t>-</a:t>
            </a:r>
            <a:r>
              <a:rPr lang="zh-TW" altLang="en-US" sz="5400" dirty="0"/>
              <a:t> </a:t>
            </a:r>
            <a:r>
              <a:rPr lang="zh-TW" altLang="en-US" sz="5000" dirty="0"/>
              <a:t>希望以後沒有戰爭，能夠和平</a:t>
            </a:r>
            <a:endParaRPr lang="en-US" sz="5000" dirty="0"/>
          </a:p>
        </p:txBody>
      </p:sp>
      <p:sp>
        <p:nvSpPr>
          <p:cNvPr id="3" name="Content Placeholder 2">
            <a:extLst>
              <a:ext uri="{FF2B5EF4-FFF2-40B4-BE49-F238E27FC236}">
                <a16:creationId xmlns:a16="http://schemas.microsoft.com/office/drawing/2014/main" id="{8AB8FA97-2449-4C29-8C69-D9E29EF209B3}"/>
              </a:ext>
            </a:extLst>
          </p:cNvPr>
          <p:cNvSpPr>
            <a:spLocks noGrp="1"/>
          </p:cNvSpPr>
          <p:nvPr>
            <p:ph idx="1"/>
          </p:nvPr>
        </p:nvSpPr>
        <p:spPr>
          <a:xfrm>
            <a:off x="304801" y="1251387"/>
            <a:ext cx="11610109" cy="5084761"/>
          </a:xfrm>
        </p:spPr>
        <p:txBody>
          <a:bodyPr>
            <a:noAutofit/>
          </a:bodyPr>
          <a:lstStyle/>
          <a:p>
            <a:pPr marL="0" indent="0">
              <a:buNone/>
            </a:pPr>
            <a:r>
              <a:rPr lang="zh-TW" altLang="en-US" sz="3500" dirty="0"/>
              <a:t>烏克蘭總統澤倫斯基</a:t>
            </a:r>
            <a:r>
              <a:rPr lang="en-US" altLang="zh-TW" sz="3500" dirty="0"/>
              <a:t>3/1/2022</a:t>
            </a:r>
            <a:r>
              <a:rPr lang="zh-TW" altLang="en-US" sz="3500" dirty="0"/>
              <a:t>在歐洲議會發表視訊演說</a:t>
            </a:r>
            <a:r>
              <a:rPr lang="en-US" altLang="zh-TW" sz="3500" dirty="0"/>
              <a:t>:”...</a:t>
            </a:r>
            <a:r>
              <a:rPr lang="zh-TW" altLang="en-US" sz="3500" dirty="0"/>
              <a:t>我們只是為了生存而戰，我們只是希望看到孩子們活著</a:t>
            </a:r>
            <a:r>
              <a:rPr lang="en-US" altLang="zh-TW" sz="3500" dirty="0"/>
              <a:t>”</a:t>
            </a:r>
            <a:r>
              <a:rPr lang="zh-TW" altLang="en-US" sz="3500" dirty="0"/>
              <a:t>。</a:t>
            </a:r>
            <a:endParaRPr lang="en-US" altLang="zh-TW" sz="3500" dirty="0"/>
          </a:p>
          <a:p>
            <a:pPr marL="0" indent="0">
              <a:buNone/>
            </a:pPr>
            <a:endParaRPr lang="en-US" altLang="zh-TW" sz="1200" dirty="0"/>
          </a:p>
          <a:p>
            <a:pPr marL="0" indent="0">
              <a:buNone/>
            </a:pPr>
            <a:r>
              <a:rPr lang="zh-TW" altLang="en-US" sz="3500" dirty="0"/>
              <a:t>加州屋崙（</a:t>
            </a:r>
            <a:r>
              <a:rPr lang="en-US" altLang="zh-TW" sz="3500" dirty="0"/>
              <a:t>Oakland</a:t>
            </a:r>
            <a:r>
              <a:rPr lang="zh-TW" altLang="en-US" sz="3500" dirty="0"/>
              <a:t>）出生的第二代華人朱安琪。</a:t>
            </a:r>
            <a:r>
              <a:rPr lang="en-US" altLang="zh-TW" sz="3500" dirty="0"/>
              <a:t>16</a:t>
            </a:r>
            <a:r>
              <a:rPr lang="zh-TW" altLang="en-US" sz="3500" dirty="0"/>
              <a:t>歲時</a:t>
            </a:r>
            <a:r>
              <a:rPr lang="en-US" altLang="zh-TW" sz="3500" dirty="0"/>
              <a:t>(1939</a:t>
            </a:r>
            <a:r>
              <a:rPr lang="zh-TW" altLang="en-US" sz="3500" dirty="0"/>
              <a:t>年</a:t>
            </a:r>
            <a:r>
              <a:rPr lang="en-US" altLang="zh-TW" sz="3500" dirty="0"/>
              <a:t>)</a:t>
            </a:r>
            <a:r>
              <a:rPr lang="zh-TW" altLang="en-US" sz="3500" dirty="0"/>
              <a:t>自願放棄美國國籍，與</a:t>
            </a:r>
            <a:r>
              <a:rPr lang="en-US" altLang="zh-TW" sz="3500" dirty="0"/>
              <a:t>30</a:t>
            </a:r>
            <a:r>
              <a:rPr lang="zh-TW" altLang="en-US" sz="3500" dirty="0"/>
              <a:t>多位華裔子弟，用華僑集資籌募的船費，回國「共赴國難」。</a:t>
            </a:r>
            <a:endParaRPr lang="en-US" altLang="zh-TW" sz="3500" dirty="0"/>
          </a:p>
          <a:p>
            <a:pPr marL="0" indent="0">
              <a:buNone/>
            </a:pPr>
            <a:endParaRPr lang="en-US" altLang="zh-TW" sz="1200" dirty="0"/>
          </a:p>
          <a:p>
            <a:pPr marL="0" indent="0">
              <a:buNone/>
            </a:pPr>
            <a:r>
              <a:rPr lang="zh-TW" altLang="en-US" sz="3500" dirty="0"/>
              <a:t>朱安琪則表示，「</a:t>
            </a:r>
            <a:r>
              <a:rPr lang="en-US" altLang="zh-TW" sz="3500" dirty="0"/>
              <a:t>…</a:t>
            </a:r>
            <a:r>
              <a:rPr lang="zh-TW" altLang="en-US" sz="3500" dirty="0"/>
              <a:t>我當時去中國參戰是沒有想過會活著回來的。媽媽當然是很傷心，</a:t>
            </a:r>
            <a:r>
              <a:rPr lang="en-US" altLang="zh-TW" sz="3500" dirty="0"/>
              <a:t>…</a:t>
            </a:r>
            <a:r>
              <a:rPr lang="zh-TW" altLang="en-US" sz="3500" dirty="0"/>
              <a:t>但當時我只想著救中國要緊。我想，犧牲了我們這一輩，希望以後就沒有戰爭，能夠和平，下一輩可以好好念書、做事，不要再打仗了。」</a:t>
            </a:r>
            <a:endParaRPr lang="en-US" altLang="zh-TW" sz="3500" dirty="0"/>
          </a:p>
          <a:p>
            <a:pPr marL="0" indent="0">
              <a:buNone/>
            </a:pPr>
            <a:endParaRPr lang="zh-TW" altLang="en-US" sz="3500" dirty="0"/>
          </a:p>
          <a:p>
            <a:endParaRPr lang="en-US" sz="3500" dirty="0"/>
          </a:p>
        </p:txBody>
      </p:sp>
    </p:spTree>
    <p:extLst>
      <p:ext uri="{BB962C8B-B14F-4D97-AF65-F5344CB8AC3E}">
        <p14:creationId xmlns:p14="http://schemas.microsoft.com/office/powerpoint/2010/main" val="422759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1FD3-9801-4B1C-8320-B7B957389FAF}"/>
              </a:ext>
            </a:extLst>
          </p:cNvPr>
          <p:cNvSpPr>
            <a:spLocks noGrp="1"/>
          </p:cNvSpPr>
          <p:nvPr>
            <p:ph type="title"/>
          </p:nvPr>
        </p:nvSpPr>
        <p:spPr>
          <a:xfrm>
            <a:off x="765048" y="164592"/>
            <a:ext cx="7593861" cy="786753"/>
          </a:xfrm>
        </p:spPr>
        <p:txBody>
          <a:bodyPr/>
          <a:lstStyle/>
          <a:p>
            <a:pPr algn="ctr"/>
            <a:r>
              <a:rPr lang="zh-TW" altLang="en-US" sz="4400" dirty="0"/>
              <a:t>英雄的</a:t>
            </a:r>
            <a:r>
              <a:rPr lang="zh-TW" altLang="en-US" dirty="0"/>
              <a:t>興</a:t>
            </a:r>
            <a:r>
              <a:rPr lang="zh-TW" altLang="en-US" sz="4400" dirty="0"/>
              <a:t>起 </a:t>
            </a:r>
            <a:r>
              <a:rPr lang="en-US" altLang="zh-TW" sz="4400" dirty="0"/>
              <a:t>-</a:t>
            </a:r>
            <a:r>
              <a:rPr lang="zh-TW" altLang="en-US" sz="4400" dirty="0"/>
              <a:t> 巨人歌利亞</a:t>
            </a:r>
            <a:endParaRPr lang="en-US" dirty="0"/>
          </a:p>
        </p:txBody>
      </p:sp>
      <p:pic>
        <p:nvPicPr>
          <p:cNvPr id="6146" name="Picture 2" descr="查看源图像">
            <a:extLst>
              <a:ext uri="{FF2B5EF4-FFF2-40B4-BE49-F238E27FC236}">
                <a16:creationId xmlns:a16="http://schemas.microsoft.com/office/drawing/2014/main" id="{B6AC8E42-1121-4C88-904A-18199447D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0" r="13480"/>
          <a:stretch/>
        </p:blipFill>
        <p:spPr bwMode="auto">
          <a:xfrm>
            <a:off x="8834370" y="96012"/>
            <a:ext cx="3208278" cy="3561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87E15B-3FEA-48A4-A284-D2198335064E}"/>
              </a:ext>
            </a:extLst>
          </p:cNvPr>
          <p:cNvSpPr txBox="1"/>
          <p:nvPr/>
        </p:nvSpPr>
        <p:spPr>
          <a:xfrm>
            <a:off x="351166" y="923637"/>
            <a:ext cx="8421624" cy="2785378"/>
          </a:xfrm>
          <a:prstGeom prst="rect">
            <a:avLst/>
          </a:prstGeom>
          <a:noFill/>
        </p:spPr>
        <p:txBody>
          <a:bodyPr wrap="square">
            <a:spAutoFit/>
          </a:bodyPr>
          <a:lstStyle/>
          <a:p>
            <a:pPr marL="0" indent="0">
              <a:buNone/>
            </a:pPr>
            <a:r>
              <a:rPr lang="zh-TW" altLang="en-US" sz="3500" dirty="0"/>
              <a:t>約主前</a:t>
            </a:r>
            <a:r>
              <a:rPr lang="en-US" altLang="zh-TW" sz="3500" dirty="0"/>
              <a:t>1025</a:t>
            </a:r>
            <a:r>
              <a:rPr lang="zh-TW" altLang="en-US" sz="3500" dirty="0"/>
              <a:t>年，非利士人（</a:t>
            </a:r>
            <a:r>
              <a:rPr lang="en-US" altLang="zh-TW" sz="3500" dirty="0"/>
              <a:t>Philistines</a:t>
            </a:r>
            <a:r>
              <a:rPr lang="zh-TW" altLang="en-US" sz="3500" dirty="0"/>
              <a:t>）要攻打以色列國，當時非利士人派出一名巨人，名叫歌利亞（</a:t>
            </a:r>
            <a:r>
              <a:rPr lang="en-US" altLang="zh-TW" sz="3500" dirty="0"/>
              <a:t>Goliath</a:t>
            </a:r>
            <a:r>
              <a:rPr lang="zh-TW" altLang="en-US" sz="3500" dirty="0"/>
              <a:t>）。他身形魁梧，高超過九呎高（約</a:t>
            </a:r>
            <a:r>
              <a:rPr lang="en-US" altLang="zh-TW" sz="3500" dirty="0"/>
              <a:t>274</a:t>
            </a:r>
            <a:r>
              <a:rPr lang="zh-TW" altLang="en-US" sz="3500" dirty="0"/>
              <a:t>公分），頭戴銅盔，身穿鎧甲，冑甲重</a:t>
            </a:r>
            <a:r>
              <a:rPr lang="en-US" altLang="zh-TW" sz="3500" dirty="0"/>
              <a:t>57</a:t>
            </a:r>
            <a:r>
              <a:rPr lang="zh-TW" altLang="en-US" sz="3500" dirty="0"/>
              <a:t>公斤，腿上有銅護膝，</a:t>
            </a:r>
          </a:p>
        </p:txBody>
      </p:sp>
      <p:sp>
        <p:nvSpPr>
          <p:cNvPr id="7" name="TextBox 6">
            <a:extLst>
              <a:ext uri="{FF2B5EF4-FFF2-40B4-BE49-F238E27FC236}">
                <a16:creationId xmlns:a16="http://schemas.microsoft.com/office/drawing/2014/main" id="{660A684C-646F-4B44-84CF-439BA01A4B3D}"/>
              </a:ext>
            </a:extLst>
          </p:cNvPr>
          <p:cNvSpPr txBox="1"/>
          <p:nvPr/>
        </p:nvSpPr>
        <p:spPr>
          <a:xfrm>
            <a:off x="326529" y="3653599"/>
            <a:ext cx="11680741" cy="3154710"/>
          </a:xfrm>
          <a:prstGeom prst="rect">
            <a:avLst/>
          </a:prstGeom>
          <a:noFill/>
        </p:spPr>
        <p:txBody>
          <a:bodyPr wrap="square">
            <a:spAutoFit/>
          </a:bodyPr>
          <a:lstStyle/>
          <a:p>
            <a:pPr marL="0" indent="0">
              <a:buNone/>
            </a:pPr>
            <a:r>
              <a:rPr lang="zh-TW" altLang="en-US" sz="3500" dirty="0"/>
              <a:t>雙手凶猛地揮舞著大鐵槍，槍頭重達</a:t>
            </a:r>
            <a:r>
              <a:rPr lang="en-US" altLang="zh-TW" sz="3500" dirty="0"/>
              <a:t>8</a:t>
            </a:r>
            <a:r>
              <a:rPr lang="zh-TW" altLang="en-US" sz="3500" dirty="0"/>
              <a:t>公斤。</a:t>
            </a:r>
            <a:endParaRPr lang="en-US" altLang="zh-TW" sz="3500" dirty="0"/>
          </a:p>
          <a:p>
            <a:pPr marL="0" indent="0">
              <a:buNone/>
            </a:pPr>
            <a:endParaRPr lang="en-US" altLang="zh-TW" sz="1200" dirty="0"/>
          </a:p>
          <a:p>
            <a:pPr marL="0" indent="0">
              <a:buNone/>
            </a:pPr>
            <a:endParaRPr lang="en-US" altLang="zh-TW" sz="1200" dirty="0"/>
          </a:p>
          <a:p>
            <a:pPr marL="0" indent="0">
              <a:buNone/>
            </a:pPr>
            <a:r>
              <a:rPr lang="zh-TW" altLang="en-US" sz="3500" dirty="0"/>
              <a:t>他每天早晚對著以色列軍隊大聲叫陣</a:t>
            </a:r>
            <a:r>
              <a:rPr lang="en-US" altLang="zh-TW" sz="3500" dirty="0"/>
              <a:t>(</a:t>
            </a:r>
            <a:r>
              <a:rPr lang="zh-TW" altLang="en-US" sz="3500" dirty="0"/>
              <a:t>連續</a:t>
            </a:r>
            <a:r>
              <a:rPr lang="en-US" altLang="zh-TW" sz="3500" dirty="0"/>
              <a:t>40</a:t>
            </a:r>
            <a:r>
              <a:rPr lang="zh-TW" altLang="en-US" sz="3500" dirty="0"/>
              <a:t>天</a:t>
            </a:r>
            <a:r>
              <a:rPr lang="en-US" altLang="zh-TW" sz="3500" dirty="0"/>
              <a:t>)</a:t>
            </a:r>
            <a:r>
              <a:rPr lang="zh-TW" altLang="en-US" sz="3500" dirty="0"/>
              <a:t>：「掃羅，你揀選一人，出來與我決一死戰，若將我殺死，我們非利士人就做你們的僕人，我若勝了那人，將他殺死，你們就得當我的僕人，服侍我們。」</a:t>
            </a:r>
            <a:endParaRPr lang="en-US" altLang="zh-TW" sz="3500" dirty="0"/>
          </a:p>
        </p:txBody>
      </p:sp>
    </p:spTree>
    <p:extLst>
      <p:ext uri="{BB962C8B-B14F-4D97-AF65-F5344CB8AC3E}">
        <p14:creationId xmlns:p14="http://schemas.microsoft.com/office/powerpoint/2010/main" val="93647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FE36-95B6-4F1C-A9A9-1B5589C853B7}"/>
              </a:ext>
            </a:extLst>
          </p:cNvPr>
          <p:cNvSpPr>
            <a:spLocks noGrp="1"/>
          </p:cNvSpPr>
          <p:nvPr>
            <p:ph type="title"/>
          </p:nvPr>
        </p:nvSpPr>
        <p:spPr>
          <a:xfrm>
            <a:off x="838200" y="193964"/>
            <a:ext cx="10515600" cy="665018"/>
          </a:xfrm>
        </p:spPr>
        <p:txBody>
          <a:bodyPr>
            <a:normAutofit fontScale="90000"/>
          </a:bodyPr>
          <a:lstStyle/>
          <a:p>
            <a:pPr algn="ctr"/>
            <a:r>
              <a:rPr lang="zh-TW" altLang="en-US" dirty="0"/>
              <a:t>小牧人大衛</a:t>
            </a:r>
            <a:r>
              <a:rPr lang="en-US" altLang="zh-TW" dirty="0"/>
              <a:t>(</a:t>
            </a:r>
            <a:r>
              <a:rPr lang="zh-TW" altLang="en-US" dirty="0"/>
              <a:t>約</a:t>
            </a:r>
            <a:r>
              <a:rPr lang="en-US" altLang="zh-TW" dirty="0"/>
              <a:t>15-19</a:t>
            </a:r>
            <a:r>
              <a:rPr lang="zh-TW" altLang="en-US" dirty="0"/>
              <a:t>歲之間</a:t>
            </a:r>
            <a:r>
              <a:rPr lang="en-US" altLang="zh-TW" dirty="0"/>
              <a:t>)</a:t>
            </a:r>
            <a:endParaRPr lang="en-US" dirty="0"/>
          </a:p>
        </p:txBody>
      </p:sp>
      <p:sp>
        <p:nvSpPr>
          <p:cNvPr id="3" name="Content Placeholder 2">
            <a:extLst>
              <a:ext uri="{FF2B5EF4-FFF2-40B4-BE49-F238E27FC236}">
                <a16:creationId xmlns:a16="http://schemas.microsoft.com/office/drawing/2014/main" id="{D608DA89-E5A3-4CDA-BB4B-A73C45755CD4}"/>
              </a:ext>
            </a:extLst>
          </p:cNvPr>
          <p:cNvSpPr>
            <a:spLocks noGrp="1"/>
          </p:cNvSpPr>
          <p:nvPr>
            <p:ph idx="1"/>
          </p:nvPr>
        </p:nvSpPr>
        <p:spPr>
          <a:xfrm>
            <a:off x="480291" y="1016001"/>
            <a:ext cx="11379200" cy="5013181"/>
          </a:xfrm>
        </p:spPr>
        <p:txBody>
          <a:bodyPr>
            <a:noAutofit/>
          </a:bodyPr>
          <a:lstStyle/>
          <a:p>
            <a:pPr marL="0" indent="0">
              <a:buNone/>
            </a:pPr>
            <a:r>
              <a:rPr lang="zh-TW" altLang="en-US" sz="3500" dirty="0"/>
              <a:t>以色列全軍沒有一個人敢迎戰歌利亞。撒上</a:t>
            </a:r>
            <a:r>
              <a:rPr lang="en-US" altLang="zh-TW" sz="3500" dirty="0"/>
              <a:t>17:32</a:t>
            </a:r>
            <a:r>
              <a:rPr lang="zh-TW" altLang="en-US" sz="3500" dirty="0"/>
              <a:t>大衛對掃羅說</a:t>
            </a:r>
            <a:r>
              <a:rPr lang="en-US" altLang="zh-TW" sz="3500" dirty="0"/>
              <a:t>:</a:t>
            </a:r>
            <a:r>
              <a:rPr lang="zh-TW" altLang="en-US" sz="3500" dirty="0"/>
              <a:t>人都不必因那非利士人膽怯。你的僕人要去與那非利士人戰鬥。</a:t>
            </a:r>
            <a:r>
              <a:rPr lang="en-US" altLang="zh-TW" sz="3500" dirty="0"/>
              <a:t>33</a:t>
            </a:r>
            <a:r>
              <a:rPr lang="zh-TW" altLang="en-US" sz="3500" dirty="0"/>
              <a:t>掃羅對大衛說</a:t>
            </a:r>
            <a:r>
              <a:rPr lang="en-US" altLang="zh-TW" sz="3500" dirty="0"/>
              <a:t>:</a:t>
            </a:r>
            <a:r>
              <a:rPr lang="zh-TW" altLang="en-US" sz="3500" dirty="0"/>
              <a:t>你不能去與那非利士人戰鬥；因為你年紀太輕，他自幼就作戰士。</a:t>
            </a:r>
            <a:endParaRPr lang="en-US" altLang="zh-TW" sz="3500" dirty="0"/>
          </a:p>
          <a:p>
            <a:pPr marL="0" indent="0">
              <a:buNone/>
            </a:pPr>
            <a:endParaRPr lang="en-US" altLang="zh-TW" sz="1200" dirty="0"/>
          </a:p>
          <a:p>
            <a:pPr marL="0" indent="0">
              <a:buNone/>
            </a:pPr>
            <a:r>
              <a:rPr lang="zh-TW" altLang="en-US" sz="3500" dirty="0"/>
              <a:t>大衛去到前線其實並不是要去打仗，他也不夠資格打仗，年齡、身材都不夠標準。他只是一個放羊的孩子，</a:t>
            </a:r>
            <a:endParaRPr lang="en-US" altLang="zh-TW" sz="3500" dirty="0"/>
          </a:p>
          <a:p>
            <a:pPr marL="0" indent="0">
              <a:buNone/>
            </a:pPr>
            <a:endParaRPr lang="en-US" altLang="zh-TW" sz="1200" dirty="0"/>
          </a:p>
          <a:p>
            <a:pPr marL="0" indent="0">
              <a:buNone/>
            </a:pPr>
            <a:r>
              <a:rPr lang="zh-TW" altLang="en-US" sz="3200" dirty="0"/>
              <a:t>撒上</a:t>
            </a:r>
            <a:r>
              <a:rPr lang="en-US" altLang="zh-TW" sz="3200" dirty="0"/>
              <a:t>17:45</a:t>
            </a:r>
            <a:r>
              <a:rPr lang="zh-TW" altLang="en-US" sz="3200" dirty="0"/>
              <a:t> 大衛對非利士人說：</a:t>
            </a:r>
            <a:r>
              <a:rPr lang="en-US" altLang="zh-TW" sz="3200" dirty="0"/>
              <a:t>…</a:t>
            </a:r>
            <a:r>
              <a:rPr lang="zh-TW" altLang="en-US" sz="3200" dirty="0"/>
              <a:t>我來攻擊你，是靠著萬軍之耶和華的名</a:t>
            </a:r>
            <a:r>
              <a:rPr lang="en-US" altLang="zh-TW" sz="3200" dirty="0"/>
              <a:t>…</a:t>
            </a:r>
            <a:r>
              <a:rPr lang="zh-TW" altLang="en-US" sz="3200" dirty="0"/>
              <a:t>。 </a:t>
            </a:r>
            <a:r>
              <a:rPr lang="zh-TW" altLang="en-US" sz="3500" dirty="0"/>
              <a:t>大衛相信，爭戰的勝敗全在乎耶和華，這是他親身的體會。這一戰使耶和華的名得榮耀，這一戰也使大衛一舉成名。</a:t>
            </a:r>
            <a:endParaRPr lang="en-US" sz="3500" dirty="0"/>
          </a:p>
        </p:txBody>
      </p:sp>
    </p:spTree>
    <p:extLst>
      <p:ext uri="{BB962C8B-B14F-4D97-AF65-F5344CB8AC3E}">
        <p14:creationId xmlns:p14="http://schemas.microsoft.com/office/powerpoint/2010/main" val="55752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A182-D348-4CA9-B129-F843B2BFD9FD}"/>
              </a:ext>
            </a:extLst>
          </p:cNvPr>
          <p:cNvSpPr>
            <a:spLocks noGrp="1"/>
          </p:cNvSpPr>
          <p:nvPr>
            <p:ph type="title"/>
          </p:nvPr>
        </p:nvSpPr>
        <p:spPr>
          <a:xfrm>
            <a:off x="838200" y="226580"/>
            <a:ext cx="10515600" cy="723011"/>
          </a:xfrm>
        </p:spPr>
        <p:txBody>
          <a:bodyPr/>
          <a:lstStyle/>
          <a:p>
            <a:pPr algn="ctr"/>
            <a:r>
              <a:rPr lang="zh-TW" altLang="en-US" sz="4400" dirty="0"/>
              <a:t>英雄的落難 </a:t>
            </a:r>
            <a:r>
              <a:rPr lang="en-US" altLang="zh-TW" sz="4400" dirty="0"/>
              <a:t>-</a:t>
            </a:r>
            <a:r>
              <a:rPr lang="zh-TW" altLang="en-US" sz="4400" dirty="0"/>
              <a:t> 掃羅的嫉妒與追殺</a:t>
            </a:r>
            <a:endParaRPr lang="en-US" dirty="0"/>
          </a:p>
        </p:txBody>
      </p:sp>
      <p:sp>
        <p:nvSpPr>
          <p:cNvPr id="3" name="Content Placeholder 2">
            <a:extLst>
              <a:ext uri="{FF2B5EF4-FFF2-40B4-BE49-F238E27FC236}">
                <a16:creationId xmlns:a16="http://schemas.microsoft.com/office/drawing/2014/main" id="{BEF98A53-9316-43F5-AD2D-40786B58D65E}"/>
              </a:ext>
            </a:extLst>
          </p:cNvPr>
          <p:cNvSpPr>
            <a:spLocks noGrp="1"/>
          </p:cNvSpPr>
          <p:nvPr>
            <p:ph idx="1"/>
          </p:nvPr>
        </p:nvSpPr>
        <p:spPr>
          <a:xfrm>
            <a:off x="356616" y="1297988"/>
            <a:ext cx="11484864" cy="5088827"/>
          </a:xfrm>
        </p:spPr>
        <p:txBody>
          <a:bodyPr>
            <a:noAutofit/>
          </a:bodyPr>
          <a:lstStyle/>
          <a:p>
            <a:pPr marL="0" indent="0">
              <a:buNone/>
            </a:pPr>
            <a:r>
              <a:rPr lang="zh-TW" altLang="en-US" sz="3500" dirty="0"/>
              <a:t>大衛殺死歌利亞後成為國家英雄，由於搬師回耶路撒冷時婦女的稱讚</a:t>
            </a:r>
            <a:r>
              <a:rPr lang="en-US" altLang="zh-TW" sz="3500" dirty="0"/>
              <a:t>(</a:t>
            </a:r>
            <a:r>
              <a:rPr lang="zh-TW" altLang="en-US" sz="3500" dirty="0"/>
              <a:t>撒上</a:t>
            </a:r>
            <a:r>
              <a:rPr lang="en-US" altLang="zh-TW" sz="3500" dirty="0"/>
              <a:t>18:7)</a:t>
            </a:r>
            <a:r>
              <a:rPr lang="zh-TW" altLang="en-US" sz="3500" dirty="0"/>
              <a:t>「掃羅殺死千千，大衛殺死萬萬」</a:t>
            </a:r>
            <a:r>
              <a:rPr lang="en-US" altLang="zh-TW" sz="3500" dirty="0"/>
              <a:t>.</a:t>
            </a:r>
            <a:r>
              <a:rPr lang="zh-TW" altLang="en-US" sz="3500" dirty="0"/>
              <a:t> </a:t>
            </a:r>
            <a:r>
              <a:rPr lang="en-US" altLang="zh-TW" sz="3500" dirty="0"/>
              <a:t>8</a:t>
            </a:r>
            <a:r>
              <a:rPr lang="zh-TW" altLang="en-US" sz="3500" dirty="0"/>
              <a:t>掃羅甚發怒，不喜悅這話，就說：將萬萬歸大衛，千千歸我，只剩下王位沒有給他了。</a:t>
            </a:r>
            <a:r>
              <a:rPr lang="en-US" altLang="zh-TW" sz="3500" dirty="0"/>
              <a:t>9</a:t>
            </a:r>
            <a:r>
              <a:rPr lang="zh-TW" altLang="en-US" sz="3500" dirty="0"/>
              <a:t>從這日起，掃羅就怒視大衛。</a:t>
            </a:r>
            <a:endParaRPr lang="en-US" altLang="zh-TW" sz="3500" dirty="0"/>
          </a:p>
          <a:p>
            <a:pPr marL="0" indent="0">
              <a:buNone/>
            </a:pPr>
            <a:endParaRPr lang="en-US" altLang="zh-TW" sz="1200" dirty="0"/>
          </a:p>
          <a:p>
            <a:pPr marL="0" indent="0">
              <a:buNone/>
            </a:pPr>
            <a:r>
              <a:rPr lang="zh-TW" altLang="en-US" sz="3500" dirty="0"/>
              <a:t>因掃羅的嫉妒與追殺，不得不四處逃難。</a:t>
            </a:r>
            <a:endParaRPr lang="en-US" altLang="zh-TW" sz="3500" dirty="0"/>
          </a:p>
          <a:p>
            <a:pPr marL="0" indent="0">
              <a:buNone/>
            </a:pPr>
            <a:endParaRPr lang="en-US" altLang="zh-TW" sz="1200" dirty="0"/>
          </a:p>
          <a:p>
            <a:pPr marL="0" indent="0">
              <a:buNone/>
            </a:pPr>
            <a:r>
              <a:rPr lang="zh-TW" altLang="en-US" sz="3500" dirty="0"/>
              <a:t>結果是</a:t>
            </a:r>
            <a:r>
              <a:rPr lang="en-US" altLang="zh-TW" sz="3500" dirty="0"/>
              <a:t>: </a:t>
            </a:r>
            <a:r>
              <a:rPr lang="zh-TW" altLang="en-US" sz="3500" dirty="0"/>
              <a:t>撒母耳記上</a:t>
            </a:r>
            <a:r>
              <a:rPr lang="en-US" altLang="zh-TW" sz="3500" dirty="0"/>
              <a:t>23:14</a:t>
            </a:r>
            <a:r>
              <a:rPr lang="zh-TW" altLang="en-US" sz="3500" dirty="0"/>
              <a:t> 大衛住在曠野的山寨裡，常在西弗曠野的山地。</a:t>
            </a:r>
            <a:r>
              <a:rPr lang="zh-TW" altLang="en-US" sz="3500" u="sng" dirty="0"/>
              <a:t>掃羅天天尋索大衛</a:t>
            </a:r>
            <a:r>
              <a:rPr lang="zh-TW" altLang="en-US" sz="3500" dirty="0"/>
              <a:t>，神卻不將大衛交在他手裡。</a:t>
            </a:r>
          </a:p>
          <a:p>
            <a:endParaRPr lang="en-US" sz="3500" dirty="0"/>
          </a:p>
        </p:txBody>
      </p:sp>
    </p:spTree>
    <p:extLst>
      <p:ext uri="{BB962C8B-B14F-4D97-AF65-F5344CB8AC3E}">
        <p14:creationId xmlns:p14="http://schemas.microsoft.com/office/powerpoint/2010/main" val="393184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D9B6-4EFA-4893-89F2-95CA50F797BC}"/>
              </a:ext>
            </a:extLst>
          </p:cNvPr>
          <p:cNvSpPr>
            <a:spLocks noGrp="1"/>
          </p:cNvSpPr>
          <p:nvPr>
            <p:ph type="title"/>
          </p:nvPr>
        </p:nvSpPr>
        <p:spPr>
          <a:xfrm>
            <a:off x="604301" y="182881"/>
            <a:ext cx="3844636" cy="732374"/>
          </a:xfrm>
        </p:spPr>
        <p:txBody>
          <a:bodyPr/>
          <a:lstStyle/>
          <a:p>
            <a:pPr algn="ctr"/>
            <a:r>
              <a:rPr lang="zh-TW" altLang="en-US" dirty="0"/>
              <a:t>逃到無處可躲</a:t>
            </a:r>
            <a:endParaRPr lang="en-US" dirty="0"/>
          </a:p>
        </p:txBody>
      </p:sp>
      <p:sp>
        <p:nvSpPr>
          <p:cNvPr id="3" name="Content Placeholder 2">
            <a:extLst>
              <a:ext uri="{FF2B5EF4-FFF2-40B4-BE49-F238E27FC236}">
                <a16:creationId xmlns:a16="http://schemas.microsoft.com/office/drawing/2014/main" id="{B3C683D8-9743-4433-9FE6-6435BD6534B8}"/>
              </a:ext>
            </a:extLst>
          </p:cNvPr>
          <p:cNvSpPr>
            <a:spLocks noGrp="1"/>
          </p:cNvSpPr>
          <p:nvPr>
            <p:ph idx="1"/>
          </p:nvPr>
        </p:nvSpPr>
        <p:spPr>
          <a:xfrm>
            <a:off x="191140" y="954502"/>
            <a:ext cx="4437057" cy="4988243"/>
          </a:xfrm>
        </p:spPr>
        <p:txBody>
          <a:bodyPr>
            <a:noAutofit/>
          </a:bodyPr>
          <a:lstStyle/>
          <a:p>
            <a:pPr marL="0" indent="0">
              <a:buNone/>
            </a:pPr>
            <a:r>
              <a:rPr lang="zh-TW" altLang="en-US" dirty="0"/>
              <a:t>從撒上</a:t>
            </a:r>
            <a:r>
              <a:rPr lang="en-US" altLang="zh-TW" dirty="0"/>
              <a:t>21</a:t>
            </a:r>
            <a:r>
              <a:rPr lang="zh-TW" altLang="en-US" dirty="0"/>
              <a:t>章開始，他先逃到挪伯祭司亞希米勒那里（</a:t>
            </a:r>
            <a:r>
              <a:rPr lang="en-US" altLang="zh-TW" dirty="0"/>
              <a:t>v1</a:t>
            </a:r>
            <a:r>
              <a:rPr lang="zh-TW" altLang="en-US" dirty="0"/>
              <a:t>），后又逃到迦特王亞吉那里（</a:t>
            </a:r>
            <a:r>
              <a:rPr lang="en-US" altLang="zh-TW" dirty="0"/>
              <a:t>v10</a:t>
            </a:r>
            <a:r>
              <a:rPr lang="zh-TW" altLang="en-US" dirty="0"/>
              <a:t>），再到亞杜蘭洞（</a:t>
            </a:r>
            <a:r>
              <a:rPr lang="en-US" altLang="zh-TW" dirty="0"/>
              <a:t>22:1</a:t>
            </a:r>
            <a:r>
              <a:rPr lang="zh-TW" altLang="en-US" dirty="0"/>
              <a:t>），往</a:t>
            </a:r>
            <a:r>
              <a:rPr lang="zh-TW" altLang="en-US" u="sng" dirty="0"/>
              <a:t>摩押的米斯巴</a:t>
            </a:r>
            <a:r>
              <a:rPr lang="zh-TW" altLang="en-US" dirty="0"/>
              <a:t>（</a:t>
            </a:r>
            <a:r>
              <a:rPr lang="en-US" altLang="zh-TW" dirty="0"/>
              <a:t>v3</a:t>
            </a:r>
            <a:r>
              <a:rPr lang="zh-TW" altLang="en-US" dirty="0"/>
              <a:t>），進入哈列樹林（</a:t>
            </a:r>
            <a:r>
              <a:rPr lang="en-US" altLang="zh-TW" dirty="0"/>
              <a:t>v5</a:t>
            </a:r>
            <a:r>
              <a:rPr lang="zh-TW" altLang="en-US" dirty="0"/>
              <a:t>），又到基伊拉（</a:t>
            </a:r>
            <a:r>
              <a:rPr lang="en-US" altLang="zh-TW" dirty="0"/>
              <a:t>23:5</a:t>
            </a:r>
            <a:r>
              <a:rPr lang="zh-TW" altLang="en-US" dirty="0"/>
              <a:t>），西弗曠野（</a:t>
            </a:r>
            <a:r>
              <a:rPr lang="en-US" altLang="zh-TW" dirty="0"/>
              <a:t>v14</a:t>
            </a:r>
            <a:r>
              <a:rPr lang="zh-TW" altLang="en-US" dirty="0"/>
              <a:t>），也在瑪云曠野南邊的亞拉巴（</a:t>
            </a:r>
            <a:r>
              <a:rPr lang="en-US" altLang="zh-TW" dirty="0"/>
              <a:t>v24</a:t>
            </a:r>
            <a:r>
              <a:rPr lang="zh-TW" altLang="en-US" dirty="0"/>
              <a:t>），并住在隱基底的山寨（</a:t>
            </a:r>
            <a:r>
              <a:rPr lang="en-US" altLang="zh-TW" dirty="0"/>
              <a:t>v29</a:t>
            </a:r>
            <a:r>
              <a:rPr lang="zh-TW" altLang="en-US" dirty="0"/>
              <a:t>），再下到巴蘭的曠野（</a:t>
            </a:r>
            <a:r>
              <a:rPr lang="en-US" altLang="zh-TW" dirty="0"/>
              <a:t>25:1</a:t>
            </a:r>
            <a:r>
              <a:rPr lang="zh-TW" altLang="en-US" dirty="0"/>
              <a:t>），哈基拉山藏著（</a:t>
            </a:r>
            <a:r>
              <a:rPr lang="en-US" altLang="zh-TW" dirty="0"/>
              <a:t>26:1</a:t>
            </a:r>
            <a:r>
              <a:rPr lang="zh-TW" altLang="en-US" dirty="0"/>
              <a:t>），重返迦特（</a:t>
            </a:r>
            <a:r>
              <a:rPr lang="en-US" altLang="zh-TW" dirty="0"/>
              <a:t>27:2</a:t>
            </a:r>
            <a:r>
              <a:rPr lang="zh-TW" altLang="en-US" dirty="0"/>
              <a:t>），住在洗革拉（</a:t>
            </a:r>
            <a:r>
              <a:rPr lang="en-US" altLang="zh-TW" dirty="0"/>
              <a:t>v6-7</a:t>
            </a:r>
            <a:r>
              <a:rPr lang="zh-TW" altLang="en-US" dirty="0"/>
              <a:t>）。</a:t>
            </a:r>
            <a:endParaRPr lang="en-US" altLang="zh-TW" dirty="0"/>
          </a:p>
        </p:txBody>
      </p:sp>
      <p:pic>
        <p:nvPicPr>
          <p:cNvPr id="4" name="Picture 2">
            <a:extLst>
              <a:ext uri="{FF2B5EF4-FFF2-40B4-BE49-F238E27FC236}">
                <a16:creationId xmlns:a16="http://schemas.microsoft.com/office/drawing/2014/main" id="{8C07BC36-7CE8-494F-85AD-E2ACFB97F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34"/>
          <a:stretch/>
        </p:blipFill>
        <p:spPr bwMode="auto">
          <a:xfrm>
            <a:off x="4807458" y="39248"/>
            <a:ext cx="7317486" cy="681875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6CFB66E6-E69C-4393-B40D-13D171C44544}"/>
              </a:ext>
            </a:extLst>
          </p:cNvPr>
          <p:cNvSpPr/>
          <p:nvPr/>
        </p:nvSpPr>
        <p:spPr>
          <a:xfrm>
            <a:off x="4628198" y="5301673"/>
            <a:ext cx="987512" cy="641072"/>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36B7BFD-A866-483A-BE82-BCEC90A4C814}"/>
              </a:ext>
            </a:extLst>
          </p:cNvPr>
          <p:cNvSpPr/>
          <p:nvPr/>
        </p:nvSpPr>
        <p:spPr>
          <a:xfrm>
            <a:off x="5717310" y="2701636"/>
            <a:ext cx="987512" cy="64107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38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C4B0-AE76-4274-A23A-0EADBE4D203D}"/>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80391DF6-E5E1-4CA7-B95B-C3E9D3D473B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069" t="34483" r="45135" b="40607"/>
          <a:stretch/>
        </p:blipFill>
        <p:spPr bwMode="auto">
          <a:xfrm>
            <a:off x="261256" y="276790"/>
            <a:ext cx="11791627" cy="594672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511C7F1-E944-4AB0-8265-E554DA6819A0}"/>
              </a:ext>
            </a:extLst>
          </p:cNvPr>
          <p:cNvSpPr/>
          <p:nvPr/>
        </p:nvSpPr>
        <p:spPr>
          <a:xfrm>
            <a:off x="3886200" y="804672"/>
            <a:ext cx="1280160" cy="23408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CA3774F-B23E-4143-A950-9875744E4B4A}"/>
              </a:ext>
            </a:extLst>
          </p:cNvPr>
          <p:cNvSpPr/>
          <p:nvPr/>
        </p:nvSpPr>
        <p:spPr>
          <a:xfrm>
            <a:off x="6199632" y="987552"/>
            <a:ext cx="4078224" cy="43982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4026667-98F2-4D64-826F-BA2C68F29200}"/>
              </a:ext>
            </a:extLst>
          </p:cNvPr>
          <p:cNvSpPr txBox="1"/>
          <p:nvPr/>
        </p:nvSpPr>
        <p:spPr>
          <a:xfrm>
            <a:off x="3952494" y="128010"/>
            <a:ext cx="146989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英雄</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1FDB71A-AA12-4656-9806-66C0B51A7A08}"/>
              </a:ext>
            </a:extLst>
          </p:cNvPr>
          <p:cNvSpPr txBox="1"/>
          <p:nvPr/>
        </p:nvSpPr>
        <p:spPr>
          <a:xfrm>
            <a:off x="7272123" y="167024"/>
            <a:ext cx="22730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0" i="0" u="none" strike="noStrike" kern="1200" cap="none" spc="0" normalizeH="0" baseline="0" noProof="0" dirty="0">
                <a:ln>
                  <a:noFill/>
                </a:ln>
                <a:solidFill>
                  <a:srgbClr val="002060"/>
                </a:solidFill>
                <a:effectLst/>
                <a:uLnTx/>
                <a:uFillTx/>
                <a:latin typeface="Calibri" panose="020F0502020204030204"/>
                <a:ea typeface="新細明體" panose="02020500000000000000" pitchFamily="18" charset="-120"/>
                <a:cs typeface="+mn-cs"/>
              </a:rPr>
              <a:t>四處逃難</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24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B7AC-5734-42CC-BF65-F749841D41E5}"/>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FE356BAE-6A56-4816-8AE5-6DAC589F81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72" t="11362" r="24750" b="18825"/>
          <a:stretch/>
        </p:blipFill>
        <p:spPr bwMode="auto">
          <a:xfrm>
            <a:off x="36918" y="275330"/>
            <a:ext cx="12083835" cy="643931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29CEE28-EE6A-4B5F-B4A9-5691256E3E06}"/>
              </a:ext>
            </a:extLst>
          </p:cNvPr>
          <p:cNvSpPr/>
          <p:nvPr/>
        </p:nvSpPr>
        <p:spPr>
          <a:xfrm>
            <a:off x="4076854" y="5640562"/>
            <a:ext cx="1487055" cy="932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71EDC5-A8A6-47A3-9417-CD029B9FCB2D}"/>
              </a:ext>
            </a:extLst>
          </p:cNvPr>
          <p:cNvSpPr/>
          <p:nvPr/>
        </p:nvSpPr>
        <p:spPr>
          <a:xfrm>
            <a:off x="2332563" y="2356321"/>
            <a:ext cx="1413164" cy="41563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751D40-C4B5-4B03-87F5-ABDF2366881A}"/>
              </a:ext>
            </a:extLst>
          </p:cNvPr>
          <p:cNvSpPr/>
          <p:nvPr/>
        </p:nvSpPr>
        <p:spPr>
          <a:xfrm>
            <a:off x="2332563" y="5745212"/>
            <a:ext cx="1413164" cy="41563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52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6397</Words>
  <Application>Microsoft Office PowerPoint</Application>
  <PresentationFormat>Widescreen</PresentationFormat>
  <Paragraphs>192</Paragraphs>
  <Slides>25</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Microsoft JhengHei</vt:lpstr>
      <vt:lpstr>Microsoft YaHei UI</vt:lpstr>
      <vt:lpstr>Arial</vt:lpstr>
      <vt:lpstr>Calibri</vt:lpstr>
      <vt:lpstr>Calibri Light</vt:lpstr>
      <vt:lpstr>DFKai-SB</vt:lpstr>
      <vt:lpstr>Helvetica Neue</vt:lpstr>
      <vt:lpstr>Noto Sans TC</vt:lpstr>
      <vt:lpstr>Open Sans</vt:lpstr>
      <vt:lpstr>system-ui</vt:lpstr>
      <vt:lpstr>楷體</vt:lpstr>
      <vt:lpstr>Office Theme</vt:lpstr>
      <vt:lpstr>23_Office Theme</vt:lpstr>
      <vt:lpstr>英雄有淚 撒母耳記上30:1-4 </vt:lpstr>
      <vt:lpstr>撒母耳記上 30:1-4 </vt:lpstr>
      <vt:lpstr>英雄有淚 - 希望以後沒有戰爭，能夠和平</vt:lpstr>
      <vt:lpstr>英雄的興起 - 巨人歌利亞</vt:lpstr>
      <vt:lpstr>小牧人大衛(約15-19歲之間)</vt:lpstr>
      <vt:lpstr>英雄的落難 - 掃羅的嫉妒與追殺</vt:lpstr>
      <vt:lpstr>逃到無處可躲</vt:lpstr>
      <vt:lpstr>PowerPoint Presentation</vt:lpstr>
      <vt:lpstr>PowerPoint Presentation</vt:lpstr>
      <vt:lpstr>英雄的獨特 - 大衛不伸手加害耶和華的受膏者</vt:lpstr>
      <vt:lpstr>第一次逃到迦特</vt:lpstr>
      <vt:lpstr>PowerPoint Presentation</vt:lpstr>
      <vt:lpstr>第二次逃到迦特</vt:lpstr>
      <vt:lpstr>PowerPoint Presentation</vt:lpstr>
      <vt:lpstr>「洗革拉」是大衛人生最糟的時候</vt:lpstr>
      <vt:lpstr>放聲大哭</vt:lpstr>
      <vt:lpstr>哭為身心帶來的  5 種好處2021-06-14</vt:lpstr>
      <vt:lpstr>PowerPoint Presentation</vt:lpstr>
      <vt:lpstr>PowerPoint Presentation</vt:lpstr>
      <vt:lpstr>大衛卻倚靠耶和華 - 求問耶和華</vt:lpstr>
      <vt:lpstr>PowerPoint Presentation</vt:lpstr>
      <vt:lpstr>上帝應許藉著聖靈引導我們</vt:lpstr>
      <vt:lpstr>當他問神的時候…</vt:lpstr>
      <vt:lpstr>這還不是故事的全部</vt:lpstr>
      <vt:lpstr>是神奠定了大衛國度的基礎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Chang</dc:creator>
  <cp:lastModifiedBy>Michelle Fang</cp:lastModifiedBy>
  <cp:revision>85</cp:revision>
  <dcterms:created xsi:type="dcterms:W3CDTF">2022-03-05T19:35:04Z</dcterms:created>
  <dcterms:modified xsi:type="dcterms:W3CDTF">2022-04-11T06:16:05Z</dcterms:modified>
</cp:coreProperties>
</file>