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9" r:id="rId2"/>
    <p:sldId id="280" r:id="rId3"/>
    <p:sldId id="269" r:id="rId4"/>
    <p:sldId id="282" r:id="rId5"/>
    <p:sldId id="286" r:id="rId6"/>
    <p:sldId id="268" r:id="rId7"/>
    <p:sldId id="270" r:id="rId8"/>
    <p:sldId id="261" r:id="rId9"/>
    <p:sldId id="271" r:id="rId10"/>
    <p:sldId id="263" r:id="rId11"/>
    <p:sldId id="272" r:id="rId12"/>
    <p:sldId id="266" r:id="rId13"/>
    <p:sldId id="264" r:id="rId14"/>
    <p:sldId id="283" r:id="rId15"/>
    <p:sldId id="258" r:id="rId16"/>
    <p:sldId id="288" r:id="rId17"/>
    <p:sldId id="275" r:id="rId18"/>
    <p:sldId id="274" r:id="rId19"/>
    <p:sldId id="287" r:id="rId20"/>
    <p:sldId id="276" r:id="rId21"/>
    <p:sldId id="277" r:id="rId22"/>
    <p:sldId id="273" r:id="rId23"/>
    <p:sldId id="284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7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55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4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08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2650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86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54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12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05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5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2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88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35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8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2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5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E890E5D-CAF1-41E5-BCB3-C582C79FD7B7}" type="datetimeFigureOut">
              <a:rPr lang="en-US" smtClean="0"/>
              <a:t>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D7F4F90-D83B-4266-AA61-FA32B21CB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7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EF028-38F3-4A55-8034-FCDA9E56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5502" cy="690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C567A1-F27F-4729-AEC5-40D1299384AE}"/>
              </a:ext>
            </a:extLst>
          </p:cNvPr>
          <p:cNvSpPr txBox="1"/>
          <p:nvPr/>
        </p:nvSpPr>
        <p:spPr>
          <a:xfrm>
            <a:off x="86498" y="481913"/>
            <a:ext cx="10120183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8800" b="1" dirty="0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迎</a:t>
            </a:r>
            <a:r>
              <a:rPr lang="zh-TW" altLang="en-US" sz="8800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豐</a:t>
            </a:r>
            <a:r>
              <a:rPr lang="zh-TW" altLang="en-US" sz="8800" b="1" dirty="0">
                <a:solidFill>
                  <a:srgbClr val="FFC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接</a:t>
            </a:r>
            <a:r>
              <a:rPr lang="zh-TW" altLang="en-US" sz="8800" b="1" dirty="0">
                <a:solidFill>
                  <a:srgbClr val="FFFF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足</a:t>
            </a:r>
            <a:r>
              <a:rPr lang="en-US" altLang="zh-TW" sz="88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 </a:t>
            </a:r>
            <a:r>
              <a:rPr lang="zh-TW" altLang="en-US" sz="8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告別困乏</a:t>
            </a:r>
            <a:endParaRPr lang="zh-TW" altLang="en-US" sz="7200" b="1" dirty="0">
              <a:solidFill>
                <a:schemeClr val="accent6">
                  <a:lumMod val="60000"/>
                  <a:lumOff val="4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16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11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4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路十八</a:t>
            </a:r>
            <a:r>
              <a:rPr lang="en-US" altLang="zh-TW" sz="4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35-</a:t>
            </a:r>
            <a:r>
              <a:rPr lang="zh-TW" altLang="en-US" sz="4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十九</a:t>
            </a:r>
            <a:r>
              <a:rPr lang="en-US" altLang="zh-TW" sz="4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10</a:t>
            </a:r>
          </a:p>
          <a:p>
            <a:endParaRPr lang="en-US" altLang="zh-TW" sz="28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3200" b="1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66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何崇謙牧師</a:t>
            </a:r>
          </a:p>
        </p:txBody>
      </p:sp>
    </p:spTree>
    <p:extLst>
      <p:ext uri="{BB962C8B-B14F-4D97-AF65-F5344CB8AC3E}">
        <p14:creationId xmlns:p14="http://schemas.microsoft.com/office/powerpoint/2010/main" val="90088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AAC99-706F-45A8-866B-048090C32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44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>
            <a:extLst>
              <a:ext uri="{FF2B5EF4-FFF2-40B4-BE49-F238E27FC236}">
                <a16:creationId xmlns:a16="http://schemas.microsoft.com/office/drawing/2014/main" id="{1451F907-14AC-4F99-BB19-D6CA656A7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6A48D26C-7960-4D2E-BB88-284E9B3F6C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97F10-5650-40DE-BF56-A85BEB039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02"/>
          <a:stretch/>
        </p:blipFill>
        <p:spPr>
          <a:xfrm>
            <a:off x="862913" y="467696"/>
            <a:ext cx="3048000" cy="3559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D228F-E512-42E3-9CC4-36E97EF1B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550"/>
          <a:stretch/>
        </p:blipFill>
        <p:spPr>
          <a:xfrm>
            <a:off x="5196528" y="445454"/>
            <a:ext cx="3313216" cy="35590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CB4813-C2D7-4E68-8ABE-D5BB1F75F3AB}"/>
              </a:ext>
            </a:extLst>
          </p:cNvPr>
          <p:cNvSpPr txBox="1"/>
          <p:nvPr/>
        </p:nvSpPr>
        <p:spPr>
          <a:xfrm>
            <a:off x="996702" y="4275254"/>
            <a:ext cx="96353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DengXian" panose="02010600030101010101" pitchFamily="2" charset="-122"/>
                <a:ea typeface="DengXian" panose="02010600030101010101" pitchFamily="2" charset="-122"/>
              </a:rPr>
              <a:t>    聽                  聰</a:t>
            </a:r>
            <a:endParaRPr lang="en-US" sz="6000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8066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28425-B6B2-4E4F-A3F9-11BA0B8C7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67" r="16467"/>
          <a:stretch/>
        </p:blipFill>
        <p:spPr>
          <a:xfrm>
            <a:off x="89923" y="-90762"/>
            <a:ext cx="6167400" cy="69487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932A46-7F1C-4ACC-9388-75EDEF0FE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4" r="17376" b="1"/>
          <a:stretch/>
        </p:blipFill>
        <p:spPr>
          <a:xfrm>
            <a:off x="6413157" y="-90761"/>
            <a:ext cx="6263618" cy="703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9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E96960-58A6-4C03-9D5F-DA29F4211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5" b="12800"/>
          <a:stretch/>
        </p:blipFill>
        <p:spPr>
          <a:xfrm>
            <a:off x="0" y="724310"/>
            <a:ext cx="9205783" cy="613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71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64FDA5-EE3E-4186-88CF-8DD1189D7875}"/>
              </a:ext>
            </a:extLst>
          </p:cNvPr>
          <p:cNvSpPr txBox="1"/>
          <p:nvPr/>
        </p:nvSpPr>
        <p:spPr>
          <a:xfrm>
            <a:off x="222423" y="827903"/>
            <a:ext cx="1181305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如何賺錢</a:t>
            </a:r>
            <a:r>
              <a:rPr lang="en-US" altLang="zh-TW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?  </a:t>
            </a:r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如何用錢</a:t>
            </a:r>
            <a:r>
              <a:rPr lang="en-US" altLang="zh-TW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?</a:t>
            </a:r>
          </a:p>
          <a:p>
            <a:endParaRPr lang="en-US" altLang="zh-TW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X </a:t>
            </a:r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揮霍者</a:t>
            </a:r>
            <a:r>
              <a:rPr lang="en-US" altLang="zh-TW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! </a:t>
            </a:r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守財奴</a:t>
            </a:r>
            <a:r>
              <a:rPr lang="en-US" altLang="zh-TW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</a:p>
          <a:p>
            <a:endParaRPr lang="en-US" sz="4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撒該</a:t>
            </a:r>
            <a:r>
              <a:rPr lang="zh-TW" altLang="en-US" sz="6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詐騙</a:t>
            </a:r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別人</a:t>
            </a:r>
            <a:r>
              <a:rPr lang="en-US" altLang="zh-TW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不其然亦被財富</a:t>
            </a:r>
            <a:r>
              <a:rPr lang="zh-TW" altLang="en-US" sz="5400" b="1" i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矇騙</a:t>
            </a:r>
            <a:r>
              <a:rPr lang="zh-TW" altLang="en-US" sz="5400" b="1" i="1" dirty="0"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  <a:endParaRPr lang="zh-TW" altLang="en-US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514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n a rock&#10;&#10;Description automatically generated">
            <a:extLst>
              <a:ext uri="{FF2B5EF4-FFF2-40B4-BE49-F238E27FC236}">
                <a16:creationId xmlns:a16="http://schemas.microsoft.com/office/drawing/2014/main" id="{72F2331C-4B23-40A1-A511-4BFB77825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08" b="13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51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1D3234-F0ED-4DC1-ACFD-478AC2272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766"/>
          <a:stretch/>
        </p:blipFill>
        <p:spPr>
          <a:xfrm>
            <a:off x="2524897" y="0"/>
            <a:ext cx="464234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DCE1F5-D076-43A0-B80A-9CE31255DD7C}"/>
              </a:ext>
            </a:extLst>
          </p:cNvPr>
          <p:cNvSpPr txBox="1"/>
          <p:nvPr/>
        </p:nvSpPr>
        <p:spPr>
          <a:xfrm>
            <a:off x="3076833" y="5644989"/>
            <a:ext cx="28296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Dennis W. Bakke</a:t>
            </a:r>
          </a:p>
          <a:p>
            <a:r>
              <a:rPr lang="zh-TW" alt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丹尼斯</a:t>
            </a:r>
            <a:r>
              <a:rPr lang="en-US" altLang="zh-TW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巴祈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938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7061FC-3C2A-4A50-B7FE-CD2EE25E6961}"/>
              </a:ext>
            </a:extLst>
          </p:cNvPr>
          <p:cNvSpPr txBox="1"/>
          <p:nvPr/>
        </p:nvSpPr>
        <p:spPr>
          <a:xfrm>
            <a:off x="720811" y="877329"/>
            <a:ext cx="8583827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b="1" dirty="0">
                <a:latin typeface="DengXian" panose="02010600030101010101" pitchFamily="2" charset="-122"/>
                <a:ea typeface="DengXian" panose="02010600030101010101" pitchFamily="2" charset="-122"/>
              </a:rPr>
              <a:t>撒該的「看」表明了什麼</a:t>
            </a:r>
            <a:r>
              <a:rPr lang="en-US" altLang="zh-TW" sz="9600" b="1" dirty="0">
                <a:latin typeface="DengXian" panose="02010600030101010101" pitchFamily="2" charset="-122"/>
                <a:ea typeface="DengXian" panose="02010600030101010101" pitchFamily="2" charset="-122"/>
              </a:rPr>
              <a:t>?</a:t>
            </a:r>
          </a:p>
          <a:p>
            <a:endParaRPr lang="en-US" altLang="zh-TW" sz="6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8071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88F1E1-8639-4A76-B571-134592D7C4C9}"/>
              </a:ext>
            </a:extLst>
          </p:cNvPr>
          <p:cNvSpPr txBox="1"/>
          <p:nvPr/>
        </p:nvSpPr>
        <p:spPr>
          <a:xfrm>
            <a:off x="383059" y="580768"/>
            <a:ext cx="9304638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主要信息：</a:t>
            </a:r>
            <a:endParaRPr lang="en-US" altLang="zh-TW" sz="6000" b="1" dirty="0">
              <a:solidFill>
                <a:srgbClr val="C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2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1143000" indent="-1143000">
              <a:buAutoNum type="arabicParenR"/>
            </a:pPr>
            <a:r>
              <a:rPr lang="zh-TW" altLang="en-US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主基督要醫治人的創傷、赦免人的罪</a:t>
            </a:r>
            <a:r>
              <a:rPr lang="en-US" altLang="zh-TW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恢復人的尊嚴。</a:t>
            </a:r>
            <a:endParaRPr lang="en-US" altLang="zh-TW" sz="4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~</a:t>
            </a:r>
            <a:r>
              <a:rPr lang="zh-TW" altLang="en-US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祂必聽取我們的祈求</a:t>
            </a:r>
            <a:r>
              <a:rPr lang="en-US" altLang="zh-TW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?!</a:t>
            </a:r>
          </a:p>
          <a:p>
            <a:endParaRPr lang="en-US" altLang="zh-TW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~</a:t>
            </a:r>
            <a:r>
              <a:rPr lang="zh-TW" altLang="en-US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仰望祂的</a:t>
            </a:r>
            <a:r>
              <a:rPr lang="en-US" altLang="zh-TW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必然有翻天覆地的更新</a:t>
            </a:r>
            <a:r>
              <a:rPr lang="en-US" altLang="zh-TW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  <a:endParaRPr lang="zh-TW" altLang="en-US" sz="4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731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88F1E1-8639-4A76-B571-134592D7C4C9}"/>
              </a:ext>
            </a:extLst>
          </p:cNvPr>
          <p:cNvSpPr txBox="1"/>
          <p:nvPr/>
        </p:nvSpPr>
        <p:spPr>
          <a:xfrm>
            <a:off x="271848" y="345989"/>
            <a:ext cx="940349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indent="-914400">
              <a:buAutoNum type="arabicParenR" startAt="2"/>
            </a:pPr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悔改更新是一過程</a:t>
            </a:r>
            <a:r>
              <a:rPr lang="en-US" altLang="zh-TW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主要是告別另類的貧窮 </a:t>
            </a:r>
            <a:r>
              <a:rPr lang="en-US" altLang="zh-TW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TW" altLang="en-US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誤以為可炫耀的東西</a:t>
            </a:r>
            <a:r>
              <a:rPr lang="en-US" altLang="zh-TW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TW" altLang="en-US" sz="4800" b="1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sz="6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914400" indent="-914400">
              <a:buAutoNum type="arabicParenR" startAt="2"/>
            </a:pPr>
            <a:endParaRPr lang="en-US" altLang="zh-TW" sz="4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而且</a:t>
            </a:r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沒有涉及他人層面的悔改更新，仍不至完整。</a:t>
            </a:r>
          </a:p>
          <a:p>
            <a:endParaRPr lang="zh-TW" altLang="en-US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523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AFFF97-0871-4D16-95DC-171D1F6D59DC}"/>
              </a:ext>
            </a:extLst>
          </p:cNvPr>
          <p:cNvSpPr txBox="1"/>
          <p:nvPr/>
        </p:nvSpPr>
        <p:spPr>
          <a:xfrm>
            <a:off x="296562" y="420129"/>
            <a:ext cx="915635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4:17   </a:t>
            </a:r>
            <a:r>
              <a:rPr lang="zh-TW" altLang="en-US" sz="2800" b="1" dirty="0">
                <a:latin typeface="DengXian" panose="02010600030101010101" pitchFamily="2" charset="-122"/>
                <a:ea typeface="DengXian" panose="02010600030101010101" pitchFamily="2" charset="-122"/>
              </a:rPr>
              <a:t>有人把先知以賽亞的書交給他 、 他就打開 、找到一處寫著說 、</a:t>
            </a:r>
            <a:endParaRPr lang="en-US" altLang="zh-TW" sz="2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1600" b="1" dirty="0">
              <a:highlight>
                <a:srgbClr val="FFFF00"/>
              </a:highligh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3200" b="1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4:18	『 </a:t>
            </a:r>
            <a:r>
              <a:rPr lang="zh-TW" altLang="en-US" sz="3200" b="1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主的靈在我身上 、 因為他用膏膏我 、 叫我傳 福音給貧窮的人 ． 差 遣 我 報 告 被 擄 的 得 釋 放 、 瞎眼的得看見 、 叫那受壓制的得自由 、</a:t>
            </a:r>
            <a:endParaRPr lang="en-US" altLang="zh-TW" sz="3200" b="1" dirty="0">
              <a:highlight>
                <a:srgbClr val="FFFF00"/>
              </a:highlight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4:19	  </a:t>
            </a:r>
            <a:r>
              <a:rPr lang="zh-TW" altLang="en-US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報告  神悅納人的禧 年 。 </a:t>
            </a:r>
            <a:r>
              <a:rPr lang="en-US" altLang="zh-TW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』</a:t>
            </a:r>
          </a:p>
          <a:p>
            <a:endParaRPr lang="en-US" altLang="zh-TW" b="1" dirty="0">
              <a:solidFill>
                <a:schemeClr val="tx1">
                  <a:lumMod val="5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4:20	  </a:t>
            </a:r>
            <a:r>
              <a:rPr lang="zh-TW" altLang="en-US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於是把書捲起來、交還執事 、就坐下 ．會堂裡 的人都定睛看他 。</a:t>
            </a:r>
            <a:endParaRPr lang="en-US" altLang="zh-TW" sz="2800" b="1" dirty="0">
              <a:solidFill>
                <a:schemeClr val="tx1">
                  <a:lumMod val="5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2000" b="1" dirty="0">
              <a:solidFill>
                <a:schemeClr val="tx1">
                  <a:lumMod val="5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4:21	 </a:t>
            </a:r>
            <a:r>
              <a:rPr lang="zh-TW" altLang="en-US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耶穌對他們說 </a:t>
            </a:r>
            <a:r>
              <a:rPr lang="en-US" altLang="zh-TW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</a:t>
            </a:r>
            <a:r>
              <a:rPr lang="zh-TW" altLang="en-US" sz="2800" b="1" dirty="0">
                <a:solidFill>
                  <a:schemeClr val="tx1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 今天這經應驗在你們耳中了 。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0387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88F1E1-8639-4A76-B571-134592D7C4C9}"/>
              </a:ext>
            </a:extLst>
          </p:cNvPr>
          <p:cNvSpPr txBox="1"/>
          <p:nvPr/>
        </p:nvSpPr>
        <p:spPr>
          <a:xfrm>
            <a:off x="148281" y="222422"/>
            <a:ext cx="987304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3)</a:t>
            </a:r>
            <a:r>
              <a:rPr lang="zh-TW" altLang="en-US" sz="3200" b="1" dirty="0">
                <a:latin typeface="DengXian" panose="02010600030101010101" pitchFamily="2" charset="-122"/>
                <a:ea typeface="DengXian" panose="02010600030101010101" pitchFamily="2" charset="-122"/>
              </a:rPr>
              <a:t>  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我們站立的地方</a:t>
            </a:r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會影響我們的視野</a:t>
            </a:r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以及對主耶穌的認識。</a:t>
            </a:r>
          </a:p>
          <a:p>
            <a:endParaRPr lang="zh-TW" altLang="en-US" sz="4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E90B5-DEE0-4A63-81EE-DFFC20DE5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07" y="2392466"/>
            <a:ext cx="7933039" cy="446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EDA797-B1B8-4554-A09E-C3619CF1CAAF}"/>
              </a:ext>
            </a:extLst>
          </p:cNvPr>
          <p:cNvSpPr txBox="1"/>
          <p:nvPr/>
        </p:nvSpPr>
        <p:spPr>
          <a:xfrm>
            <a:off x="234778" y="123568"/>
            <a:ext cx="9477633" cy="3478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我們可以看到邪惡的力量，</a:t>
            </a:r>
            <a:endParaRPr kumimoji="0" lang="en-US" altLang="zh-TW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在主的眼中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, 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還看到那些受罪惡束縛的人的需要</a:t>
            </a:r>
            <a:r>
              <a:rPr kumimoji="0" lang="en-US" altLang="zh-TW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——</a:t>
            </a: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t>他們需要主的拯救和釋放。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E095D-BB58-4EE2-900B-157B0B061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541" y="3166453"/>
            <a:ext cx="5721178" cy="365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26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7061FC-3C2A-4A50-B7FE-CD2EE25E6961}"/>
              </a:ext>
            </a:extLst>
          </p:cNvPr>
          <p:cNvSpPr txBox="1"/>
          <p:nvPr/>
        </p:nvSpPr>
        <p:spPr>
          <a:xfrm>
            <a:off x="1041184" y="350561"/>
            <a:ext cx="837466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3,5,7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節都有個「看」字，這是路加所強調的。</a:t>
            </a:r>
            <a:endParaRPr lang="en-US" altLang="zh-TW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5400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撒該的「看」，</a:t>
            </a:r>
            <a:endParaRPr lang="en-US" altLang="zh-TW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耶穌的「看」，</a:t>
            </a:r>
            <a:endParaRPr lang="en-US" altLang="zh-TW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眾人的「看」。</a:t>
            </a:r>
            <a:endParaRPr lang="en-US" altLang="zh-TW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0266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E7977B-E276-4C13-92A1-96BAA9612C47}"/>
              </a:ext>
            </a:extLst>
          </p:cNvPr>
          <p:cNvSpPr txBox="1"/>
          <p:nvPr/>
        </p:nvSpPr>
        <p:spPr>
          <a:xfrm>
            <a:off x="432487" y="481914"/>
            <a:ext cx="96012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注目基督</a:t>
            </a:r>
            <a:r>
              <a:rPr lang="en-US" altLang="zh-TW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告別孤寂、困乏、虛空</a:t>
            </a:r>
            <a:r>
              <a:rPr lang="en-US" altLang="zh-TW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…</a:t>
            </a:r>
            <a:r>
              <a:rPr lang="zh-TW" altLang="en-US" sz="6000" b="1" dirty="0">
                <a:latin typeface="DengXian" panose="02010600030101010101" pitchFamily="2" charset="-122"/>
                <a:ea typeface="DengXian" panose="02010600030101010101" pitchFamily="2" charset="-122"/>
              </a:rPr>
              <a:t>。</a:t>
            </a:r>
            <a:endParaRPr lang="en-US" altLang="zh-TW" sz="6000" b="1" dirty="0">
              <a:solidFill>
                <a:srgbClr val="C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3200" b="1" dirty="0">
              <a:solidFill>
                <a:srgbClr val="C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信心之生發</a:t>
            </a:r>
            <a:r>
              <a:rPr lang="en-US" altLang="zh-TW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是因主偉大的犧牲和憐憫。</a:t>
            </a:r>
            <a:endParaRPr lang="en-US" altLang="zh-TW" sz="6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3200" b="1" dirty="0">
              <a:solidFill>
                <a:srgbClr val="C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sz="4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86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E7977B-E276-4C13-92A1-96BAA9612C47}"/>
              </a:ext>
            </a:extLst>
          </p:cNvPr>
          <p:cNvSpPr txBox="1"/>
          <p:nvPr/>
        </p:nvSpPr>
        <p:spPr>
          <a:xfrm>
            <a:off x="247136" y="284205"/>
            <a:ext cx="11726562" cy="5195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因基督是可信靠、可親近、</a:t>
            </a:r>
            <a:endParaRPr lang="en-US" altLang="zh-TW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可認識的生命主。</a:t>
            </a:r>
            <a:endParaRPr lang="en-US" altLang="zh-TW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只有</a:t>
            </a:r>
            <a:r>
              <a:rPr lang="zh-TW" altLang="en-US" sz="5400" b="1" dirty="0">
                <a:highlight>
                  <a:srgbClr val="FFFF00"/>
                </a:highlight>
                <a:latin typeface="DengXian" panose="02010600030101010101" pitchFamily="2" charset="-122"/>
                <a:ea typeface="DengXian" panose="02010600030101010101" pitchFamily="2" charset="-122"/>
              </a:rPr>
              <a:t>與主同行</a:t>
            </a:r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愛祂所愛</a:t>
            </a:r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行祂所行</a:t>
            </a:r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才能</a:t>
            </a:r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</a:p>
          <a:p>
            <a:endParaRPr lang="en-US" altLang="zh-TW" sz="32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迎豐</a:t>
            </a:r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豐盛恩典</a:t>
            </a:r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</a:t>
            </a:r>
            <a:r>
              <a:rPr lang="zh-TW" altLang="en-US" sz="54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接足</a:t>
            </a:r>
            <a:r>
              <a:rPr lang="en-US" altLang="zh-TW" sz="3600" b="1" dirty="0">
                <a:solidFill>
                  <a:schemeClr val="accent6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(</a:t>
            </a:r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充足領受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) </a:t>
            </a:r>
            <a:r>
              <a:rPr lang="en-US" altLang="zh-TW" sz="54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48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告別困乏疲倦</a:t>
            </a:r>
            <a:r>
              <a:rPr lang="en-US" altLang="zh-TW" sz="4800" b="1" dirty="0">
                <a:solidFill>
                  <a:srgbClr val="C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!</a:t>
            </a:r>
            <a:endParaRPr lang="en-US" sz="5400" b="1" dirty="0">
              <a:solidFill>
                <a:srgbClr val="C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97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587BE3-CDD8-49F2-B1F4-B6DFCDA44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22" y="0"/>
            <a:ext cx="1049778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D61E6-E5C9-4F40-A91E-5210F0DC9E2E}"/>
              </a:ext>
            </a:extLst>
          </p:cNvPr>
          <p:cNvSpPr txBox="1"/>
          <p:nvPr/>
        </p:nvSpPr>
        <p:spPr>
          <a:xfrm>
            <a:off x="766118" y="5263978"/>
            <a:ext cx="98112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六位</a:t>
            </a:r>
            <a:r>
              <a:rPr lang="zh-TW" altLang="en-US" sz="4400" b="1" dirty="0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「在孤獨困乏中被蔑視」的人物</a:t>
            </a:r>
          </a:p>
        </p:txBody>
      </p:sp>
    </p:spTree>
    <p:extLst>
      <p:ext uri="{BB962C8B-B14F-4D97-AF65-F5344CB8AC3E}">
        <p14:creationId xmlns:p14="http://schemas.microsoft.com/office/powerpoint/2010/main" val="1980102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69C9A7-04C1-4BF0-BBCF-2AA4E0F70EC7}"/>
              </a:ext>
            </a:extLst>
          </p:cNvPr>
          <p:cNvSpPr txBox="1"/>
          <p:nvPr/>
        </p:nvSpPr>
        <p:spPr>
          <a:xfrm>
            <a:off x="234779" y="333631"/>
            <a:ext cx="9465276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利十九</a:t>
            </a:r>
            <a:r>
              <a:rPr lang="en-US" altLang="zh-TW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13-14</a:t>
            </a:r>
          </a:p>
          <a:p>
            <a:endParaRPr lang="en-US" sz="2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13	  	</a:t>
            </a:r>
            <a:r>
              <a:rPr lang="zh-TW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不 可 欺 壓 你 的 鄰 舍 、 也 不 可 搶 奪 他 的 物 ． 雇 工 人 的 工 價 、 不 可 在 你 那 裡 過 夜 留 到 早 晨 。</a:t>
            </a:r>
            <a:endParaRPr lang="en-US" altLang="zh-TW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28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en-US" altLang="zh-TW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14	  	</a:t>
            </a:r>
            <a:r>
              <a:rPr lang="zh-TW" altLang="en-US" sz="3600" b="1" dirty="0">
                <a:latin typeface="DengXian" panose="02010600030101010101" pitchFamily="2" charset="-122"/>
                <a:ea typeface="DengXian" panose="02010600030101010101" pitchFamily="2" charset="-122"/>
              </a:rPr>
              <a:t>不 可 咒 罵 聾 子 ． 也 不 可 將 絆 腳 石 放 在 瞎 子 面 前 ． 只 要 敬 畏 你 的 　 神 ． 我 是 耶 和 華 。</a:t>
            </a:r>
            <a:endParaRPr lang="en-US" sz="3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319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06AE0-8AFF-4E39-9EDD-6CED716F7C25}"/>
              </a:ext>
            </a:extLst>
          </p:cNvPr>
          <p:cNvSpPr txBox="1"/>
          <p:nvPr/>
        </p:nvSpPr>
        <p:spPr>
          <a:xfrm>
            <a:off x="1223319" y="988540"/>
            <a:ext cx="94158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9600" b="1" dirty="0">
                <a:latin typeface="DengXian" panose="02010600030101010101" pitchFamily="2" charset="-122"/>
                <a:ea typeface="DengXian" panose="02010600030101010101" pitchFamily="2" charset="-122"/>
              </a:rPr>
              <a:t>兩人</a:t>
            </a:r>
            <a:r>
              <a:rPr lang="en-US" altLang="zh-TW" sz="9600" b="1" dirty="0"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</a:p>
          <a:p>
            <a:r>
              <a:rPr lang="zh-TW" altLang="en-US" sz="9600" b="1" dirty="0">
                <a:latin typeface="DengXian" panose="02010600030101010101" pitchFamily="2" charset="-122"/>
                <a:ea typeface="DengXian" panose="02010600030101010101" pitchFamily="2" charset="-122"/>
              </a:rPr>
              <a:t>外表與內在</a:t>
            </a:r>
            <a:r>
              <a:rPr lang="en-US" altLang="zh-TW" sz="9600" b="1" dirty="0">
                <a:latin typeface="DengXian" panose="02010600030101010101" pitchFamily="2" charset="-122"/>
                <a:ea typeface="DengXian" panose="02010600030101010101" pitchFamily="2" charset="-122"/>
              </a:rPr>
              <a:t>??</a:t>
            </a:r>
            <a:endParaRPr lang="en-US" sz="96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18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306AE0-8AFF-4E39-9EDD-6CED716F7C25}"/>
              </a:ext>
            </a:extLst>
          </p:cNvPr>
          <p:cNvSpPr txBox="1"/>
          <p:nvPr/>
        </p:nvSpPr>
        <p:spPr>
          <a:xfrm>
            <a:off x="1124466" y="407774"/>
            <a:ext cx="10795392" cy="4056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為何瞎眼的</a:t>
            </a:r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乞丐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endParaRPr lang="en-US" altLang="zh-TW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和背叛民族的</a:t>
            </a:r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官長</a:t>
            </a:r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，</a:t>
            </a:r>
            <a:endParaRPr lang="en-US" altLang="zh-TW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5400" b="1" dirty="0">
                <a:latin typeface="DengXian" panose="02010600030101010101" pitchFamily="2" charset="-122"/>
                <a:ea typeface="DengXian" panose="02010600030101010101" pitchFamily="2" charset="-122"/>
              </a:rPr>
              <a:t>卻能接連上</a:t>
            </a:r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生命的源頭</a:t>
            </a:r>
            <a:r>
              <a:rPr lang="en-US" altLang="zh-TW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?</a:t>
            </a:r>
            <a:endParaRPr lang="en-US" sz="5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3609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0C2B89-2589-493B-808B-8B8C2D9EEFB4}"/>
              </a:ext>
            </a:extLst>
          </p:cNvPr>
          <p:cNvSpPr txBox="1"/>
          <p:nvPr/>
        </p:nvSpPr>
        <p:spPr>
          <a:xfrm>
            <a:off x="247135" y="1062681"/>
            <a:ext cx="1162918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這兩位人物</a:t>
            </a:r>
            <a:r>
              <a:rPr lang="en-US" altLang="zh-TW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特殊的表現</a:t>
            </a:r>
            <a:r>
              <a:rPr lang="en-US" altLang="zh-TW" sz="4800" b="1" dirty="0">
                <a:solidFill>
                  <a:srgbClr val="FF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</a:p>
          <a:p>
            <a:endParaRPr lang="zh-TW" altLang="en-US" sz="2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4400" b="1" dirty="0">
                <a:latin typeface="DengXian" panose="02010600030101010101" pitchFamily="2" charset="-122"/>
                <a:ea typeface="DengXian" panose="02010600030101010101" pitchFamily="2" charset="-122"/>
              </a:rPr>
              <a:t>第一，明亮眼睛，看到主耶穌的身份</a:t>
            </a:r>
            <a:endParaRPr lang="en-US" altLang="zh-TW" sz="4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40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4400" b="1" dirty="0">
                <a:latin typeface="DengXian" panose="02010600030101010101" pitchFamily="2" charset="-122"/>
                <a:ea typeface="DengXian" panose="02010600030101010101" pitchFamily="2" charset="-122"/>
              </a:rPr>
              <a:t>第二，渴求接近主，而做出異常的行為</a:t>
            </a:r>
            <a:endParaRPr lang="en-US" altLang="zh-TW" sz="4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en-US" altLang="zh-TW" sz="2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endParaRPr lang="zh-TW" altLang="en-US" sz="2400" b="1" dirty="0">
              <a:latin typeface="DengXian" panose="02010600030101010101" pitchFamily="2" charset="-122"/>
              <a:ea typeface="DengXian" panose="02010600030101010101" pitchFamily="2" charset="-122"/>
            </a:endParaRPr>
          </a:p>
          <a:p>
            <a:r>
              <a:rPr lang="zh-TW" altLang="en-US" sz="4400" b="1" dirty="0">
                <a:latin typeface="DengXian" panose="02010600030101010101" pitchFamily="2" charset="-122"/>
                <a:ea typeface="DengXian" panose="02010600030101010101" pitchFamily="2" charset="-122"/>
              </a:rPr>
              <a:t>第三，得到主所給的</a:t>
            </a:r>
            <a:r>
              <a:rPr lang="en-US" altLang="zh-TW" sz="4400" b="1" dirty="0">
                <a:latin typeface="DengXian" panose="02010600030101010101" pitchFamily="2" charset="-122"/>
                <a:ea typeface="DengXian" panose="02010600030101010101" pitchFamily="2" charset="-122"/>
              </a:rPr>
              <a:t>, </a:t>
            </a:r>
            <a:r>
              <a:rPr lang="zh-TW" altLang="en-US" sz="4400" b="1" dirty="0">
                <a:latin typeface="DengXian" panose="02010600030101010101" pitchFamily="2" charset="-122"/>
                <a:ea typeface="DengXian" panose="02010600030101010101" pitchFamily="2" charset="-122"/>
              </a:rPr>
              <a:t>有翻天覆地的轉變</a:t>
            </a:r>
          </a:p>
        </p:txBody>
      </p:sp>
    </p:spTree>
    <p:extLst>
      <p:ext uri="{BB962C8B-B14F-4D97-AF65-F5344CB8AC3E}">
        <p14:creationId xmlns:p14="http://schemas.microsoft.com/office/powerpoint/2010/main" val="51899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F320C5-A7B8-4031-B404-8D1075A4CB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" r="1" b="26781"/>
          <a:stretch/>
        </p:blipFill>
        <p:spPr>
          <a:xfrm>
            <a:off x="176264" y="102479"/>
            <a:ext cx="5904932" cy="66530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4723BC-B5C9-4513-B3C6-890210970C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29" r="21921"/>
          <a:stretch/>
        </p:blipFill>
        <p:spPr>
          <a:xfrm>
            <a:off x="6272245" y="150829"/>
            <a:ext cx="5919736" cy="665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20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138932-6202-4273-91D7-98CA5D57962D}"/>
              </a:ext>
            </a:extLst>
          </p:cNvPr>
          <p:cNvSpPr txBox="1"/>
          <p:nvPr/>
        </p:nvSpPr>
        <p:spPr>
          <a:xfrm>
            <a:off x="438411" y="1340285"/>
            <a:ext cx="5159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主說</a:t>
            </a:r>
            <a:r>
              <a:rPr lang="en-US" altLang="zh-TW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:</a:t>
            </a:r>
          </a:p>
          <a:p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「你要我</a:t>
            </a:r>
            <a:r>
              <a:rPr lang="zh-TW" altLang="en-US" sz="6600" b="1" i="1" dirty="0">
                <a:latin typeface="DengXian" panose="02010600030101010101" pitchFamily="2" charset="-122"/>
                <a:ea typeface="DengXian" panose="02010600030101010101" pitchFamily="2" charset="-122"/>
              </a:rPr>
              <a:t>為你 </a:t>
            </a:r>
            <a:r>
              <a:rPr lang="zh-TW" altLang="en-US" sz="6600" b="1" dirty="0">
                <a:latin typeface="DengXian" panose="02010600030101010101" pitchFamily="2" charset="-122"/>
                <a:ea typeface="DengXian" panose="02010600030101010101" pitchFamily="2" charset="-122"/>
              </a:rPr>
              <a:t>做甚麼？</a:t>
            </a:r>
            <a:r>
              <a:rPr lang="zh-TW" altLang="en-US" sz="6600" b="1" dirty="0">
                <a:solidFill>
                  <a:srgbClr val="00206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」</a:t>
            </a:r>
            <a:endParaRPr lang="en-US" altLang="zh-TW" sz="4800" b="1" dirty="0">
              <a:solidFill>
                <a:srgbClr val="00206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F27FC6-A39C-4AAD-8178-87513E88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409" y="13081"/>
            <a:ext cx="4996791" cy="68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0670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776</Words>
  <Application>Microsoft Office PowerPoint</Application>
  <PresentationFormat>Widescreen</PresentationFormat>
  <Paragraphs>76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DengXian</vt:lpstr>
      <vt:lpstr>Arial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Ho</dc:creator>
  <cp:lastModifiedBy>Fang, Michelle</cp:lastModifiedBy>
  <cp:revision>47</cp:revision>
  <dcterms:created xsi:type="dcterms:W3CDTF">2022-01-26T17:17:37Z</dcterms:created>
  <dcterms:modified xsi:type="dcterms:W3CDTF">2022-02-04T22:44:34Z</dcterms:modified>
</cp:coreProperties>
</file>