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11" r:id="rId3"/>
    <p:sldId id="306" r:id="rId4"/>
    <p:sldId id="312" r:id="rId5"/>
    <p:sldId id="372" r:id="rId6"/>
    <p:sldId id="313" r:id="rId7"/>
    <p:sldId id="373" r:id="rId8"/>
    <p:sldId id="264" r:id="rId9"/>
    <p:sldId id="303" r:id="rId10"/>
    <p:sldId id="282" r:id="rId11"/>
    <p:sldId id="262" r:id="rId12"/>
    <p:sldId id="263" r:id="rId13"/>
    <p:sldId id="265" r:id="rId14"/>
    <p:sldId id="307" r:id="rId15"/>
    <p:sldId id="266" r:id="rId16"/>
    <p:sldId id="267" r:id="rId17"/>
    <p:sldId id="310" r:id="rId18"/>
    <p:sldId id="308" r:id="rId19"/>
    <p:sldId id="268" r:id="rId20"/>
    <p:sldId id="352" r:id="rId21"/>
    <p:sldId id="309" r:id="rId22"/>
    <p:sldId id="305" r:id="rId23"/>
    <p:sldId id="374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354" r:id="rId33"/>
    <p:sldId id="355" r:id="rId34"/>
    <p:sldId id="277" r:id="rId35"/>
    <p:sldId id="278" r:id="rId36"/>
    <p:sldId id="283" r:id="rId37"/>
    <p:sldId id="375" r:id="rId38"/>
    <p:sldId id="348" r:id="rId39"/>
    <p:sldId id="344" r:id="rId40"/>
    <p:sldId id="376" r:id="rId41"/>
    <p:sldId id="346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78" d="100"/>
          <a:sy n="78" d="100"/>
        </p:scale>
        <p:origin x="189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file:///C:\Users\16508\AppData\Local\Temp\wps\INetCache\7271148b136acf68544112bb4578a1d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30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svg"/><Relationship Id="rId10" Type="http://schemas.openxmlformats.org/officeDocument/2006/relationships/image" Target="../media/image3.GIF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中國歷史文化與聖經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77945"/>
            <a:ext cx="9144000" cy="1379855"/>
          </a:xfrm>
        </p:spPr>
        <p:txBody>
          <a:bodyPr/>
          <a:lstStyle/>
          <a:p>
            <a:r>
              <a:rPr lang="zh-CN" altLang="en-US" sz="4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創世紀</a:t>
            </a:r>
            <a:r>
              <a:rPr lang="en-US" altLang="zh-CN" sz="4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 11</a:t>
            </a:r>
            <a:r>
              <a:rPr lang="zh-CN" altLang="en-US" sz="4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：</a:t>
            </a:r>
            <a:r>
              <a:rPr lang="en-US" altLang="zh-CN" sz="40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1-9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聖經與中華文化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/>
            </a:pPr>
            <a:r>
              <a:rPr lang="zh-CN" altLang="en-US" sz="44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巧合</a:t>
            </a:r>
            <a:r>
              <a:rPr lang="en-US" altLang="zh-CN" sz="44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 or  </a:t>
            </a:r>
            <a:r>
              <a:rPr lang="zh-CN" altLang="en-US" sz="44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神喻</a:t>
            </a:r>
            <a:r>
              <a:rPr lang="en-US" altLang="zh-CN" sz="44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 </a:t>
            </a:r>
            <a:r>
              <a:rPr lang="zh-CN" altLang="en-US" sz="44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？</a:t>
            </a:r>
          </a:p>
          <a:p>
            <a:pPr marL="742950" indent="-742950">
              <a:buAutoNum type="arabicPeriod"/>
            </a:pPr>
            <a:r>
              <a:rPr lang="zh-CN" altLang="en-US" sz="44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基督信仰是洋教嗎？</a:t>
            </a:r>
          </a:p>
          <a:p>
            <a:pPr marL="742950" indent="-742950">
              <a:buAutoNum type="arabicPeriod"/>
            </a:pPr>
            <a:r>
              <a:rPr lang="zh-CN" altLang="en-US" sz="44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為什麼神要變亂人的口音語言？</a:t>
            </a:r>
          </a:p>
          <a:p>
            <a:pPr marL="742950" indent="-742950">
              <a:buAutoNum type="arabicPeriod"/>
            </a:pPr>
            <a:r>
              <a:rPr lang="zh-CN" altLang="en-US" sz="44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什麼是有福的人生？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CN" altLang="en-US" sz="40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創世紀第一章</a:t>
            </a:r>
            <a:r>
              <a:rPr lang="en-US" altLang="zh-CN" sz="40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1-7</a:t>
            </a:r>
            <a:r>
              <a:rPr lang="zh-CN" altLang="en-US" sz="40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節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91440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b="1" i="1" dirty="0">
                <a:ea typeface="SimSun" panose="02010600030101010101" pitchFamily="2" charset="-122"/>
              </a:rPr>
              <a:t>	</a:t>
            </a:r>
            <a:r>
              <a:rPr 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1起初　</a:t>
            </a:r>
            <a:r>
              <a:rPr lang="en-US" sz="4000" b="1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神</a:t>
            </a:r>
            <a:r>
              <a:rPr lang="en-US" b="1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創造天地</a:t>
            </a:r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b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2地是空虛混沌</a:t>
            </a:r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．</a:t>
            </a:r>
            <a:r>
              <a:rPr 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淵面黑暗</a:t>
            </a:r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．</a:t>
            </a:r>
            <a:r>
              <a:rPr 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神的</a:t>
            </a:r>
            <a:r>
              <a:rPr 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靈</a:t>
            </a:r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運行在水面上。</a:t>
            </a:r>
            <a:b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</a:t>
            </a:r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神說、要有光、就有了光。</a:t>
            </a:r>
            <a:b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</a:t>
            </a:r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神看光是好的、就把光暗分開了。</a:t>
            </a:r>
            <a:b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</a:t>
            </a:r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神稱光為晝、稱暗為夜．有晚上、有早晨、這是頭一日。</a:t>
            </a:r>
            <a:b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6神說、諸水之間要有空</a:t>
            </a:r>
            <a:r>
              <a:rPr lang="en-US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氣</a:t>
            </a:r>
            <a:r>
              <a:rPr 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、將水分為上下</a:t>
            </a:r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b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7</a:t>
            </a:r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神就造出空</a:t>
            </a:r>
            <a:r>
              <a:rPr lang="en-U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氣</a:t>
            </a:r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、將空</a:t>
            </a:r>
            <a:r>
              <a:rPr 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氣以下</a:t>
            </a:r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的水、空</a:t>
            </a:r>
            <a:r>
              <a:rPr 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氣以上</a:t>
            </a:r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的水分開了．事就這樣成了。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3140"/>
          </a:xfrm>
        </p:spPr>
        <p:txBody>
          <a:bodyPr/>
          <a:lstStyle/>
          <a:p>
            <a:pPr algn="ctr"/>
            <a:r>
              <a:rPr lang="zh-CN" altLang="en-US" b="1" u="sng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創世紀與中國文字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sz="half" idx="1"/>
          </p:nvPr>
        </p:nvSpPr>
        <p:spPr>
          <a:xfrm>
            <a:off x="641985" y="1510030"/>
            <a:ext cx="5027295" cy="4968875"/>
          </a:xfrm>
        </p:spPr>
        <p:txBody>
          <a:bodyPr>
            <a:normAutofit/>
          </a:bodyPr>
          <a:lstStyle/>
          <a:p>
            <a:pPr marL="0" indent="0">
              <a:buFont typeface="+mj-lt"/>
              <a:buNone/>
            </a:pPr>
            <a:r>
              <a:rPr lang="en-US" altLang="zh-TW" sz="3200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3. </a:t>
            </a:r>
            <a:r>
              <a:rPr lang="zh-TW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諸水之間要有空氣，將水分為上下</a:t>
            </a:r>
            <a:r>
              <a:rPr lang="en-US" altLang="zh-TW" sz="3200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…</a:t>
            </a:r>
            <a:r>
              <a:rPr lang="zh-TW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將空氣以下的水、</a:t>
            </a:r>
            <a:r>
              <a:rPr lang="zh-TW" altLang="en-US" sz="3200" b="1" u="sng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空氣以上的水</a:t>
            </a:r>
            <a:r>
              <a:rPr lang="zh-TW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分開了</a:t>
            </a:r>
            <a:r>
              <a:rPr lang="en-US" altLang="zh-TW" sz="3200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.</a:t>
            </a:r>
          </a:p>
          <a:p>
            <a:pPr marL="0" indent="0">
              <a:buFont typeface="+mj-lt"/>
              <a:buNone/>
            </a:pP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Font typeface="+mj-lt"/>
              <a:buNone/>
            </a:pP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2.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神</a:t>
            </a:r>
            <a:r>
              <a:rPr lang="zh-TW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</a:t>
            </a:r>
            <a:r>
              <a:rPr lang="zh-TW" altLang="en-US" sz="32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靈</a:t>
            </a:r>
            <a:r>
              <a:rPr lang="zh-TW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運行在水面上</a:t>
            </a:r>
            <a:r>
              <a:rPr lang="en-US" altLang="zh-TW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</a:p>
          <a:p>
            <a:pPr marL="0" indent="0">
              <a:buFont typeface="+mj-lt"/>
              <a:buNone/>
            </a:pPr>
            <a:endParaRPr lang="en-US" altLang="zh-TW" sz="3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Font typeface="+mj-lt"/>
              <a:buNone/>
            </a:pPr>
            <a:r>
              <a:rPr lang="en-US" altLang="zh-TW" sz="32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1. </a:t>
            </a:r>
            <a:r>
              <a:rPr lang="zh-TW" altLang="en-US" sz="32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地</a:t>
            </a:r>
            <a:r>
              <a:rPr lang="zh-TW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是空虛混沌，淵面</a:t>
            </a:r>
            <a:r>
              <a:rPr lang="zh-TW" altLang="en-US" sz="3200" b="1" u="sng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黑</a:t>
            </a:r>
            <a:r>
              <a:rPr lang="zh-TW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暗</a:t>
            </a:r>
            <a:r>
              <a:rPr lang="en-US" altLang="zh-TW" sz="3200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.</a:t>
            </a:r>
            <a:endParaRPr lang="en-US" altLang="zh-TW" sz="3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Font typeface="+mj-lt"/>
              <a:buNone/>
            </a:pPr>
            <a:endParaRPr lang="en-US" altLang="zh-TW" sz="41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742950" indent="-742950">
              <a:buFont typeface="+mj-lt"/>
              <a:buAutoNum type="arabicPeriod"/>
            </a:pPr>
            <a:endParaRPr lang="en-US" altLang="zh-TW" sz="41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sz="3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20585" y="1675765"/>
            <a:ext cx="3982720" cy="4596130"/>
          </a:xfrm>
        </p:spPr>
        <p:txBody>
          <a:bodyPr>
            <a:normAutofit fontScale="25000" lnSpcReduction="20000"/>
          </a:bodyPr>
          <a:lstStyle/>
          <a:p>
            <a:pPr marL="0" indent="0" algn="l">
              <a:buFont typeface="+mj-lt"/>
              <a:buNone/>
            </a:pPr>
            <a:r>
              <a:rPr lang="en-US" altLang="zh-CN" sz="1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3.     </a:t>
            </a:r>
            <a:r>
              <a:rPr lang="zh-CN" altLang="en-US" sz="128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雨</a:t>
            </a:r>
            <a:r>
              <a:rPr lang="en-US" altLang="zh-CN" sz="128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 </a:t>
            </a:r>
          </a:p>
          <a:p>
            <a:pPr marL="0" indent="0" algn="l">
              <a:buFont typeface="+mj-lt"/>
              <a:buNone/>
            </a:pPr>
            <a:endParaRPr lang="zh-CN" altLang="en-US" sz="1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l">
              <a:buFont typeface="+mj-lt"/>
              <a:buNone/>
            </a:pPr>
            <a:r>
              <a:rPr lang="en-US" altLang="zh-CN" sz="1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2. </a:t>
            </a:r>
            <a:r>
              <a:rPr lang="zh-CN" altLang="en-US" sz="1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三位一體</a:t>
            </a:r>
          </a:p>
          <a:p>
            <a:pPr marL="0" indent="0" algn="l">
              <a:buFont typeface="+mj-lt"/>
              <a:buNone/>
            </a:pPr>
            <a:r>
              <a:rPr lang="zh-CN" altLang="en-US" sz="9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（聖父、聖子、聖靈）</a:t>
            </a:r>
            <a:endParaRPr lang="en-US" altLang="zh-CN" sz="1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514350" indent="-514350" algn="l">
              <a:buFont typeface="+mj-lt"/>
              <a:buAutoNum type="arabicPeriod"/>
            </a:pPr>
            <a:endParaRPr lang="zh-CN" altLang="en-US" sz="1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l">
              <a:buFont typeface="+mj-lt"/>
              <a:buNone/>
            </a:pPr>
            <a:r>
              <a:rPr lang="en-US" altLang="zh-CN" sz="128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   1.     </a:t>
            </a:r>
            <a:r>
              <a:rPr lang="zh-CN" altLang="en-US" sz="128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巫</a:t>
            </a:r>
            <a:endParaRPr lang="zh-CN" altLang="en-US" sz="1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l">
              <a:buFont typeface="+mj-lt"/>
              <a:buNone/>
            </a:pPr>
            <a:r>
              <a:rPr lang="en-US" altLang="zh-CN" sz="19200" b="1" dirty="0">
                <a:latin typeface="Microsoft YaHei" panose="020B0503020204020204" charset="-122"/>
                <a:ea typeface="Microsoft YaHei" panose="020B0503020204020204" charset="-122"/>
              </a:rPr>
              <a:t>     </a:t>
            </a:r>
          </a:p>
          <a:p>
            <a:pPr marL="0" indent="0" algn="l">
              <a:buFont typeface="+mj-lt"/>
              <a:buNone/>
            </a:pPr>
            <a:r>
              <a:rPr lang="en-US" altLang="zh-CN" sz="19200" b="1" dirty="0">
                <a:latin typeface="Microsoft YaHei" panose="020B0503020204020204" charset="-122"/>
                <a:ea typeface="Microsoft YaHei" panose="020B0503020204020204" charset="-122"/>
              </a:rPr>
              <a:t>       </a:t>
            </a:r>
            <a:r>
              <a:rPr lang="zh-CN" altLang="en-US" sz="19200" b="1" dirty="0">
                <a:latin typeface="Microsoft YaHei" panose="020B0503020204020204" charset="-122"/>
                <a:ea typeface="Microsoft YaHei" panose="020B0503020204020204" charset="-122"/>
              </a:rPr>
              <a:t>靈</a:t>
            </a:r>
          </a:p>
        </p:txBody>
      </p:sp>
      <p:sp>
        <p:nvSpPr>
          <p:cNvPr id="5" name="Down Arrow 4"/>
          <p:cNvSpPr/>
          <p:nvPr/>
        </p:nvSpPr>
        <p:spPr>
          <a:xfrm>
            <a:off x="8607425" y="4467225"/>
            <a:ext cx="484505" cy="412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07135" y="4283710"/>
            <a:ext cx="9079865" cy="153606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11:9 </a:t>
            </a:r>
            <a:r>
              <a:rPr lang="en-US" sz="2800" dirty="0" err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因為耶和華在那裏變亂天下人的言語，使眾人分散在全地上</a:t>
            </a:r>
            <a:r>
              <a:rPr lang="en-US" sz="28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0" y="1157605"/>
            <a:ext cx="10658475" cy="2507615"/>
          </a:xfrm>
        </p:spPr>
        <p:txBody>
          <a:bodyPr>
            <a:normAutofit/>
          </a:bodyPr>
          <a:lstStyle/>
          <a:p>
            <a:r>
              <a:rPr lang="zh-CN" altLang="en-US" sz="5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在巴別塔之後</a:t>
            </a:r>
            <a:r>
              <a:rPr lang="zh-CN" altLang="en-US" sz="5400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（</a:t>
            </a:r>
            <a:r>
              <a:rPr lang="en-US" altLang="zh-CN" sz="540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2100BC</a:t>
            </a:r>
            <a:r>
              <a:rPr lang="en-US" altLang="zh-CN" sz="5400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)</a:t>
            </a:r>
            <a:r>
              <a:rPr lang="zh-CN" altLang="en-US" sz="5400" dirty="0">
                <a:latin typeface="Microsoft JhengHei" panose="020B0604030504040204" pitchFamily="34" charset="-120"/>
                <a:ea typeface="SimSun" panose="02010600030101010101" pitchFamily="2" charset="-122"/>
                <a:sym typeface="+mn-ea"/>
              </a:rPr>
              <a:t>，</a:t>
            </a:r>
            <a:br>
              <a:rPr lang="en-US" altLang="zh-CN" sz="5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CN" altLang="en-US" sz="5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中國開始出現象形文字（</a:t>
            </a:r>
            <a:r>
              <a:rPr lang="en-US" altLang="zh-CN" sz="5400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1900BC</a:t>
            </a:r>
            <a:r>
              <a:rPr lang="en-US" altLang="zh-CN" sz="5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endParaRPr lang="en-US" sz="5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322705" y="450850"/>
            <a:ext cx="72885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4000" b="1" u="sng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從中國歷史年代看聖經序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990" y="69215"/>
            <a:ext cx="5709285" cy="678878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32505" y="274955"/>
            <a:ext cx="5908675" cy="63944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sz="40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中國歷史</a:t>
            </a:r>
            <a:r>
              <a:rPr lang="zh-CN" altLang="en-US" sz="40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與西元</a:t>
            </a:r>
            <a:r>
              <a:rPr lang="zh-TW" altLang="en-US" sz="40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年表</a:t>
            </a:r>
          </a:p>
        </p:txBody>
      </p:sp>
      <p:pic>
        <p:nvPicPr>
          <p:cNvPr id="3075" name="Picture 3" descr="ChinaHistory-Overview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67200" y="1066800"/>
            <a:ext cx="3505200" cy="5445922"/>
          </a:xfrm>
          <a:noFill/>
        </p:spPr>
      </p:pic>
      <p:cxnSp>
        <p:nvCxnSpPr>
          <p:cNvPr id="2" name="Straight Arrow Connector 1"/>
          <p:cNvCxnSpPr/>
          <p:nvPr/>
        </p:nvCxnSpPr>
        <p:spPr>
          <a:xfrm flipV="1">
            <a:off x="2483485" y="3502660"/>
            <a:ext cx="1127125" cy="11430"/>
          </a:xfrm>
          <a:prstGeom prst="straightConnector1">
            <a:avLst/>
          </a:prstGeom>
          <a:ln w="41275" cmpd="sng">
            <a:solidFill>
              <a:srgbClr val="FF0000"/>
            </a:solidFill>
            <a:prstDash val="sysDash"/>
            <a:tailEnd type="arrow" w="med" len="me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Text Box 2"/>
          <p:cNvSpPr txBox="1"/>
          <p:nvPr/>
        </p:nvSpPr>
        <p:spPr>
          <a:xfrm>
            <a:off x="1264285" y="3272790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耶穌降生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30145" y="274955"/>
            <a:ext cx="7780655" cy="791845"/>
          </a:xfrm>
        </p:spPr>
        <p:txBody>
          <a:bodyPr/>
          <a:lstStyle/>
          <a:p>
            <a:pPr eaLnBrk="1" hangingPunct="1"/>
            <a:r>
              <a:rPr lang="zh-CN" altLang="en-US" sz="4000" u="sng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創世紀人類上古史年代表</a:t>
            </a: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5791200" y="1524000"/>
            <a:ext cx="0" cy="480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3429000" y="4648200"/>
            <a:ext cx="472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8277860" y="4464050"/>
            <a:ext cx="64008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耶穌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696335" y="4269740"/>
            <a:ext cx="59944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b="1">
                <a:ea typeface="SimSun" panose="02010600030101010101" pitchFamily="2" charset="-122"/>
              </a:rPr>
              <a:t>0 BC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5334000" y="1600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800600" y="1371600"/>
            <a:ext cx="543560" cy="306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1400" dirty="0"/>
              <a:t>3900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6122035" y="1341120"/>
            <a:ext cx="1402080" cy="3371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亞當夏娃犯罪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6019800" y="1600200"/>
            <a:ext cx="589280" cy="3371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1600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該隱</a:t>
            </a: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5410200" y="1828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4876800" y="1600200"/>
            <a:ext cx="543560" cy="306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400" dirty="0">
                <a:ea typeface="SimSun" panose="02010600030101010101" pitchFamily="2" charset="-122"/>
              </a:rPr>
              <a:t>3800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6080125" y="1789113"/>
            <a:ext cx="30988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6019800" y="1878013"/>
            <a:ext cx="64008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dirty="0">
                <a:ea typeface="SimSun" panose="02010600030101010101" pitchFamily="2" charset="-122"/>
              </a:rPr>
              <a:t>洪水</a:t>
            </a:r>
            <a:endParaRPr lang="en-US" dirty="0">
              <a:ea typeface="SimSun" panose="02010600030101010101" pitchFamily="2" charset="-122"/>
            </a:endParaRPr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>
            <a:off x="5486400" y="2133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4876800" y="1981200"/>
            <a:ext cx="543560" cy="306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400">
                <a:ea typeface="SimSun" panose="02010600030101010101" pitchFamily="2" charset="-122"/>
              </a:rPr>
              <a:t>2300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5943600" y="2209800"/>
            <a:ext cx="792480" cy="3371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巴別塔</a:t>
            </a:r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>
            <a:off x="5486400" y="2362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4876800" y="2209800"/>
            <a:ext cx="543560" cy="306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rgbClr val="FF0000"/>
                </a:solidFill>
                <a:ea typeface="SimSun" panose="02010600030101010101" pitchFamily="2" charset="-122"/>
              </a:rPr>
              <a:t>2100</a:t>
            </a: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5943600" y="2514600"/>
            <a:ext cx="792480" cy="3371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甲骨文</a:t>
            </a:r>
          </a:p>
        </p:txBody>
      </p:sp>
      <p:sp>
        <p:nvSpPr>
          <p:cNvPr id="4117" name="Line 21"/>
          <p:cNvSpPr>
            <a:spLocks noChangeShapeType="1"/>
          </p:cNvSpPr>
          <p:nvPr/>
        </p:nvSpPr>
        <p:spPr bwMode="auto">
          <a:xfrm>
            <a:off x="5486400" y="2667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4642485" y="2529840"/>
            <a:ext cx="958850" cy="306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400" b="1">
                <a:solidFill>
                  <a:schemeClr val="accent1"/>
                </a:solidFill>
                <a:ea typeface="SimSun" panose="02010600030101010101" pitchFamily="2" charset="-122"/>
              </a:rPr>
              <a:t>2000-1600</a:t>
            </a:r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5867400" y="3657600"/>
            <a:ext cx="1402080" cy="3371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16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佛教</a:t>
            </a:r>
            <a:r>
              <a:rPr lang="zh-CN" altLang="en-US" sz="16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，伊斯蘭</a:t>
            </a:r>
          </a:p>
        </p:txBody>
      </p:sp>
      <p:sp>
        <p:nvSpPr>
          <p:cNvPr id="4120" name="Line 24"/>
          <p:cNvSpPr>
            <a:spLocks noChangeShapeType="1"/>
          </p:cNvSpPr>
          <p:nvPr/>
        </p:nvSpPr>
        <p:spPr bwMode="auto">
          <a:xfrm>
            <a:off x="5410200" y="3886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21" name="Text Box 25"/>
          <p:cNvSpPr txBox="1">
            <a:spLocks noChangeArrowheads="1"/>
          </p:cNvSpPr>
          <p:nvPr/>
        </p:nvSpPr>
        <p:spPr bwMode="auto">
          <a:xfrm>
            <a:off x="4953000" y="3733800"/>
            <a:ext cx="453390" cy="306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400">
                <a:ea typeface="SimSun" panose="02010600030101010101" pitchFamily="2" charset="-122"/>
              </a:rPr>
              <a:t>600</a:t>
            </a:r>
          </a:p>
        </p:txBody>
      </p:sp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5867400" y="3976688"/>
            <a:ext cx="165671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道教，</a:t>
            </a:r>
            <a:r>
              <a:rPr lang="en-US" sz="1600" u="sng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摩西五經</a:t>
            </a:r>
            <a:r>
              <a:rPr lang="en-US"/>
              <a:t> </a:t>
            </a:r>
          </a:p>
        </p:txBody>
      </p:sp>
      <p:sp>
        <p:nvSpPr>
          <p:cNvPr id="4123" name="Line 27"/>
          <p:cNvSpPr>
            <a:spLocks noChangeShapeType="1"/>
          </p:cNvSpPr>
          <p:nvPr/>
        </p:nvSpPr>
        <p:spPr bwMode="auto">
          <a:xfrm>
            <a:off x="5486400" y="4191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24" name="Text Box 28"/>
          <p:cNvSpPr txBox="1">
            <a:spLocks noChangeArrowheads="1"/>
          </p:cNvSpPr>
          <p:nvPr/>
        </p:nvSpPr>
        <p:spPr bwMode="auto">
          <a:xfrm>
            <a:off x="4956810" y="4076700"/>
            <a:ext cx="453390" cy="306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400">
                <a:ea typeface="SimSun" panose="02010600030101010101" pitchFamily="2" charset="-122"/>
              </a:rPr>
              <a:t>400</a:t>
            </a:r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6736080" y="2287588"/>
            <a:ext cx="995680" cy="3371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亞伯拉罕</a:t>
            </a:r>
          </a:p>
        </p:txBody>
      </p:sp>
      <p:sp>
        <p:nvSpPr>
          <p:cNvPr id="4126" name="Line 30"/>
          <p:cNvSpPr>
            <a:spLocks noChangeShapeType="1"/>
          </p:cNvSpPr>
          <p:nvPr/>
        </p:nvSpPr>
        <p:spPr bwMode="auto">
          <a:xfrm>
            <a:off x="4724400" y="25146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27" name="Text Box 31"/>
          <p:cNvSpPr txBox="1">
            <a:spLocks noChangeArrowheads="1"/>
          </p:cNvSpPr>
          <p:nvPr/>
        </p:nvSpPr>
        <p:spPr bwMode="auto">
          <a:xfrm>
            <a:off x="4098925" y="2373313"/>
            <a:ext cx="543560" cy="306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400">
                <a:ea typeface="SimSun" panose="02010600030101010101" pitchFamily="2" charset="-122"/>
              </a:rPr>
              <a:t>1900</a:t>
            </a:r>
          </a:p>
        </p:txBody>
      </p:sp>
      <p:sp>
        <p:nvSpPr>
          <p:cNvPr id="4128" name="Line 32"/>
          <p:cNvSpPr>
            <a:spLocks noChangeShapeType="1"/>
          </p:cNvSpPr>
          <p:nvPr/>
        </p:nvSpPr>
        <p:spPr bwMode="auto">
          <a:xfrm>
            <a:off x="5334000" y="3276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29" name="Text Box 33"/>
          <p:cNvSpPr txBox="1">
            <a:spLocks noChangeArrowheads="1"/>
          </p:cNvSpPr>
          <p:nvPr/>
        </p:nvSpPr>
        <p:spPr bwMode="auto">
          <a:xfrm>
            <a:off x="4479925" y="2982913"/>
            <a:ext cx="958850" cy="306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1400"/>
              <a:t>1600-1046</a:t>
            </a:r>
          </a:p>
        </p:txBody>
      </p:sp>
      <p:sp>
        <p:nvSpPr>
          <p:cNvPr id="4130" name="Text Box 34"/>
          <p:cNvSpPr txBox="1">
            <a:spLocks noChangeArrowheads="1"/>
          </p:cNvSpPr>
          <p:nvPr/>
        </p:nvSpPr>
        <p:spPr bwMode="auto">
          <a:xfrm>
            <a:off x="5943600" y="2971800"/>
            <a:ext cx="1402080" cy="3371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中國文字形成</a:t>
            </a:r>
          </a:p>
        </p:txBody>
      </p:sp>
      <p:sp>
        <p:nvSpPr>
          <p:cNvPr id="4131" name="Text Box 35"/>
          <p:cNvSpPr txBox="1">
            <a:spLocks noChangeArrowheads="1"/>
          </p:cNvSpPr>
          <p:nvPr/>
        </p:nvSpPr>
        <p:spPr bwMode="auto">
          <a:xfrm>
            <a:off x="5867400" y="4800600"/>
            <a:ext cx="589280" cy="3371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東漢</a:t>
            </a:r>
          </a:p>
        </p:txBody>
      </p:sp>
      <p:sp>
        <p:nvSpPr>
          <p:cNvPr id="4132" name="Line 36"/>
          <p:cNvSpPr>
            <a:spLocks noChangeShapeType="1"/>
          </p:cNvSpPr>
          <p:nvPr/>
        </p:nvSpPr>
        <p:spPr bwMode="auto">
          <a:xfrm>
            <a:off x="5486400" y="5029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33" name="Text Box 37"/>
          <p:cNvSpPr txBox="1">
            <a:spLocks noChangeArrowheads="1"/>
          </p:cNvSpPr>
          <p:nvPr/>
        </p:nvSpPr>
        <p:spPr bwMode="auto">
          <a:xfrm>
            <a:off x="4800600" y="4876800"/>
            <a:ext cx="688340" cy="306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400">
                <a:ea typeface="SimSun" panose="02010600030101010101" pitchFamily="2" charset="-122"/>
              </a:rPr>
              <a:t>25-220</a:t>
            </a:r>
          </a:p>
        </p:txBody>
      </p:sp>
      <p:sp>
        <p:nvSpPr>
          <p:cNvPr id="4134" name="Text Box 38"/>
          <p:cNvSpPr txBox="1">
            <a:spLocks noChangeArrowheads="1"/>
          </p:cNvSpPr>
          <p:nvPr/>
        </p:nvSpPr>
        <p:spPr bwMode="auto">
          <a:xfrm flipH="1">
            <a:off x="3836035" y="4658360"/>
            <a:ext cx="62928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>
                <a:ea typeface="SimSun" panose="02010600030101010101" pitchFamily="2" charset="-122"/>
              </a:rPr>
              <a:t>AD</a:t>
            </a:r>
          </a:p>
        </p:txBody>
      </p:sp>
      <p:sp>
        <p:nvSpPr>
          <p:cNvPr id="4135" name="Text Box 39"/>
          <p:cNvSpPr txBox="1">
            <a:spLocks noChangeArrowheads="1"/>
          </p:cNvSpPr>
          <p:nvPr/>
        </p:nvSpPr>
        <p:spPr bwMode="auto">
          <a:xfrm>
            <a:off x="5486400" y="1219200"/>
            <a:ext cx="70167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b="1" u="sng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起初</a:t>
            </a:r>
          </a:p>
        </p:txBody>
      </p:sp>
      <p:sp>
        <p:nvSpPr>
          <p:cNvPr id="4136" name="Line 40"/>
          <p:cNvSpPr>
            <a:spLocks noChangeShapeType="1"/>
          </p:cNvSpPr>
          <p:nvPr/>
        </p:nvSpPr>
        <p:spPr bwMode="auto">
          <a:xfrm>
            <a:off x="5486400" y="5791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37" name="Text Box 41"/>
          <p:cNvSpPr txBox="1">
            <a:spLocks noChangeArrowheads="1"/>
          </p:cNvSpPr>
          <p:nvPr/>
        </p:nvSpPr>
        <p:spPr bwMode="auto">
          <a:xfrm>
            <a:off x="4793615" y="5607050"/>
            <a:ext cx="64516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dirty="0"/>
              <a:t>2022</a:t>
            </a:r>
            <a:endParaRPr lang="en-US" dirty="0"/>
          </a:p>
        </p:txBody>
      </p:sp>
      <p:sp>
        <p:nvSpPr>
          <p:cNvPr id="4138" name="Text Box 42"/>
          <p:cNvSpPr txBox="1">
            <a:spLocks noChangeArrowheads="1"/>
          </p:cNvSpPr>
          <p:nvPr/>
        </p:nvSpPr>
        <p:spPr bwMode="auto">
          <a:xfrm>
            <a:off x="5943600" y="5638483"/>
            <a:ext cx="589280" cy="3371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今天</a:t>
            </a:r>
          </a:p>
        </p:txBody>
      </p:sp>
      <p:cxnSp>
        <p:nvCxnSpPr>
          <p:cNvPr id="2" name="Straight Arrow Connector 1"/>
          <p:cNvCxnSpPr/>
          <p:nvPr/>
        </p:nvCxnSpPr>
        <p:spPr>
          <a:xfrm flipV="1">
            <a:off x="3542030" y="2479040"/>
            <a:ext cx="0" cy="17487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flipH="1">
            <a:off x="3542030" y="4963795"/>
            <a:ext cx="11430" cy="920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3"/>
          <p:cNvSpPr txBox="1"/>
          <p:nvPr/>
        </p:nvSpPr>
        <p:spPr>
          <a:xfrm>
            <a:off x="8496935" y="2444750"/>
            <a:ext cx="6400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夏、商、周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8361045" y="2444750"/>
            <a:ext cx="11430" cy="116141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5"/>
          <p:cNvSpPr txBox="1"/>
          <p:nvPr/>
        </p:nvSpPr>
        <p:spPr>
          <a:xfrm>
            <a:off x="6019800" y="4311015"/>
            <a:ext cx="7924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秦始皇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4959350" y="4311015"/>
            <a:ext cx="45339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250</a:t>
            </a:r>
          </a:p>
        </p:txBody>
      </p:sp>
      <p:cxnSp>
        <p:nvCxnSpPr>
          <p:cNvPr id="8" name="Straight Arrow Connector 7"/>
          <p:cNvCxnSpPr>
            <a:stCxn id="7" idx="3"/>
          </p:cNvCxnSpPr>
          <p:nvPr/>
        </p:nvCxnSpPr>
        <p:spPr>
          <a:xfrm flipV="1">
            <a:off x="5412740" y="4457700"/>
            <a:ext cx="314325" cy="69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3485" y="1122680"/>
            <a:ext cx="9753600" cy="2387600"/>
          </a:xfrm>
        </p:spPr>
        <p:txBody>
          <a:bodyPr>
            <a:normAutofit/>
          </a:bodyPr>
          <a:lstStyle/>
          <a:p>
            <a:r>
              <a: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從聖經歷史看中國文字</a:t>
            </a:r>
            <a:br>
              <a: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</a:br>
            <a:r>
              <a:rPr lang="en-US" altLang="zh-CN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-</a:t>
            </a:r>
            <a:r>
              <a:rPr lang="zh-CN" altLang="en-US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巧合</a:t>
            </a:r>
            <a:r>
              <a:rPr lang="en-US" altLang="zh-CN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 or </a:t>
            </a:r>
            <a:r>
              <a:rPr lang="zh-CN" altLang="en-US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神諭</a:t>
            </a:r>
            <a:r>
              <a:rPr lang="en-US" altLang="zh-CN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 </a:t>
            </a:r>
            <a:r>
              <a:rPr lang="zh-CN" altLang="en-US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？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說文解字</a:t>
            </a:r>
            <a:r>
              <a:rPr lang="en-US" altLang="zh-CN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 </a:t>
            </a:r>
            <a:r>
              <a:rPr lang="zh-CN" altLang="en-US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作者：東漢許慎</a:t>
            </a:r>
            <a:r>
              <a:rPr lang="zh-CN" altLang="en-US" sz="32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（</a:t>
            </a:r>
            <a:r>
              <a:rPr lang="en-US" altLang="zh-CN" sz="32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200AD)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395" y="1825625"/>
            <a:ext cx="11193780" cy="4351655"/>
          </a:xfrm>
        </p:spPr>
        <p:txBody>
          <a:bodyPr/>
          <a:lstStyle/>
          <a:p>
            <a:r>
              <a:rPr lang="zh-CN" altLang="en-US" sz="36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許</a:t>
            </a:r>
            <a:r>
              <a:rPr lang="en-US" sz="36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慎《</a:t>
            </a:r>
            <a:r>
              <a:rPr lang="zh-CN" altLang="en-US" sz="36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說</a:t>
            </a:r>
            <a:r>
              <a:rPr lang="en-US" sz="36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文解字》：“古者庖羲氏之王天下也，</a:t>
            </a:r>
            <a:r>
              <a:rPr lang="en-US" sz="3600" b="1" u="sng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仰</a:t>
            </a:r>
            <a:r>
              <a:rPr lang="zh-CN" altLang="en-US" sz="3600" b="1" u="sng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則觀</a:t>
            </a:r>
            <a:r>
              <a:rPr lang="en-US" sz="3600" b="1" u="sng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象于天，俯</a:t>
            </a:r>
            <a:r>
              <a:rPr lang="zh-CN" altLang="en-US" sz="3600" b="1" u="sng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則觀</a:t>
            </a:r>
            <a:r>
              <a:rPr lang="en-US" sz="3600" b="1" u="sng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法于地</a:t>
            </a:r>
            <a:r>
              <a:rPr lang="en-US" sz="36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，</a:t>
            </a:r>
            <a:r>
              <a:rPr lang="zh-CN" altLang="en-US" sz="36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視鳥獸</a:t>
            </a:r>
            <a:r>
              <a:rPr lang="en-US" sz="36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之文</a:t>
            </a:r>
            <a:r>
              <a:rPr lang="zh-CN" altLang="en-US" sz="36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與</a:t>
            </a:r>
            <a:r>
              <a:rPr lang="en-US" sz="36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地之宜，近取诸身，</a:t>
            </a:r>
            <a:r>
              <a:rPr lang="zh-CN" altLang="en-US" sz="36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遠</a:t>
            </a:r>
            <a:r>
              <a:rPr lang="en-US" sz="36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取诸物；于是始作易八卦，以垂</a:t>
            </a:r>
            <a:r>
              <a:rPr lang="zh-CN" altLang="en-US" sz="36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憲</a:t>
            </a:r>
            <a:r>
              <a:rPr lang="en-US" sz="36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象。</a:t>
            </a:r>
          </a:p>
          <a:p>
            <a:r>
              <a:rPr lang="zh-CN" altLang="en-US" sz="36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許</a:t>
            </a:r>
            <a:r>
              <a:rPr lang="en-US" sz="36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慎：“</a:t>
            </a:r>
            <a:r>
              <a:rPr lang="zh-CN" altLang="en-US" sz="36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倉頡</a:t>
            </a:r>
            <a:r>
              <a:rPr lang="en-US" sz="36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之初作</a:t>
            </a:r>
            <a:r>
              <a:rPr lang="zh-CN" altLang="en-US" sz="36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書</a:t>
            </a:r>
            <a:r>
              <a:rPr lang="en-US" sz="36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也，</a:t>
            </a:r>
            <a:r>
              <a:rPr lang="zh-CN" altLang="en-US" sz="36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蓋</a:t>
            </a:r>
            <a:r>
              <a:rPr lang="en-US" sz="36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依</a:t>
            </a:r>
            <a:r>
              <a:rPr lang="zh-CN" altLang="en-US" sz="36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類</a:t>
            </a: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象形</a:t>
            </a:r>
            <a:r>
              <a:rPr lang="en-US" sz="36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，故</a:t>
            </a:r>
            <a:r>
              <a:rPr lang="zh-CN" altLang="en-US" sz="36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謂</a:t>
            </a:r>
            <a:r>
              <a:rPr lang="en-US" sz="36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之</a:t>
            </a:r>
            <a:r>
              <a:rPr lang="en-US" sz="36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文</a:t>
            </a:r>
            <a:r>
              <a:rPr lang="en-US" sz="36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。其后</a:t>
            </a: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形</a:t>
            </a:r>
            <a:r>
              <a:rPr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聲</a:t>
            </a:r>
            <a:r>
              <a:rPr lang="en-US" sz="36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相益，即</a:t>
            </a:r>
            <a:r>
              <a:rPr lang="zh-CN" altLang="en-US" sz="36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謂</a:t>
            </a:r>
            <a:r>
              <a:rPr lang="en-US" sz="36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之</a:t>
            </a:r>
            <a:r>
              <a:rPr lang="en-US" sz="36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字</a:t>
            </a:r>
            <a:r>
              <a:rPr lang="en-US" sz="36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。文者，物象之本；字者，言孳乳而寖多也。”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83665" y="232410"/>
            <a:ext cx="9424670" cy="292100"/>
          </a:xfrm>
        </p:spPr>
        <p:txBody>
          <a:bodyPr>
            <a:normAutofit fontScale="90000"/>
          </a:bodyPr>
          <a:lstStyle/>
          <a:p>
            <a:pPr algn="ctr" eaLnBrk="1" hangingPunct="1"/>
            <a:endParaRPr lang="en-US" b="1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1071245" y="3132455"/>
            <a:ext cx="10050145" cy="20351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《</a:t>
            </a:r>
            <a:r>
              <a:rPr lang="zh-CN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說文</a:t>
            </a:r>
            <a:r>
              <a:rPr lang="en-US" altLang="zh-CN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》</a:t>
            </a:r>
            <a:r>
              <a:rPr lang="zh-CN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天神，</a:t>
            </a:r>
            <a:r>
              <a:rPr lang="zh-CN" altLang="en-US" b="1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引出萬物者也</a:t>
            </a:r>
            <a:r>
              <a:rPr lang="zh-CN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</a:p>
          <a:p>
            <a:pPr eaLnBrk="1" hangingPunct="1"/>
            <a:r>
              <a:rPr lang="en-US" altLang="zh-CN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《</a:t>
            </a:r>
            <a:r>
              <a:rPr lang="zh-CN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徐曰</a:t>
            </a:r>
            <a:r>
              <a:rPr lang="en-US" altLang="zh-CN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》</a:t>
            </a:r>
            <a:r>
              <a:rPr lang="zh-CN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申卽引也，</a:t>
            </a:r>
            <a:r>
              <a:rPr lang="zh-CN" altLang="en-US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天主降氣，以感萬物</a:t>
            </a:r>
            <a:r>
              <a:rPr lang="zh-CN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，故言引出萬物。</a:t>
            </a:r>
          </a:p>
          <a:p>
            <a:pPr eaLnBrk="1" hangingPunct="1"/>
            <a:endParaRPr lang="zh-CN" alt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eaLnBrk="1" hangingPunct="1">
              <a:buNone/>
            </a:pPr>
            <a:r>
              <a:rPr lang="zh-CN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（</a:t>
            </a:r>
            <a:r>
              <a:rPr lang="zh-CN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創世紀</a:t>
            </a:r>
            <a:r>
              <a:rPr lang="en-US" altLang="zh-CN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</a:t>
            </a:r>
            <a:r>
              <a:rPr lang="zh-CN" altLang="en-US" b="1" dirty="0">
                <a:latin typeface="Microsoft JhengHei" panose="020B0604030504040204" pitchFamily="34" charset="-120"/>
                <a:ea typeface="SimSun" panose="02010600030101010101" pitchFamily="2" charset="-122"/>
              </a:rPr>
              <a:t>：</a:t>
            </a:r>
            <a:r>
              <a:rPr 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1 </a:t>
            </a:r>
            <a:r>
              <a:rPr lang="zh-CN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起初</a:t>
            </a:r>
            <a:r>
              <a:rPr 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神</a:t>
            </a:r>
            <a:r>
              <a:rPr 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創造</a:t>
            </a:r>
            <a:r>
              <a:rPr lang="zh-CN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天地。</a:t>
            </a:r>
            <a:r>
              <a:rPr lang="en-US" altLang="zh-CN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...</a:t>
            </a:r>
            <a:r>
              <a:rPr lang="zh-CN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神</a:t>
            </a:r>
            <a:r>
              <a:rPr 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說、要有光、就有了光。</a:t>
            </a:r>
            <a:r>
              <a:rPr lang="zh-CN" altLang="en-US" dirty="0">
                <a:latin typeface="Microsoft JhengHei" panose="020B0604030504040204" pitchFamily="34" charset="-120"/>
                <a:ea typeface="SimSun" panose="02010600030101010101" pitchFamily="2" charset="-122"/>
                <a:sym typeface="+mn-ea"/>
              </a:rPr>
              <a:t>）</a:t>
            </a:r>
          </a:p>
          <a:p>
            <a:pPr marL="0" indent="0" eaLnBrk="1" hangingPunct="1">
              <a:buNone/>
            </a:pPr>
            <a:endParaRPr lang="zh-CN" alt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eaLnBrk="1" hangingPunct="1"/>
            <a:endParaRPr lang="zh-CN" altLang="en-US" sz="3600" dirty="0">
              <a:ea typeface="SimSun" panose="02010600030101010101" pitchFamily="2" charset="-122"/>
            </a:endParaRPr>
          </a:p>
          <a:p>
            <a:pPr eaLnBrk="1" hangingPunct="1"/>
            <a:endParaRPr lang="en-US" altLang="zh-CN" sz="3600" dirty="0">
              <a:ea typeface="SimSun" panose="02010600030101010101" pitchFamily="2" charset="-122"/>
            </a:endParaRPr>
          </a:p>
          <a:p>
            <a:pPr eaLnBrk="1" hangingPunct="1"/>
            <a:endParaRPr lang="en-US" dirty="0"/>
          </a:p>
        </p:txBody>
      </p:sp>
      <p:pic>
        <p:nvPicPr>
          <p:cNvPr id="7172" name="Picture 4" descr="795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0680" y="803275"/>
            <a:ext cx="1400810" cy="140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795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9170" y="803275"/>
            <a:ext cx="1400810" cy="140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795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38110" y="803275"/>
            <a:ext cx="1400810" cy="140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" name="Straight Arrow Connector 1"/>
          <p:cNvCxnSpPr/>
          <p:nvPr/>
        </p:nvCxnSpPr>
        <p:spPr>
          <a:xfrm flipV="1">
            <a:off x="3737610" y="1633220"/>
            <a:ext cx="528955" cy="114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flipV="1">
            <a:off x="6865620" y="1621790"/>
            <a:ext cx="563880" cy="114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3"/>
          <p:cNvSpPr txBox="1"/>
          <p:nvPr/>
        </p:nvSpPr>
        <p:spPr>
          <a:xfrm>
            <a:off x="3097530" y="2393950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象形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7809230" y="2393950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形聲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427855" y="2668270"/>
            <a:ext cx="27717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6"/>
          <p:cNvSpPr txBox="1"/>
          <p:nvPr/>
        </p:nvSpPr>
        <p:spPr>
          <a:xfrm>
            <a:off x="2899410" y="5365115"/>
            <a:ext cx="51796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進化論 </a:t>
            </a:r>
            <a:r>
              <a:rPr lang="en-US" altLang="zh-CN" sz="36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or </a:t>
            </a:r>
            <a:r>
              <a:rPr lang="zh-CN" altLang="en-US" sz="36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創造論</a:t>
            </a:r>
            <a:r>
              <a:rPr lang="zh-CN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？</a:t>
            </a:r>
            <a:endParaRPr lang="en-US"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  <p:bldP spid="7171" grpId="1" build="p"/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290" y="0"/>
            <a:ext cx="5178425" cy="690499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795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7160" y="127635"/>
            <a:ext cx="1722755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795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9950" y="266065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" name="Picture 106"/>
          <p:cNvPicPr/>
          <p:nvPr/>
        </p:nvPicPr>
        <p:blipFill>
          <a:blip r:embed="rId4"/>
          <a:stretch>
            <a:fillRect/>
          </a:stretch>
        </p:blipFill>
        <p:spPr>
          <a:xfrm>
            <a:off x="4567555" y="1563370"/>
            <a:ext cx="1632585" cy="16370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4"/>
          <p:cNvSpPr txBox="1"/>
          <p:nvPr/>
        </p:nvSpPr>
        <p:spPr>
          <a:xfrm>
            <a:off x="495935" y="3714750"/>
            <a:ext cx="10436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申</a:t>
            </a:r>
            <a:r>
              <a:rPr lang="en-US" altLang="zh-CN" sz="24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-</a:t>
            </a:r>
            <a:r>
              <a:rPr lang="zh-CN" altLang="en-US" sz="24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甲骨象形</a:t>
            </a:r>
            <a:r>
              <a:rPr lang="en-US" altLang="zh-CN" sz="24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 </a:t>
            </a:r>
            <a:r>
              <a:rPr lang="zh-CN" altLang="en-US" sz="2400" b="1">
                <a:latin typeface="Microsoft JhengHei" panose="020B0604030504040204" pitchFamily="34" charset="-120"/>
                <a:ea typeface="SimSun" panose="02010600030101010101" pitchFamily="2" charset="-122"/>
                <a:cs typeface="Microsoft JhengHei" panose="020B0604030504040204" pitchFamily="34" charset="-120"/>
                <a:sym typeface="+mn-ea"/>
              </a:rPr>
              <a:t>：</a:t>
            </a:r>
            <a:r>
              <a:rPr lang="zh-CN" altLang="en-US" sz="24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霹靂、閃電。（陰陽乾坤）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354965" y="4490085"/>
            <a:ext cx="11062970" cy="2183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啟示錄</a:t>
            </a:r>
            <a:r>
              <a:rPr lang="en-US" altLang="zh-CN" sz="24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8</a:t>
            </a:r>
          </a:p>
          <a:p>
            <a:r>
              <a:rPr lang="en-US" sz="28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3 另有一位天使拿著金香爐來，站在祭壇旁邊，有許多香賜給他，要和眾聖徒的祈禱一同獻在寶座前的金壇上。 4 那香的煙和</a:t>
            </a:r>
            <a:r>
              <a:rPr lang="en-US" sz="2800" u="sng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眾聖徒的祈禱從天使的手中一同升到神面前</a:t>
            </a:r>
            <a:r>
              <a:rPr lang="en-US" sz="28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。 5 </a:t>
            </a:r>
            <a:r>
              <a:rPr lang="en-US" sz="28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天使拿著香爐，盛滿了壇上的火，倒在地上，隨有雷轟、大聲、閃電、地震</a:t>
            </a:r>
            <a:r>
              <a:rPr lang="en-US" sz="28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。</a:t>
            </a:r>
          </a:p>
        </p:txBody>
      </p:sp>
      <p:cxnSp>
        <p:nvCxnSpPr>
          <p:cNvPr id="2" name="Straight Arrow Connector 1"/>
          <p:cNvCxnSpPr/>
          <p:nvPr/>
        </p:nvCxnSpPr>
        <p:spPr>
          <a:xfrm flipV="1">
            <a:off x="3933190" y="926465"/>
            <a:ext cx="2449830" cy="114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3587750" y="1777365"/>
            <a:ext cx="862965" cy="541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Picture 99"/>
          <p:cNvPicPr/>
          <p:nvPr/>
        </p:nvPicPr>
        <p:blipFill>
          <a:blip r:embed="rId5"/>
          <a:stretch>
            <a:fillRect/>
          </a:stretch>
        </p:blipFill>
        <p:spPr>
          <a:xfrm>
            <a:off x="7995920" y="2320290"/>
            <a:ext cx="1905000" cy="190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10328275" y="3112135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小篆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693535" y="2858770"/>
            <a:ext cx="816610" cy="1263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7"/>
          <p:cNvSpPr txBox="1"/>
          <p:nvPr/>
        </p:nvSpPr>
        <p:spPr>
          <a:xfrm>
            <a:off x="4243705" y="3031490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甲骨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六書</a:t>
            </a:r>
            <a:r>
              <a:rPr lang="zh-CN" altLang="en-US">
                <a:latin typeface="Microsoft JhengHei" panose="020B0604030504040204" pitchFamily="34" charset="-120"/>
                <a:ea typeface="SimSun" panose="02010600030101010101" pitchFamily="2" charset="-122"/>
                <a:sym typeface="+mn-ea"/>
              </a:rPr>
              <a:t>：</a:t>
            </a:r>
            <a:br>
              <a:rPr lang="zh-CN" altLang="en-US">
                <a:latin typeface="Microsoft JhengHei" panose="020B0604030504040204" pitchFamily="34" charset="-120"/>
                <a:ea typeface="SimSun" panose="02010600030101010101" pitchFamily="2" charset="-122"/>
                <a:sym typeface="+mn-ea"/>
              </a:rPr>
            </a:br>
            <a:r>
              <a:rPr lang="en-US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象形、指事、會意、形聲</a:t>
            </a:r>
            <a:r>
              <a:rPr lang="zh-CN" altLang="en-US">
                <a:latin typeface="Microsoft JhengHei" panose="020B0604030504040204" pitchFamily="34" charset="-120"/>
                <a:ea typeface="SimSun" panose="02010600030101010101" pitchFamily="2" charset="-122"/>
                <a:sym typeface="+mn-ea"/>
              </a:rPr>
              <a:t>、</a:t>
            </a:r>
            <a:r>
              <a:rPr lang="en-US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轉注</a:t>
            </a:r>
            <a:r>
              <a:rPr lang="zh-CN" altLang="en-US">
                <a:latin typeface="Microsoft JhengHei" panose="020B0604030504040204" pitchFamily="34" charset="-120"/>
                <a:ea typeface="SimSun" panose="02010600030101010101" pitchFamily="2" charset="-122"/>
                <a:sym typeface="+mn-ea"/>
              </a:rPr>
              <a:t>、</a:t>
            </a:r>
            <a:r>
              <a:rPr lang="en-US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假借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文字構造的方法，只有象形、指事、會意、形聲四種，</a:t>
            </a:r>
          </a:p>
          <a:p>
            <a:pPr marL="0" indent="0">
              <a:buNone/>
            </a:pPr>
            <a:r>
              <a:rPr lang="en-US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轉注及假借都屬於文字運用的方法。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00"/>
          <p:cNvPicPr/>
          <p:nvPr/>
        </p:nvPicPr>
        <p:blipFill>
          <a:blip r:link="rId2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" name="Picture 104"/>
          <p:cNvPicPr/>
          <p:nvPr/>
        </p:nvPicPr>
        <p:blipFill>
          <a:blip r:embed="rId3"/>
          <a:stretch>
            <a:fillRect/>
          </a:stretch>
        </p:blipFill>
        <p:spPr>
          <a:xfrm>
            <a:off x="5417820" y="52705"/>
            <a:ext cx="6569710" cy="22136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" name="Picture 105"/>
          <p:cNvPicPr/>
          <p:nvPr/>
        </p:nvPicPr>
        <p:blipFill>
          <a:blip r:embed="rId4"/>
          <a:stretch>
            <a:fillRect/>
          </a:stretch>
        </p:blipFill>
        <p:spPr>
          <a:xfrm>
            <a:off x="1372870" y="2672080"/>
            <a:ext cx="8679180" cy="39293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Picture 106"/>
          <p:cNvPicPr/>
          <p:nvPr/>
        </p:nvPicPr>
        <p:blipFill>
          <a:blip r:embed="rId5"/>
          <a:stretch>
            <a:fillRect/>
          </a:stretch>
        </p:blipFill>
        <p:spPr>
          <a:xfrm>
            <a:off x="92710" y="52705"/>
            <a:ext cx="5194300" cy="20008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s 2"/>
          <p:cNvSpPr/>
          <p:nvPr/>
        </p:nvSpPr>
        <p:spPr>
          <a:xfrm>
            <a:off x="2472055" y="5320030"/>
            <a:ext cx="6844030" cy="1150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s 3"/>
          <p:cNvSpPr/>
          <p:nvPr/>
        </p:nvSpPr>
        <p:spPr>
          <a:xfrm>
            <a:off x="3105150" y="3203575"/>
            <a:ext cx="6290945" cy="345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b="1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創世紀</a:t>
            </a:r>
            <a:r>
              <a:rPr lang="zh-CN" altLang="en-US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與</a:t>
            </a:r>
            <a:r>
              <a:rPr lang="zh-CN" altLang="en-US" b="1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中國文字</a:t>
            </a:r>
            <a:r>
              <a:rPr lang="zh-CN" altLang="en-US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創造</a:t>
            </a:r>
            <a:br>
              <a:rPr lang="zh-CN" altLang="en-US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</a:br>
            <a:r>
              <a:rPr lang="zh-CN" altLang="en-US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還有哪些巧合？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CN" altLang="en-US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神給人類的第一道</a:t>
            </a:r>
            <a:r>
              <a:rPr lang="zh-CN" altLang="en-US" sz="48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禁</a:t>
            </a:r>
            <a:r>
              <a:rPr lang="zh-CN" altLang="en-US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命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2:15</a:t>
            </a:r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 </a:t>
            </a:r>
            <a:r>
              <a:rPr lang="en-US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耶和華</a:t>
            </a:r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　</a:t>
            </a:r>
            <a:r>
              <a:rPr lang="en-US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神將那人安置在伊甸園，使他修理，看守</a:t>
            </a:r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b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2:16</a:t>
            </a:r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 </a:t>
            </a:r>
            <a:r>
              <a:rPr lang="en-US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耶和華</a:t>
            </a:r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　</a:t>
            </a:r>
            <a:r>
              <a:rPr lang="en-US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神吩咐他說</a:t>
            </a:r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：「</a:t>
            </a:r>
            <a:r>
              <a:rPr lang="en-US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園中各樣樹上的果子，你可以隨意吃</a:t>
            </a:r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</a:t>
            </a:r>
            <a:b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2:17</a:t>
            </a:r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 </a:t>
            </a:r>
            <a:r>
              <a:rPr lang="en-US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只是分別善惡樹上的果子，你不可吃，因為你吃的日子必定死</a:t>
            </a:r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！」 </a:t>
            </a:r>
          </a:p>
          <a:p>
            <a:pPr eaLnBrk="1" hangingPunct="1"/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ctr"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禁</a:t>
            </a:r>
            <a:r>
              <a:rPr lang="zh-CN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CN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 </a:t>
            </a:r>
            <a:r>
              <a:rPr lang="zh-CN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“</a:t>
            </a:r>
            <a:r>
              <a:rPr lang="zh-CN" altLang="en-US" sz="36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樹</a:t>
            </a:r>
            <a:r>
              <a:rPr lang="zh-CN" altLang="en-US" sz="48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林</a:t>
            </a:r>
            <a:r>
              <a:rPr lang="zh-CN" altLang="en-US" sz="36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下有一個神的指</a:t>
            </a:r>
            <a:r>
              <a:rPr lang="zh-CN" altLang="en-US" sz="48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示</a:t>
            </a:r>
            <a:r>
              <a:rPr lang="zh-CN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”</a:t>
            </a:r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zh-CN" altLang="en-US" sz="54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罪</a:t>
            </a:r>
            <a:r>
              <a:rPr lang="zh-CN" altLang="en-US" sz="36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進入人類</a:t>
            </a:r>
            <a:r>
              <a:rPr lang="zh-CN" altLang="en-US" sz="32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（創世紀</a:t>
            </a:r>
            <a:r>
              <a:rPr lang="en-US" altLang="zh-CN" sz="32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</a:t>
            </a:r>
            <a:r>
              <a:rPr lang="zh-CN" altLang="en-US" sz="32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）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600200"/>
            <a:ext cx="8686800" cy="4525963"/>
          </a:xfrm>
        </p:spPr>
        <p:txBody>
          <a:bodyPr>
            <a:noAutofit/>
          </a:bodyPr>
          <a:lstStyle/>
          <a:p>
            <a:pPr marL="609600" indent="-609600" eaLnBrk="1" hangingPunct="1">
              <a:lnSpc>
                <a:spcPct val="90000"/>
              </a:lnSpc>
              <a:buNone/>
            </a:pPr>
            <a:r>
              <a:rPr 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</a:t>
            </a:r>
            <a:r>
              <a:rPr 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 </a:t>
            </a:r>
            <a:r>
              <a:rPr lang="en-US" sz="3200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耶和華</a:t>
            </a:r>
            <a:r>
              <a:rPr 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　</a:t>
            </a:r>
            <a:r>
              <a:rPr lang="en-US" sz="3200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神所造的，惟有蛇比田野一切的活物更狡猾</a:t>
            </a:r>
            <a:r>
              <a:rPr 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r>
              <a:rPr lang="en-US" sz="3200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蛇對女人說</a:t>
            </a:r>
            <a:r>
              <a:rPr 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：「　</a:t>
            </a:r>
            <a:r>
              <a:rPr lang="en-US" sz="3200" b="1" u="sng" dirty="0" err="1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神豈是真說</a:t>
            </a:r>
            <a:r>
              <a:rPr lang="en-US" sz="3200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不許你們吃園中所有樹上的果子嗎</a:t>
            </a:r>
            <a:r>
              <a:rPr 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？」</a:t>
            </a:r>
            <a:endParaRPr lang="en-US" altLang="zh-CN" sz="3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609600" indent="-609600" eaLnBrk="1" hangingPunct="1">
              <a:lnSpc>
                <a:spcPct val="90000"/>
              </a:lnSpc>
              <a:buNone/>
            </a:pPr>
            <a:r>
              <a:rPr 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</a:t>
            </a:r>
            <a:r>
              <a:rPr 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 </a:t>
            </a:r>
            <a:r>
              <a:rPr lang="en-US" sz="3200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女人對蛇說</a:t>
            </a:r>
            <a:r>
              <a:rPr 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：「</a:t>
            </a:r>
            <a:r>
              <a:rPr lang="en-US" sz="3200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園中樹上的果子，我們可以吃</a:t>
            </a:r>
            <a:r>
              <a:rPr 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</a:t>
            </a:r>
          </a:p>
          <a:p>
            <a:pPr marL="609600" indent="-609600" eaLnBrk="1" hangingPunct="1">
              <a:lnSpc>
                <a:spcPct val="90000"/>
              </a:lnSpc>
              <a:buNone/>
            </a:pPr>
            <a:r>
              <a:rPr 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</a:t>
            </a:r>
            <a:r>
              <a:rPr 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 </a:t>
            </a:r>
            <a:r>
              <a:rPr lang="en-US" sz="3200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惟有園當中那棵樹上的果子</a:t>
            </a:r>
            <a:r>
              <a:rPr 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　</a:t>
            </a:r>
            <a:r>
              <a:rPr lang="en-US" sz="3200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神曾說</a:t>
            </a:r>
            <a:r>
              <a:rPr 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：『</a:t>
            </a:r>
            <a:r>
              <a:rPr lang="en-US" sz="3200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你們不可吃，</a:t>
            </a:r>
            <a:r>
              <a:rPr lang="en-US" sz="3200" b="1" u="sng" dirty="0" err="1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也不可摸</a:t>
            </a:r>
            <a:r>
              <a:rPr lang="en-US" sz="3200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，免得你們死</a:t>
            </a:r>
            <a:r>
              <a:rPr 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。』</a:t>
            </a:r>
            <a:endParaRPr lang="en-US" altLang="zh-CN" sz="3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609600" indent="-609600" eaLnBrk="1" hangingPunct="1">
              <a:lnSpc>
                <a:spcPct val="90000"/>
              </a:lnSpc>
              <a:buNone/>
            </a:pPr>
            <a:r>
              <a:rPr 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</a:t>
            </a:r>
            <a:r>
              <a:rPr 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 </a:t>
            </a:r>
            <a:r>
              <a:rPr lang="en-US" sz="3200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蛇對女人說</a:t>
            </a:r>
            <a:r>
              <a:rPr 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：「</a:t>
            </a:r>
            <a:r>
              <a:rPr lang="en-US" sz="3200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你們</a:t>
            </a:r>
            <a:r>
              <a:rPr lang="en-US" sz="3200" b="1" u="sng" dirty="0" err="1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不一定死</a:t>
            </a:r>
            <a:r>
              <a:rPr 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；</a:t>
            </a:r>
            <a:endParaRPr lang="en-US" altLang="zh-CN" sz="3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609600" indent="-609600" eaLnBrk="1" hangingPunct="1">
              <a:lnSpc>
                <a:spcPct val="90000"/>
              </a:lnSpc>
              <a:buNone/>
            </a:pPr>
            <a:r>
              <a:rPr 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</a:t>
            </a:r>
            <a:r>
              <a:rPr 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 </a:t>
            </a:r>
            <a:r>
              <a:rPr lang="en-US" sz="3200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因為</a:t>
            </a:r>
            <a:r>
              <a:rPr 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　</a:t>
            </a:r>
            <a:r>
              <a:rPr lang="en-US" sz="3200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神知道，你們吃的日子眼睛就明亮了，你們便</a:t>
            </a:r>
            <a:r>
              <a:rPr lang="en-US" sz="3200" b="1" u="sng" dirty="0" err="1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如神</a:t>
            </a:r>
            <a:r>
              <a:rPr lang="en-US" sz="3200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能知道善惡</a:t>
            </a:r>
            <a:r>
              <a:rPr 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。」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60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四</a:t>
            </a:r>
            <a:r>
              <a:rPr lang="zh-CN" altLang="en-US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個似是而</a:t>
            </a:r>
            <a:r>
              <a:rPr lang="zh-CN" altLang="en-US" sz="60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非</a:t>
            </a:r>
            <a:r>
              <a:rPr lang="zh-CN" altLang="en-US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的謊言</a:t>
            </a:r>
            <a:endParaRPr lang="en-US" b="1" dirty="0">
              <a:solidFill>
                <a:srgbClr val="00206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25752" y="1828800"/>
            <a:ext cx="8503920" cy="4270248"/>
          </a:xfrm>
        </p:spPr>
        <p:txBody>
          <a:bodyPr/>
          <a:lstStyle/>
          <a:p>
            <a:pPr algn="ctr">
              <a:buNone/>
            </a:pPr>
            <a:r>
              <a:rPr lang="zh-CN" altLang="en-US" sz="5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四 </a:t>
            </a:r>
          </a:p>
          <a:p>
            <a:pPr algn="ctr">
              <a:buNone/>
            </a:pPr>
            <a:r>
              <a:rPr lang="zh-CN" altLang="en-US" sz="5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非  </a:t>
            </a:r>
            <a:endParaRPr lang="en-US" altLang="zh-CN" sz="5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buNone/>
            </a:pPr>
            <a:endParaRPr lang="en-US" altLang="zh-CN" sz="5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buNone/>
            </a:pPr>
            <a:r>
              <a:rPr lang="zh-CN" altLang="en-US" sz="6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罪</a:t>
            </a:r>
          </a:p>
        </p:txBody>
      </p:sp>
      <p:sp>
        <p:nvSpPr>
          <p:cNvPr id="4" name="Down Arrow 3"/>
          <p:cNvSpPr/>
          <p:nvPr/>
        </p:nvSpPr>
        <p:spPr>
          <a:xfrm>
            <a:off x="5894705" y="3625215"/>
            <a:ext cx="402590" cy="6781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752" y="228600"/>
            <a:ext cx="85344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人類的第一個貪</a:t>
            </a:r>
            <a:r>
              <a:rPr lang="zh-CN" altLang="en-US" sz="4400" b="1" u="sng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婪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5752" y="1905000"/>
            <a:ext cx="8503920" cy="419404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3:6</a:t>
            </a:r>
            <a:r>
              <a:rPr lang="en-US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 </a:t>
            </a:r>
            <a:r>
              <a:rPr lang="en-US" sz="3600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於是</a:t>
            </a:r>
            <a:r>
              <a:rPr lang="en-US" sz="3600" b="1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女人見那棵樹</a:t>
            </a:r>
            <a:r>
              <a:rPr lang="en-US" sz="3600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的果子好作食物，也悅人的眼目，且是可喜愛的，能使人有智慧，就摘下果子來吃了，又給她丈夫，她丈夫也吃了</a:t>
            </a:r>
            <a:r>
              <a:rPr lang="en-US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4465" y="228600"/>
            <a:ext cx="9320530" cy="901700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40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人類第一個</a:t>
            </a:r>
            <a:r>
              <a:rPr lang="zh-CN" altLang="en-US" b="1" u="sng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兇</a:t>
            </a:r>
            <a:r>
              <a:rPr lang="zh-CN" altLang="en-US" sz="40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殺案，發生在第一對</a:t>
            </a:r>
            <a:r>
              <a:rPr lang="zh-CN" altLang="en-US" b="1" u="sng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兄</a:t>
            </a:r>
            <a:r>
              <a:rPr lang="zh-CN" altLang="en-US" sz="40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弟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7510" y="1130935"/>
            <a:ext cx="11442700" cy="5620385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4:6</a:t>
            </a:r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 </a:t>
            </a:r>
            <a:r>
              <a:rPr lang="en-US" dirty="0" err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耶和華對該隱說</a:t>
            </a:r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：「</a:t>
            </a:r>
            <a:r>
              <a:rPr lang="en-US" dirty="0" err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你為甚麼發怒呢</a:t>
            </a:r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？</a:t>
            </a:r>
            <a:r>
              <a:rPr lang="en-US" dirty="0" err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你為甚麼變了臉色呢</a:t>
            </a:r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？</a:t>
            </a:r>
            <a:r>
              <a:rPr 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7</a:t>
            </a:r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 </a:t>
            </a:r>
            <a:r>
              <a:rPr lang="en-US" dirty="0" err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你若行得好，豈不蒙悅納</a:t>
            </a:r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？</a:t>
            </a:r>
            <a:r>
              <a:rPr lang="en-US" dirty="0" err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你若行得不好，罪就伏在門前</a:t>
            </a:r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。</a:t>
            </a:r>
            <a:r>
              <a:rPr lang="en-US" dirty="0" err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它必戀慕你，你卻要制伏它</a:t>
            </a:r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。」</a:t>
            </a:r>
            <a:r>
              <a:rPr 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8</a:t>
            </a:r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 </a:t>
            </a:r>
            <a:r>
              <a:rPr lang="en-US" b="1" dirty="0" err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該隱與他兄弟亞伯說話</a:t>
            </a:r>
            <a:r>
              <a:rPr lang="en-US" dirty="0" err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；二人正在田間</a:t>
            </a:r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。</a:t>
            </a:r>
            <a:r>
              <a:rPr lang="en-US" dirty="0" err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該隱起來打他兄弟亞伯，把他殺了</a:t>
            </a:r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。</a:t>
            </a:r>
            <a:endParaRPr lang="en-US" altLang="zh-CN" dirty="0"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4:9</a:t>
            </a:r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 </a:t>
            </a:r>
            <a:r>
              <a:rPr lang="en-US" dirty="0" err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耶和華對該隱說</a:t>
            </a:r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：「</a:t>
            </a:r>
            <a:r>
              <a:rPr lang="en-US" dirty="0" err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你兄弟亞伯在哪裏</a:t>
            </a:r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？」</a:t>
            </a:r>
            <a:r>
              <a:rPr lang="en-US" dirty="0" err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他說</a:t>
            </a:r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：「</a:t>
            </a:r>
            <a:r>
              <a:rPr lang="en-US" dirty="0" err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我不知道</a:t>
            </a:r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！</a:t>
            </a:r>
            <a:r>
              <a:rPr lang="en-US" dirty="0" err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我豈是看守我兄弟的嗎</a:t>
            </a:r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？」10 </a:t>
            </a:r>
            <a:r>
              <a:rPr lang="en-US" dirty="0" err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耶和華說</a:t>
            </a:r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：「</a:t>
            </a:r>
            <a:r>
              <a:rPr lang="en-US" dirty="0" err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你做了甚麼事呢</a:t>
            </a:r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？</a:t>
            </a:r>
            <a:r>
              <a:rPr lang="en-US" b="1" dirty="0" err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你兄弟的血有聲音從地裏向我哀告</a:t>
            </a:r>
            <a:r>
              <a:rPr 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。11 </a:t>
            </a:r>
            <a:r>
              <a:rPr lang="en-US" b="1" dirty="0" err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地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開了口</a:t>
            </a:r>
            <a:r>
              <a:rPr lang="en-US" dirty="0" err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，從你手裏接受你兄弟的血</a:t>
            </a:r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。</a:t>
            </a:r>
            <a:r>
              <a:rPr lang="en-US" dirty="0" err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現在你必從這地受咒詛</a:t>
            </a:r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。</a:t>
            </a:r>
            <a:r>
              <a:rPr 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12</a:t>
            </a:r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 </a:t>
            </a:r>
            <a:r>
              <a:rPr lang="en-US" dirty="0" err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你種地，地不再給你效力；你必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流離飄蕩</a:t>
            </a:r>
            <a:r>
              <a:rPr lang="en-US" dirty="0" err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在地上</a:t>
            </a:r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。」</a:t>
            </a:r>
            <a:endParaRPr lang="en-US" altLang="zh-CN" dirty="0"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4:13</a:t>
            </a:r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 </a:t>
            </a:r>
            <a:r>
              <a:rPr lang="en-US" dirty="0" err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該隱對耶和華說</a:t>
            </a:r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：「</a:t>
            </a:r>
            <a:r>
              <a:rPr lang="en-US" dirty="0" err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我的刑罰太重，過於我所能當的</a:t>
            </a:r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。</a:t>
            </a:r>
            <a:r>
              <a:rPr 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14</a:t>
            </a:r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 </a:t>
            </a:r>
            <a:r>
              <a:rPr lang="en-US" dirty="0" err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你如今趕逐我離開這地，以致不見你面；我必流離飄蕩在地上，凡遇見我的必殺我</a:t>
            </a:r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。」</a:t>
            </a:r>
            <a:r>
              <a:rPr 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15</a:t>
            </a:r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 </a:t>
            </a:r>
            <a:r>
              <a:rPr lang="en-US" dirty="0" err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耶和華對他說</a:t>
            </a:r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：「</a:t>
            </a:r>
            <a:r>
              <a:rPr lang="en-US" dirty="0" err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凡殺該隱的，必遭報七倍</a:t>
            </a:r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。」</a:t>
            </a:r>
            <a:r>
              <a:rPr lang="en-US" b="1" u="sng" dirty="0" err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耶和華就給該隱立一個</a:t>
            </a:r>
            <a:r>
              <a:rPr lang="en-US" b="1" u="sng" dirty="0" err="1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記號</a:t>
            </a:r>
            <a:r>
              <a:rPr lang="en-US" b="1" u="sng" dirty="0" err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，免得人遇見他就殺他</a:t>
            </a:r>
            <a:r>
              <a:rPr lang="en-US" b="1" u="sng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。</a:t>
            </a:r>
            <a:r>
              <a:rPr 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16</a:t>
            </a:r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 </a:t>
            </a:r>
            <a:r>
              <a:rPr lang="en-US" dirty="0" err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於是該隱離開耶和華的面，去住在伊甸東邊挪得之地</a:t>
            </a:r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。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955"/>
            <a:ext cx="8229600" cy="93599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zh-CN" altLang="en-US" sz="5335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船</a:t>
            </a:r>
            <a:r>
              <a:rPr lang="en-US" altLang="zh-CN" sz="5335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CN" altLang="en-US" sz="3555" b="1" dirty="0">
                <a:solidFill>
                  <a:srgbClr val="002060"/>
                </a:solidFill>
                <a:latin typeface="Microsoft JhengHei" panose="020B0604030504040204" pitchFamily="34" charset="-120"/>
                <a:ea typeface="SimSun" panose="02010600030101010101" pitchFamily="2" charset="-122"/>
              </a:rPr>
              <a:t>（</a:t>
            </a:r>
            <a:r>
              <a:rPr lang="zh-CN" altLang="en-US" sz="3555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創世紀</a:t>
            </a:r>
            <a:r>
              <a:rPr lang="en-US" altLang="zh-CN" sz="3555" b="1" dirty="0">
                <a:solidFill>
                  <a:srgbClr val="002060"/>
                </a:solidFill>
                <a:latin typeface="Microsoft JhengHei" panose="020B0604030504040204" pitchFamily="34" charset="-120"/>
                <a:ea typeface="SimSun" panose="02010600030101010101" pitchFamily="2" charset="-122"/>
              </a:rPr>
              <a:t>6</a:t>
            </a:r>
            <a:r>
              <a:rPr lang="zh-CN" altLang="en-US" sz="3555" b="1" dirty="0">
                <a:solidFill>
                  <a:srgbClr val="002060"/>
                </a:solidFill>
                <a:latin typeface="Microsoft JhengHei" panose="020B0604030504040204" pitchFamily="34" charset="-120"/>
                <a:ea typeface="SimSun" panose="02010600030101010101" pitchFamily="2" charset="-122"/>
              </a:rPr>
              <a:t>：</a:t>
            </a:r>
            <a:r>
              <a:rPr lang="en-US" altLang="zh-CN" sz="3555" b="1" dirty="0">
                <a:solidFill>
                  <a:srgbClr val="002060"/>
                </a:solidFill>
                <a:latin typeface="Microsoft JhengHei" panose="020B0604030504040204" pitchFamily="34" charset="-120"/>
                <a:ea typeface="SimSun" panose="02010600030101010101" pitchFamily="2" charset="-122"/>
              </a:rPr>
              <a:t>10-22</a:t>
            </a:r>
            <a:r>
              <a:rPr lang="zh-CN" altLang="en-US" sz="3555" b="1" dirty="0">
                <a:solidFill>
                  <a:srgbClr val="002060"/>
                </a:solidFill>
                <a:latin typeface="Microsoft JhengHei" panose="020B0604030504040204" pitchFamily="34" charset="-120"/>
                <a:ea typeface="SimSun" panose="02010600030101010101" pitchFamily="2" charset="-122"/>
              </a:rPr>
              <a:t>）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695" y="1210945"/>
            <a:ext cx="12092305" cy="5647055"/>
          </a:xfrm>
        </p:spPr>
        <p:txBody>
          <a:bodyPr>
            <a:normAutofit fontScale="90000" lnSpcReduction="10000"/>
          </a:bodyPr>
          <a:lstStyle/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altLang="zh-CN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 	</a:t>
            </a:r>
            <a:r>
              <a:rPr lang="zh-CN" altLang="en-US" sz="3200" b="1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挪亞生了三個兒子</a:t>
            </a:r>
            <a:r>
              <a:rPr lang="zh-CN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，就是閃、含、雅弗。</a:t>
            </a:r>
            <a:r>
              <a:rPr lang="en-US" altLang="zh-CN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 </a:t>
            </a:r>
            <a:r>
              <a:rPr lang="zh-CN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世界在神面前敗壞，地上滿了強暴。神觀看世界，見是敗壞了；凡有血氣的人在地上都敗壞了行為。</a:t>
            </a:r>
            <a:r>
              <a:rPr lang="en-US" altLang="zh-CN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 </a:t>
            </a:r>
            <a:r>
              <a:rPr lang="zh-CN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　神就對挪亞說：「凡有血氣的人，他的盡頭已經來到我面前；因為地上滿了他們的強暴，我要把他們和地一併毀滅。你要用歌斐木</a:t>
            </a:r>
            <a:r>
              <a:rPr lang="zh-CN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造一隻方舟</a:t>
            </a:r>
            <a:r>
              <a:rPr lang="zh-CN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分一間一間地造，裏外抹上松香。方舟的造法乃是這樣：要長三百肘，寬五十肘，高三十肘。方舟上邊要留透光處，高一肘。方舟的門要開在旁邊。方舟要分上、中、下三層。看哪，我要使洪水氾濫在地上，毀滅天下；凡地上有血肉、有氣息的活物，無一不死。</a:t>
            </a:r>
            <a:r>
              <a:rPr lang="zh-CN" altLang="en-US" sz="3200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我卻要與你立約；</a:t>
            </a:r>
            <a:r>
              <a:rPr lang="zh-CN" altLang="en-US" sz="3200" b="1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你同你的妻，與兒子兒婦</a:t>
            </a:r>
            <a:r>
              <a:rPr lang="zh-CN" altLang="en-US" sz="3200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</a:t>
            </a:r>
            <a:r>
              <a:rPr lang="zh-CN" altLang="en-US" sz="3200" b="1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都要進入方舟</a:t>
            </a:r>
            <a:r>
              <a:rPr lang="zh-CN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凡有血肉的活物，每樣兩個，一公一母，你要帶進方舟，好在你那裏保全生命。飛鳥各從其類，牲畜各從其類，地上的昆蟲各從其類，每樣兩個，要到你那裏，好保全生命。你要拿各樣食物積蓄起來，好作你和牠們的食物。」挪亞就這樣行。凡神所吩咐的，他都照樣行了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107"/>
          <p:cNvPicPr/>
          <p:nvPr/>
        </p:nvPicPr>
        <p:blipFill>
          <a:blip r:embed="rId2"/>
          <a:stretch>
            <a:fillRect/>
          </a:stretch>
        </p:blipFill>
        <p:spPr>
          <a:xfrm>
            <a:off x="2093595" y="3013710"/>
            <a:ext cx="7579995" cy="37738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1" name="Picture 110"/>
          <p:cNvPicPr/>
          <p:nvPr/>
        </p:nvPicPr>
        <p:blipFill>
          <a:blip r:embed="rId3"/>
          <a:stretch>
            <a:fillRect/>
          </a:stretch>
        </p:blipFill>
        <p:spPr>
          <a:xfrm>
            <a:off x="4210685" y="302895"/>
            <a:ext cx="2689860" cy="24028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 巧合 </a:t>
            </a:r>
            <a:r>
              <a:rPr lang="en-US" altLang="zh-CN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or </a:t>
            </a:r>
            <a:br>
              <a:rPr lang="en-US" altLang="zh-CN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CN" altLang="en-US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神給中國老祖宗的啟示 ？</a:t>
            </a:r>
            <a:endParaRPr lang="en-US" b="1" dirty="0">
              <a:solidFill>
                <a:srgbClr val="00206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zh-CN" altLang="en-US" sz="48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義 （义）</a:t>
            </a:r>
            <a:endParaRPr lang="en-US" sz="4800" b="1" dirty="0">
              <a:solidFill>
                <a:srgbClr val="00206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190" y="1110615"/>
            <a:ext cx="11815445" cy="554164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None/>
            </a:pPr>
            <a:r>
              <a:rPr lang="zh-CN" altLang="en-US" sz="28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</a:t>
            </a:r>
            <a:r>
              <a:rPr lang="zh-CN" altLang="en-US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他們又喊著說：「把他釘十字架！」</a:t>
            </a:r>
            <a:r>
              <a:rPr lang="en-US" altLang="zh-CN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 </a:t>
            </a:r>
            <a:r>
              <a:rPr lang="zh-CN" altLang="en-US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彼拉多說：「為甚麼呢？他做了甚麼惡事呢？」他們便極力地喊著說：「把他釘十字架！」</a:t>
            </a:r>
            <a:r>
              <a:rPr lang="en-US" altLang="zh-CN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 </a:t>
            </a:r>
            <a:r>
              <a:rPr lang="zh-CN" altLang="en-US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彼拉多要叫眾人喜悅，就</a:t>
            </a:r>
            <a:r>
              <a:rPr lang="zh-CN" altLang="en-US" b="1" u="sng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釋放巴拉巴</a:t>
            </a:r>
            <a:r>
              <a:rPr lang="zh-CN" altLang="en-US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給他們，</a:t>
            </a:r>
            <a:r>
              <a:rPr lang="zh-CN" altLang="en-US" b="1" u="sng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將耶穌</a:t>
            </a:r>
            <a:r>
              <a:rPr lang="zh-CN" altLang="en-US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鞭打了，交給人</a:t>
            </a:r>
            <a:r>
              <a:rPr lang="zh-CN" altLang="en-US" b="1" u="sng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釘十字架</a:t>
            </a:r>
            <a:r>
              <a:rPr lang="zh-CN" altLang="en-US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。</a:t>
            </a:r>
            <a:r>
              <a:rPr lang="zh-CN" altLang="en-US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（馬可</a:t>
            </a:r>
            <a:r>
              <a:rPr lang="en-US" altLang="zh-CN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15:13-15</a:t>
            </a:r>
            <a:r>
              <a:rPr lang="zh-CN" altLang="en-US" b="1" dirty="0">
                <a:solidFill>
                  <a:srgbClr val="002060"/>
                </a:solidFill>
                <a:latin typeface="Microsoft JhengHei" panose="020B0604030504040204" pitchFamily="34" charset="-120"/>
                <a:ea typeface="SimSun" panose="02010600030101010101" pitchFamily="2" charset="-122"/>
                <a:sym typeface="+mn-ea"/>
              </a:rPr>
              <a:t>）</a:t>
            </a:r>
            <a:endParaRPr lang="en-US" altLang="zh-CN" dirty="0">
              <a:solidFill>
                <a:srgbClr val="00206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神愛世人，甚至將他的獨生子賜給他們，叫一切信他的不致滅亡，反得永生。</a:t>
            </a:r>
            <a:r>
              <a:rPr lang="zh-CN" altLang="en-US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（</a:t>
            </a:r>
            <a:r>
              <a:rPr lang="en-US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約翰福音 3:16</a:t>
            </a:r>
            <a:r>
              <a:rPr lang="zh-CN" altLang="en-US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）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sz="28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義</a:t>
            </a:r>
            <a:r>
              <a:rPr lang="en-US" altLang="zh-CN" sz="28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=</a:t>
            </a:r>
            <a:r>
              <a:rPr lang="zh-CN" altLang="en-US" sz="28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羔羊代替了我</a:t>
            </a:r>
            <a:endParaRPr lang="en-US" altLang="zh-CN" sz="2800" b="1" dirty="0">
              <a:solidFill>
                <a:srgbClr val="00206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lnSpc>
                <a:spcPct val="90000"/>
              </a:lnSpc>
              <a:buNone/>
            </a:pPr>
            <a:r>
              <a:rPr lang="zh-CN" altLang="en-US" sz="28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义</a:t>
            </a:r>
            <a:r>
              <a:rPr lang="en-US" altLang="zh-CN" sz="28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=</a:t>
            </a:r>
            <a:r>
              <a:rPr lang="zh-CN" altLang="en-US" sz="28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十字架上一滴血</a:t>
            </a:r>
            <a:endParaRPr lang="en-US" altLang="zh-CN" sz="2800" b="1" dirty="0">
              <a:solidFill>
                <a:srgbClr val="00206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lnSpc>
                <a:spcPct val="90000"/>
              </a:lnSpc>
              <a:buNone/>
            </a:pPr>
            <a:r>
              <a:rPr lang="zh-CN" altLang="en-US" sz="28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稱義：奇妙交換、祂死我重生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97815" y="3721735"/>
            <a:ext cx="109543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（創世紀</a:t>
            </a:r>
            <a:r>
              <a:rPr lang="en-US" altLang="zh-CN" sz="32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22</a:t>
            </a:r>
            <a:r>
              <a:rPr lang="zh-CN" altLang="en-US" sz="32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：</a:t>
            </a:r>
            <a:r>
              <a:rPr lang="en-US" altLang="zh-CN" sz="32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2</a:t>
            </a:r>
            <a:r>
              <a:rPr lang="zh-CN" altLang="en-US" sz="32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）</a:t>
            </a:r>
            <a:r>
              <a:rPr lang="en-US" altLang="zh-CN" sz="32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1900BC</a:t>
            </a:r>
            <a:endParaRPr lang="zh-CN" altLang="en-US" sz="3200"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r>
              <a:rPr lang="en-US" sz="32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神說：「你帶著你的兒子，就是你獨生的兒子，你所愛的以撒，往摩利亞地去，在我所要</a:t>
            </a:r>
            <a:r>
              <a:rPr lang="en-US" sz="3200" b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指示</a:t>
            </a:r>
            <a:r>
              <a:rPr lang="en-US" sz="32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你的山上，</a:t>
            </a:r>
            <a:r>
              <a:rPr lang="en-US" sz="3200" b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把他獻為燔祭。</a:t>
            </a:r>
          </a:p>
        </p:txBody>
      </p:sp>
      <p:pic>
        <p:nvPicPr>
          <p:cNvPr id="5" name="Picture 4" descr="祭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83385" y="86360"/>
            <a:ext cx="4133215" cy="306959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6188075" y="1236980"/>
            <a:ext cx="45802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祭祀也。从示，以手持肉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中國傳統文化（文字、信仰、習俗</a:t>
            </a:r>
            <a:r>
              <a:rPr lang="en-US" altLang="zh-CN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...)</a:t>
            </a:r>
            <a:r>
              <a:rPr lang="zh-CN" altLang="en-US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的起源，處處顯示聖經的痕跡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大秦景教流行中國碑</a:t>
            </a:r>
            <a:r>
              <a:rPr lang="zh-CN" altLang="en-US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CN" altLang="en-US" sz="24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公元</a:t>
            </a:r>
            <a:r>
              <a:rPr lang="en-US" altLang="zh-CN" sz="24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635</a:t>
            </a:r>
            <a:r>
              <a:rPr lang="zh-CN" altLang="en-US" sz="24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年</a:t>
            </a:r>
            <a:r>
              <a:rPr lang="en-US" altLang="zh-CN" sz="24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\</a:t>
            </a:r>
            <a:r>
              <a:rPr lang="zh-CN" altLang="en-US" sz="24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唐太宗貞觀</a:t>
            </a:r>
            <a:r>
              <a:rPr lang="en-US" altLang="zh-CN" sz="24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9</a:t>
            </a:r>
            <a:r>
              <a:rPr lang="zh-CN" altLang="en-US" sz="24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年（西安碑林）</a:t>
            </a:r>
            <a:br>
              <a:rPr lang="en-US" altLang="zh-CN" sz="24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en-US" altLang="zh-CN" sz="24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(Nestorian)</a:t>
            </a:r>
            <a:endParaRPr lang="en-US" sz="2400" dirty="0">
              <a:solidFill>
                <a:srgbClr val="00206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4" name="Content Placeholder 3" descr="Nestorian-Stele-Budge-plate-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66236" y="1371600"/>
            <a:ext cx="3423016" cy="502920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 err="1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清朝</a:t>
            </a:r>
            <a:r>
              <a:rPr lang="en-US" dirty="0" err="1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康熙</a:t>
            </a:r>
            <a:r>
              <a:rPr lang="zh-CN" altLang="en-US" dirty="0" err="1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皇帝的救恩</a:t>
            </a:r>
            <a:r>
              <a:rPr lang="en-US" dirty="0" err="1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詩聯 </a:t>
            </a:r>
            <a:r>
              <a:rPr lang="zh-CN" altLang="en-US" dirty="0" err="1">
                <a:solidFill>
                  <a:srgbClr val="002060"/>
                </a:solidFill>
                <a:latin typeface="Microsoft JhengHei" panose="020B0604030504040204" pitchFamily="34" charset="-120"/>
                <a:ea typeface="SimSun" panose="02010600030101010101" pitchFamily="2" charset="-122"/>
              </a:rPr>
              <a:t>（</a:t>
            </a:r>
            <a:r>
              <a:rPr lang="en-US" altLang="zh-CN" dirty="0" err="1">
                <a:solidFill>
                  <a:srgbClr val="002060"/>
                </a:solidFill>
                <a:latin typeface="Microsoft JhengHei" panose="020B0604030504040204" pitchFamily="34" charset="-120"/>
                <a:ea typeface="SimSun" panose="02010600030101010101" pitchFamily="2" charset="-122"/>
              </a:rPr>
              <a:t>1661-1722</a:t>
            </a:r>
            <a:r>
              <a:rPr lang="zh-CN" altLang="en-US" dirty="0" err="1">
                <a:solidFill>
                  <a:srgbClr val="002060"/>
                </a:solidFill>
                <a:latin typeface="Microsoft JhengHei" panose="020B0604030504040204" pitchFamily="34" charset="-120"/>
                <a:ea typeface="SimSun" panose="02010600030101010101" pitchFamily="2" charset="-122"/>
              </a:rPr>
              <a:t>）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0000" lnSpcReduction="20000"/>
          </a:bodyPr>
          <a:lstStyle/>
          <a:p>
            <a:pPr eaLnBrk="1" hangingPunct="1">
              <a:lnSpc>
                <a:spcPct val="80000"/>
              </a:lnSpc>
              <a:buNone/>
            </a:pPr>
            <a:r>
              <a:rPr lang="en-US" sz="24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1692 </a:t>
            </a:r>
            <a:r>
              <a:rPr lang="en-US" altLang="zh-CN" sz="24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/</a:t>
            </a:r>
            <a:r>
              <a:rPr lang="en-US" sz="24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3 </a:t>
            </a:r>
            <a:r>
              <a:rPr lang="en-US" altLang="zh-CN" sz="24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/</a:t>
            </a:r>
            <a:r>
              <a:rPr lang="en-US" sz="24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22，康熙發佈敕令，准許天主教在中國自由傳播。 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2400" dirty="0" err="1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無始無終，先做形聲真主宰</a:t>
            </a:r>
            <a:r>
              <a:rPr lang="en-US" sz="24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 </a:t>
            </a:r>
            <a:br>
              <a:rPr lang="en-US" sz="24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en-US" sz="2400" dirty="0" err="1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宣仁宣義，津昭拯救大權衡</a:t>
            </a:r>
            <a:r>
              <a:rPr lang="en-US" sz="24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2400" dirty="0" err="1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森森萬象眼輪中，需識由來是化工</a:t>
            </a:r>
            <a:r>
              <a:rPr lang="en-US" sz="24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 </a:t>
            </a:r>
            <a:br>
              <a:rPr lang="en-US" sz="24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en-US" sz="2400" dirty="0" err="1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體一何終而何始，位三非寂亦非空</a:t>
            </a:r>
            <a:r>
              <a:rPr lang="en-US" sz="24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 </a:t>
            </a:r>
            <a:br>
              <a:rPr lang="en-US" sz="24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en-US" sz="2400" dirty="0" err="1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地堂久為初人閉，天路心憑聖子通</a:t>
            </a:r>
            <a:r>
              <a:rPr lang="en-US" sz="24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 </a:t>
            </a:r>
            <a:br>
              <a:rPr lang="en-US" sz="24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en-US" sz="2400" dirty="0" err="1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卻除異端無忌憚，真儒若個不欽崇</a:t>
            </a:r>
            <a:r>
              <a:rPr lang="en-US" sz="24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2400" dirty="0" err="1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功求十字血成溪，百丈恩流分自西</a:t>
            </a:r>
            <a:r>
              <a:rPr lang="en-US" sz="24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 </a:t>
            </a:r>
            <a:br>
              <a:rPr lang="en-US" sz="24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en-US" sz="2400" dirty="0" err="1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身列四衙半夜路，徒方三背兩番難</a:t>
            </a:r>
            <a:r>
              <a:rPr lang="en-US" sz="24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； </a:t>
            </a:r>
            <a:br>
              <a:rPr lang="en-US" sz="24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en-US" sz="2400" b="1" dirty="0" err="1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五千鞭打皮膚裂，六尺懸垂二盜齊</a:t>
            </a:r>
            <a:r>
              <a:rPr lang="en-US" sz="24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； </a:t>
            </a:r>
            <a:br>
              <a:rPr lang="en-US" sz="24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en-US" sz="2400" b="1" dirty="0" err="1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慘動八埃驚九品，七言一畢萬靈啼</a:t>
            </a:r>
            <a:r>
              <a:rPr lang="en-US" sz="24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2400" dirty="0" err="1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天門久為初人閉，福路全是聖子通</a:t>
            </a:r>
            <a:r>
              <a:rPr lang="en-US" sz="24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 </a:t>
            </a:r>
            <a:br>
              <a:rPr lang="en-US" sz="24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en-US" sz="2400" b="1" dirty="0" err="1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我願接受神聖子，兒子明分得永生</a:t>
            </a:r>
            <a:r>
              <a:rPr lang="en-US" sz="24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中國禮儀之爭</a:t>
            </a:r>
            <a:r>
              <a:rPr lang="en-US" altLang="zh-CN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 </a:t>
            </a:r>
            <a:r>
              <a:rPr lang="zh-CN" altLang="en-US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（</a:t>
            </a:r>
            <a:r>
              <a:rPr lang="en-US" altLang="zh-CN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1645-1656</a:t>
            </a:r>
            <a:r>
              <a:rPr lang="zh-CN" altLang="en-US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）</a:t>
            </a:r>
            <a:br>
              <a:rPr lang="zh-CN" altLang="en-US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</a:br>
            <a:r>
              <a:rPr lang="en-US" altLang="zh-CN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- </a:t>
            </a:r>
            <a:r>
              <a:rPr lang="zh-CN" altLang="en-US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祭祖祭孔乃中國傳統禮俗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b="1" u="sng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道明會</a:t>
            </a:r>
            <a:r>
              <a:rPr lang="en-US" altLang="zh-CN" b="1" u="sng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/</a:t>
            </a:r>
            <a:r>
              <a:rPr lang="zh-CN" altLang="en-US" b="1" u="sng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方濟會</a:t>
            </a:r>
            <a:endParaRPr lang="zh-CN" altLang="en-US">
              <a:sym typeface="+mn-ea"/>
            </a:endParaRPr>
          </a:p>
          <a:p>
            <a:r>
              <a:rPr lang="zh-CN" altLang="en-US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1645</a:t>
            </a:r>
            <a:r>
              <a:rPr lang="zh-CN" altLang="en-US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年羅馬天主教教宗諭令，</a:t>
            </a:r>
            <a:r>
              <a:rPr lang="zh-CN" altLang="en-US" b="1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禁止</a:t>
            </a:r>
            <a:r>
              <a:rPr lang="zh-CN" altLang="en-US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中國教徒祭祖祭孔</a:t>
            </a:r>
            <a:endParaRPr lang="zh-CN" altLang="en-US"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r>
              <a:rPr lang="zh-CN" altLang="en-US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克來孟十一世在</a:t>
            </a:r>
            <a:r>
              <a:rPr lang="zh-CN" altLang="en-US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1704</a:t>
            </a:r>
            <a:r>
              <a:rPr lang="zh-CN" altLang="en-US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年下令</a:t>
            </a:r>
            <a:r>
              <a:rPr lang="zh-CN" altLang="en-US" b="1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禁止</a:t>
            </a:r>
            <a:r>
              <a:rPr lang="zh-CN" altLang="en-US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教徒進行祭祖祭孔的儀式</a:t>
            </a:r>
          </a:p>
          <a:p>
            <a:r>
              <a:rPr lang="zh-CN" altLang="en-US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1742</a:t>
            </a:r>
            <a:r>
              <a:rPr lang="zh-CN" altLang="en-US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年，本篤十四世重申禁令，並</a:t>
            </a:r>
            <a:r>
              <a:rPr lang="zh-CN" altLang="en-US" b="1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禁止</a:t>
            </a:r>
            <a:r>
              <a:rPr lang="zh-CN" altLang="en-US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一切的辯論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zh-CN" altLang="en-US" sz="2700" b="1" u="sng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耶穌會</a:t>
            </a:r>
            <a:r>
              <a:rPr lang="en-US" altLang="zh-CN" sz="2700" b="1" u="sng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 </a:t>
            </a:r>
            <a:r>
              <a:rPr lang="en-US" altLang="zh-CN" sz="27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 </a:t>
            </a:r>
            <a:r>
              <a:rPr lang="zh-CN" altLang="en-US" sz="2700">
                <a:latin typeface="Microsoft JhengHei" panose="020B0604030504040204" pitchFamily="34" charset="-120"/>
                <a:ea typeface="SimSun" panose="02010600030101010101" pitchFamily="2" charset="-122"/>
                <a:cs typeface="Microsoft JhengHei" panose="020B0604030504040204" pitchFamily="34" charset="-120"/>
                <a:sym typeface="+mn-ea"/>
              </a:rPr>
              <a:t>（</a:t>
            </a:r>
            <a:r>
              <a:rPr lang="zh-CN" altLang="en-US" sz="27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利瑪竇</a:t>
            </a:r>
            <a:r>
              <a:rPr lang="zh-CN" altLang="en-US" sz="2700">
                <a:latin typeface="Microsoft JhengHei" panose="020B0604030504040204" pitchFamily="34" charset="-120"/>
                <a:ea typeface="SimSun" panose="02010600030101010101" pitchFamily="2" charset="-122"/>
                <a:cs typeface="Microsoft JhengHei" panose="020B0604030504040204" pitchFamily="34" charset="-120"/>
                <a:sym typeface="+mn-ea"/>
              </a:rPr>
              <a:t>）</a:t>
            </a:r>
            <a:endParaRPr lang="en-US" altLang="zh-CN" sz="2700"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r>
              <a:rPr lang="zh-CN" altLang="en-US" sz="27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1656</a:t>
            </a:r>
            <a:r>
              <a:rPr lang="zh-CN" altLang="en-US" sz="27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年</a:t>
            </a:r>
            <a:r>
              <a:rPr lang="zh-CN" altLang="en-US" sz="2700" b="1">
                <a:solidFill>
                  <a:srgbClr val="00B0F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解除</a:t>
            </a:r>
            <a:r>
              <a:rPr lang="zh-CN" altLang="en-US" sz="27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了這個禁令</a:t>
            </a:r>
            <a:endParaRPr lang="zh-CN" altLang="en-US" sz="2700"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endParaRPr lang="zh-CN" altLang="en-US" sz="2700"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endParaRPr lang="zh-CN" altLang="en-US" sz="2700"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endParaRPr lang="zh-CN" altLang="en-US" sz="2700"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r>
              <a:rPr lang="zh-CN" altLang="en-US" sz="27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庇護十二世在</a:t>
            </a:r>
            <a:r>
              <a:rPr lang="zh-CN" altLang="en-US" sz="27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1939</a:t>
            </a:r>
            <a:r>
              <a:rPr lang="zh-CN" altLang="en-US" sz="27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年12月8日颁布</a:t>
            </a:r>
            <a:r>
              <a:rPr lang="zh-CN" altLang="en-US" sz="27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諭</a:t>
            </a:r>
            <a:r>
              <a:rPr lang="zh-CN" altLang="en-US" sz="27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令，</a:t>
            </a:r>
            <a:r>
              <a:rPr lang="zh-CN" altLang="en-US" sz="2700" b="1">
                <a:solidFill>
                  <a:srgbClr val="00B0F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同意</a:t>
            </a:r>
            <a:r>
              <a:rPr lang="zh-CN" altLang="en-US" sz="27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教徒進行祭祖和祭孔儀式。在第二次梵蒂岡大公會議（</a:t>
            </a:r>
            <a:r>
              <a:rPr lang="zh-CN" altLang="en-US" sz="27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1962-1965</a:t>
            </a:r>
            <a:r>
              <a:rPr lang="zh-CN" altLang="en-US" sz="27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）上正式</a:t>
            </a:r>
            <a:r>
              <a:rPr lang="zh-CN" altLang="en-US" sz="2700" b="1">
                <a:solidFill>
                  <a:srgbClr val="00B0F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認可祭祖祭孔</a:t>
            </a:r>
            <a:r>
              <a:rPr lang="zh-CN" altLang="en-US" sz="27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，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中國傳統禮俗</a:t>
            </a:r>
            <a:r>
              <a:rPr lang="en-US" altLang="zh-CN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 vs </a:t>
            </a:r>
            <a:r>
              <a:rPr lang="zh-CN" altLang="en-US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宗教信仰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36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教派理念之爭</a:t>
            </a:r>
            <a:r>
              <a:rPr lang="en-US" altLang="zh-CN" sz="36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 </a:t>
            </a:r>
            <a:r>
              <a:rPr lang="zh-CN" altLang="en-US" sz="36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演變成</a:t>
            </a:r>
            <a:r>
              <a:rPr lang="en-US" altLang="zh-CN" sz="36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 </a:t>
            </a:r>
            <a:r>
              <a:rPr lang="zh-CN" altLang="en-US" sz="36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政治問題</a:t>
            </a:r>
            <a:endParaRPr lang="en-US" sz="3600"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r>
              <a:rPr lang="en-US" sz="36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雍正帝</a:t>
            </a:r>
            <a:r>
              <a:rPr lang="zh-CN" altLang="en-US" sz="36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於此</a:t>
            </a:r>
            <a:r>
              <a:rPr lang="en-US" sz="36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下令</a:t>
            </a:r>
            <a:r>
              <a:rPr lang="en-US" sz="36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禁教</a:t>
            </a:r>
            <a:r>
              <a:rPr lang="en-US" sz="36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。</a:t>
            </a:r>
          </a:p>
          <a:p>
            <a:r>
              <a:rPr lang="en-US" sz="36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乾隆</a:t>
            </a:r>
            <a:r>
              <a:rPr lang="en-US" sz="36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時期，傳教士雖在宮中受到禮遇，但仍不能在華展開傳教。</a:t>
            </a:r>
          </a:p>
          <a:p>
            <a:r>
              <a:rPr lang="en-US" sz="36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嘉慶、道光</a:t>
            </a:r>
            <a:r>
              <a:rPr lang="en-US" sz="36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兩朝繼續執行</a:t>
            </a:r>
            <a:r>
              <a:rPr lang="en-US" sz="36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禁教</a:t>
            </a:r>
            <a:r>
              <a:rPr lang="en-US" sz="36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政策，天主教在中國</a:t>
            </a:r>
            <a:r>
              <a:rPr lang="zh-CN" altLang="en-US" sz="36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開始走向</a:t>
            </a:r>
            <a:r>
              <a:rPr lang="en-US" sz="3600" b="1" u="sng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地下發展</a:t>
            </a:r>
            <a:r>
              <a:rPr lang="en-US" sz="360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的形式。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105"/>
          <p:cNvPicPr/>
          <p:nvPr/>
        </p:nvPicPr>
        <p:blipFill>
          <a:blip r:embed="rId2"/>
          <a:stretch>
            <a:fillRect/>
          </a:stretch>
        </p:blipFill>
        <p:spPr>
          <a:xfrm>
            <a:off x="1701800" y="1204595"/>
            <a:ext cx="8499475" cy="53695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s 1"/>
          <p:cNvSpPr/>
          <p:nvPr/>
        </p:nvSpPr>
        <p:spPr>
          <a:xfrm>
            <a:off x="7061835" y="6149340"/>
            <a:ext cx="3139440" cy="297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2"/>
          <p:cNvSpPr txBox="1"/>
          <p:nvPr/>
        </p:nvSpPr>
        <p:spPr>
          <a:xfrm>
            <a:off x="3218815" y="489585"/>
            <a:ext cx="575373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Connect between </a:t>
            </a:r>
            <a:r>
              <a:rPr lang="zh-CN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傳統與現代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1149985" y="5103495"/>
            <a:ext cx="2540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000" b="1">
                <a:latin typeface="Microsoft JhengHei" panose="020B0604030504040204" pitchFamily="34" charset="-120"/>
                <a:ea typeface="SimSun" panose="02010600030101010101" pitchFamily="2" charset="-122"/>
                <a:cs typeface="Microsoft JhengHei" panose="020B0604030504040204" pitchFamily="34" charset="-120"/>
              </a:rPr>
              <a:t>（</a:t>
            </a:r>
            <a:r>
              <a:rPr sz="20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古代掌祭祀</a:t>
            </a:r>
            <a:r>
              <a:rPr lang="zh-CN" sz="20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祈禱者）</a:t>
            </a:r>
            <a:r>
              <a:rPr sz="20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 </a:t>
            </a:r>
          </a:p>
        </p:txBody>
      </p:sp>
      <p:pic>
        <p:nvPicPr>
          <p:cNvPr id="6" name="Picture 5" descr="祝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9330" y="2987675"/>
            <a:ext cx="2066290" cy="2066290"/>
          </a:xfrm>
          <a:prstGeom prst="rect">
            <a:avLst/>
          </a:prstGeom>
        </p:spPr>
      </p:pic>
      <p:pic>
        <p:nvPicPr>
          <p:cNvPr id="7" name="Picture 6" descr="祈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76165" y="3051175"/>
            <a:ext cx="1979295" cy="1979295"/>
          </a:xfrm>
          <a:prstGeom prst="rect">
            <a:avLst/>
          </a:prstGeom>
        </p:spPr>
      </p:pic>
      <p:pic>
        <p:nvPicPr>
          <p:cNvPr id="8" name="Picture 7" descr="祿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75625" y="221615"/>
            <a:ext cx="2062480" cy="2062480"/>
          </a:xfrm>
          <a:prstGeom prst="rect">
            <a:avLst/>
          </a:prstGeom>
        </p:spPr>
      </p:pic>
      <p:pic>
        <p:nvPicPr>
          <p:cNvPr id="9" name="Picture 8" descr="禍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75625" y="3014980"/>
            <a:ext cx="2052320" cy="2052320"/>
          </a:xfrm>
          <a:prstGeom prst="rect">
            <a:avLst/>
          </a:prstGeom>
        </p:spPr>
      </p:pic>
      <p:pic>
        <p:nvPicPr>
          <p:cNvPr id="111" name="Picture 110"/>
          <p:cNvPicPr/>
          <p:nvPr/>
        </p:nvPicPr>
        <p:blipFill>
          <a:blip r:embed="rId10"/>
          <a:stretch>
            <a:fillRect/>
          </a:stretch>
        </p:blipFill>
        <p:spPr>
          <a:xfrm>
            <a:off x="4736465" y="201295"/>
            <a:ext cx="2118995" cy="21037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9" descr="祥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49300" y="332740"/>
            <a:ext cx="2305685" cy="21926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109"/>
          <p:cNvPicPr/>
          <p:nvPr/>
        </p:nvPicPr>
        <p:blipFill>
          <a:blip r:embed="rId2"/>
          <a:stretch>
            <a:fillRect/>
          </a:stretch>
        </p:blipFill>
        <p:spPr>
          <a:xfrm>
            <a:off x="4598035" y="390525"/>
            <a:ext cx="2406015" cy="1920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1" name="Picture 110"/>
          <p:cNvPicPr/>
          <p:nvPr/>
        </p:nvPicPr>
        <p:blipFill>
          <a:blip r:embed="rId3"/>
          <a:stretch>
            <a:fillRect/>
          </a:stretch>
        </p:blipFill>
        <p:spPr>
          <a:xfrm>
            <a:off x="8696325" y="483235"/>
            <a:ext cx="2104390" cy="18281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835025" y="4239260"/>
            <a:ext cx="1052195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《禮·祭統》福者，備也。</a:t>
            </a:r>
          </a:p>
          <a:p>
            <a:r>
              <a:rPr lang="en-US" sz="36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《</a:t>
            </a:r>
            <a:r>
              <a:rPr lang="zh-CN" altLang="en-US" sz="36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說</a:t>
            </a:r>
            <a:r>
              <a:rPr lang="en-US" sz="36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文》</a:t>
            </a:r>
            <a:r>
              <a:rPr lang="en-US" sz="3600" b="1" u="sng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賢者之祭也</a:t>
            </a:r>
            <a:r>
              <a:rPr lang="zh-CN" altLang="en-US" sz="3600" b="1" u="sng">
                <a:latin typeface="Microsoft JhengHei" panose="020B0604030504040204" pitchFamily="34" charset="-120"/>
                <a:ea typeface="SimSun" panose="02010600030101010101" pitchFamily="2" charset="-122"/>
                <a:cs typeface="Microsoft JhengHei" panose="020B0604030504040204" pitchFamily="34" charset="-120"/>
              </a:rPr>
              <a:t>，</a:t>
            </a:r>
            <a:r>
              <a:rPr lang="en-US" sz="3600" b="1" u="sng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必受其福。</a:t>
            </a:r>
            <a:r>
              <a:rPr lang="en-US" sz="3600" b="1" u="sng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非世所謂福也</a:t>
            </a:r>
            <a:r>
              <a:rPr lang="en-US" sz="36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。福者備也</a:t>
            </a:r>
            <a:r>
              <a:rPr lang="zh-CN" altLang="en-US" sz="3600" b="1">
                <a:latin typeface="Microsoft JhengHei" panose="020B0604030504040204" pitchFamily="34" charset="-120"/>
                <a:ea typeface="SimSun" panose="02010600030101010101" pitchFamily="2" charset="-122"/>
                <a:cs typeface="Microsoft JhengHei" panose="020B0604030504040204" pitchFamily="34" charset="-120"/>
              </a:rPr>
              <a:t>，</a:t>
            </a:r>
            <a:r>
              <a:rPr lang="en-US" sz="36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備者百順之名也</a:t>
            </a:r>
            <a:r>
              <a:rPr lang="zh-CN" altLang="en-US" sz="3600" b="1">
                <a:latin typeface="Microsoft JhengHei" panose="020B0604030504040204" pitchFamily="34" charset="-120"/>
                <a:ea typeface="SimSun" panose="02010600030101010101" pitchFamily="2" charset="-122"/>
                <a:cs typeface="Microsoft JhengHei" panose="020B0604030504040204" pitchFamily="34" charset="-120"/>
              </a:rPr>
              <a:t>，</a:t>
            </a:r>
            <a:r>
              <a:rPr lang="en-US" sz="3600" b="1" u="sng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無所不順者之謂備</a:t>
            </a:r>
            <a:r>
              <a:rPr lang="en-US" sz="36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。</a:t>
            </a:r>
          </a:p>
        </p:txBody>
      </p:sp>
      <p:pic>
        <p:nvPicPr>
          <p:cNvPr id="113" name="Picture 112"/>
          <p:cNvPicPr/>
          <p:nvPr/>
        </p:nvPicPr>
        <p:blipFill>
          <a:blip r:embed="rId4"/>
          <a:stretch>
            <a:fillRect/>
          </a:stretch>
        </p:blipFill>
        <p:spPr>
          <a:xfrm>
            <a:off x="-229235" y="390525"/>
            <a:ext cx="3985895" cy="17799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512445" y="2452370"/>
            <a:ext cx="26276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甲骨文</a:t>
            </a:r>
          </a:p>
          <a:p>
            <a:pPr algn="l"/>
            <a:r>
              <a:rPr lang="en-US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商代王室用于占卜</a:t>
            </a:r>
            <a:r>
              <a:rPr lang="zh-CN" altLang="en-US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祭祀</a:t>
            </a:r>
            <a:endParaRPr lang="en-US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l"/>
            <a:r>
              <a:rPr lang="en-US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而刻在</a:t>
            </a:r>
            <a:r>
              <a:rPr lang="zh-CN" altLang="en-US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龜</a:t>
            </a:r>
            <a:r>
              <a:rPr lang="en-US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甲上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4353560" y="2555240"/>
            <a:ext cx="34848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金文</a:t>
            </a:r>
            <a:r>
              <a:rPr lang="zh-CN" altLang="en-US" b="1">
                <a:latin typeface="Microsoft JhengHei" panose="020B0604030504040204" pitchFamily="34" charset="-120"/>
                <a:ea typeface="SimSun" panose="02010600030101010101" pitchFamily="2" charset="-122"/>
              </a:rPr>
              <a:t>（</a:t>
            </a:r>
            <a:r>
              <a:rPr lang="zh-CN" altLang="en-US" b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鐘</a:t>
            </a:r>
            <a:r>
              <a:rPr lang="en-US" b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鼎文</a:t>
            </a:r>
            <a:r>
              <a:rPr lang="zh-CN" altLang="en-US" b="1">
                <a:latin typeface="Microsoft JhengHei" panose="020B0604030504040204" pitchFamily="34" charset="-120"/>
                <a:ea typeface="SimSun" panose="02010600030101010101" pitchFamily="2" charset="-122"/>
              </a:rPr>
              <a:t>）</a:t>
            </a:r>
            <a:r>
              <a:rPr lang="en-US" altLang="zh-CN" b="1">
                <a:latin typeface="Microsoft JhengHei" panose="020B0604030504040204" pitchFamily="34" charset="-120"/>
                <a:ea typeface="SimSun" panose="02010600030101010101" pitchFamily="2" charset="-122"/>
              </a:rPr>
              <a:t>-</a:t>
            </a:r>
            <a:r>
              <a:rPr lang="en-US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商周</a:t>
            </a:r>
            <a:r>
              <a:rPr lang="zh-CN" altLang="en-US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時</a:t>
            </a:r>
            <a:r>
              <a:rPr lang="en-US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代青铜器</a:t>
            </a:r>
            <a:endParaRPr lang="en-US" altLang="zh-CN" b="1">
              <a:latin typeface="Microsoft JhengHei" panose="020B0604030504040204" pitchFamily="34" charset="-120"/>
              <a:ea typeface="SimSun" panose="02010600030101010101" pitchFamily="2" charset="-122"/>
            </a:endParaRPr>
          </a:p>
          <a:p>
            <a:pPr algn="l"/>
            <a:r>
              <a:rPr lang="zh-CN" altLang="en-US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篆書</a:t>
            </a:r>
            <a:r>
              <a:rPr lang="en-US" altLang="zh-CN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-</a:t>
            </a:r>
            <a:r>
              <a:rPr lang="zh-CN" altLang="en-US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秦始皇時代</a:t>
            </a:r>
            <a:endParaRPr lang="zh-CN" altLang="en-US" b="1"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 algn="l"/>
            <a:endParaRPr lang="en-US" b="1"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9650095" y="2555240"/>
            <a:ext cx="812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楷書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11098530" y="247650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文字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835025" y="247650"/>
            <a:ext cx="140589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符號（象形</a:t>
            </a:r>
            <a:r>
              <a:rPr lang="en-US" altLang="zh-CN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140075" y="1213485"/>
            <a:ext cx="644525" cy="755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7453630" y="1178560"/>
            <a:ext cx="609600" cy="755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8" grpId="0"/>
      <p:bldP spid="8" grpId="1"/>
      <p:bldP spid="9" grpId="0"/>
      <p:bldP spid="9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1400" y="2239010"/>
            <a:ext cx="9775825" cy="257111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賞賜的是耶和華，</a:t>
            </a:r>
            <a:br>
              <a: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收取的也是耶和華，</a:t>
            </a:r>
            <a:br>
              <a: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耶和華的名是應當稱頌的！</a:t>
            </a:r>
            <a:endParaRPr lang="en-US" altLang="zh-CN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6345" y="5051425"/>
            <a:ext cx="9144000" cy="1127125"/>
          </a:xfrm>
        </p:spPr>
        <p:txBody>
          <a:bodyPr/>
          <a:lstStyle/>
          <a:p>
            <a:r>
              <a:rPr lang="zh-CN" altLang="en-US" sz="3600" b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約伯記</a:t>
            </a:r>
          </a:p>
        </p:txBody>
      </p:sp>
      <p:pic>
        <p:nvPicPr>
          <p:cNvPr id="9" name="Picture 8" descr="禍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66455" y="186690"/>
            <a:ext cx="2052320" cy="2052320"/>
          </a:xfrm>
          <a:prstGeom prst="rect">
            <a:avLst/>
          </a:prstGeom>
        </p:spPr>
      </p:pic>
      <p:pic>
        <p:nvPicPr>
          <p:cNvPr id="111" name="Picture 110"/>
          <p:cNvPicPr/>
          <p:nvPr/>
        </p:nvPicPr>
        <p:blipFill>
          <a:blip r:embed="rId4"/>
          <a:stretch>
            <a:fillRect/>
          </a:stretch>
        </p:blipFill>
        <p:spPr>
          <a:xfrm>
            <a:off x="1167765" y="186690"/>
            <a:ext cx="1992630" cy="19170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2387600"/>
            <a:ext cx="9144000" cy="1894205"/>
          </a:xfrm>
        </p:spPr>
        <p:txBody>
          <a:bodyPr/>
          <a:lstStyle/>
          <a:p>
            <a:r>
              <a: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什麼是有福的人生？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332980" y="4997450"/>
            <a:ext cx="3622675" cy="781050"/>
          </a:xfrm>
        </p:spPr>
        <p:txBody>
          <a:bodyPr>
            <a:normAutofit lnSpcReduction="10000"/>
          </a:bodyPr>
          <a:lstStyle/>
          <a:p>
            <a:r>
              <a:rPr lang="zh-CN" altLang="en-US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（說文：</a:t>
            </a:r>
            <a:r>
              <a:rPr lang="en-US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非世所謂福也。</a:t>
            </a:r>
            <a:r>
              <a:rPr lang="zh-CN" altLang="en-US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）</a:t>
            </a:r>
          </a:p>
        </p:txBody>
      </p:sp>
      <p:pic>
        <p:nvPicPr>
          <p:cNvPr id="110" name="Picture 109"/>
          <p:cNvPicPr/>
          <p:nvPr/>
        </p:nvPicPr>
        <p:blipFill>
          <a:blip r:embed="rId2"/>
          <a:stretch>
            <a:fillRect/>
          </a:stretch>
        </p:blipFill>
        <p:spPr>
          <a:xfrm>
            <a:off x="4519930" y="530860"/>
            <a:ext cx="2702560" cy="22999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109"/>
          <p:cNvPicPr/>
          <p:nvPr/>
        </p:nvPicPr>
        <p:blipFill>
          <a:blip r:embed="rId2"/>
          <a:stretch>
            <a:fillRect/>
          </a:stretch>
        </p:blipFill>
        <p:spPr>
          <a:xfrm>
            <a:off x="4334510" y="470535"/>
            <a:ext cx="2956560" cy="238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1126490" y="4682490"/>
            <a:ext cx="10929620" cy="922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4800" b="1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“</a:t>
            </a:r>
            <a:r>
              <a:rPr lang="zh-CN" altLang="en-US" sz="5400" b="1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在祭壇獻上一杯酒、就是福氣</a:t>
            </a:r>
            <a:r>
              <a:rPr lang="en-US" altLang="zh-CN" sz="4800" b="1">
                <a:latin typeface="Microsoft JhengHei" panose="020B0604030504040204" pitchFamily="34" charset="-120"/>
                <a:ea typeface="Microsoft JhengHei" panose="020B0604030504040204" pitchFamily="34" charset="-120"/>
                <a:sym typeface="+mn-ea"/>
              </a:rPr>
              <a:t>”</a:t>
            </a:r>
            <a:r>
              <a:rPr lang="zh-CN" altLang="en-US" sz="4800" b="1">
                <a:latin typeface="Microsoft JhengHei" panose="020B0604030504040204" pitchFamily="34" charset="-120"/>
                <a:ea typeface="SimSun" panose="02010600030101010101" pitchFamily="2" charset="-122"/>
                <a:sym typeface="+mn-ea"/>
              </a:rPr>
              <a:t>。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2146935" y="3382645"/>
            <a:ext cx="70408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36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《</a:t>
            </a:r>
            <a:r>
              <a:rPr lang="zh-CN" altLang="en-US" sz="36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說</a:t>
            </a:r>
            <a:r>
              <a:rPr lang="en-US" sz="36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文》賢者之祭也</a:t>
            </a:r>
            <a:r>
              <a:rPr lang="zh-CN" altLang="en-US" sz="36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，</a:t>
            </a:r>
            <a:r>
              <a:rPr lang="en-US" sz="36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必受其福。</a:t>
            </a:r>
            <a:endParaRPr lang="en-US" sz="360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111"/>
          <p:cNvPicPr/>
          <p:nvPr/>
        </p:nvPicPr>
        <p:blipFill>
          <a:blip r:embed="rId2"/>
          <a:stretch>
            <a:fillRect/>
          </a:stretch>
        </p:blipFill>
        <p:spPr>
          <a:xfrm>
            <a:off x="1510665" y="732790"/>
            <a:ext cx="8987790" cy="53917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從聖經歷史看中國文化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err="1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巴別</a:t>
            </a:r>
            <a:r>
              <a:rPr lang="en-US" sz="4800" b="1" dirty="0" err="1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塔</a:t>
            </a:r>
            <a:r>
              <a:rPr lang="en-US" sz="48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CN" altLang="en-US" sz="311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創世紀</a:t>
            </a:r>
            <a:r>
              <a:rPr lang="en-US" altLang="zh-CN" sz="311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11</a:t>
            </a:r>
            <a:r>
              <a:rPr lang="zh-CN" altLang="en-US" sz="3110" b="1" dirty="0">
                <a:solidFill>
                  <a:srgbClr val="002060"/>
                </a:solidFill>
                <a:latin typeface="Microsoft JhengHei" panose="020B0604030504040204" pitchFamily="34" charset="-120"/>
                <a:ea typeface="SimSun" panose="02010600030101010101" pitchFamily="2" charset="-122"/>
              </a:rPr>
              <a:t>：</a:t>
            </a:r>
            <a:r>
              <a:rPr lang="en-US" altLang="zh-CN" sz="3110" b="1" dirty="0">
                <a:solidFill>
                  <a:srgbClr val="002060"/>
                </a:solidFill>
                <a:latin typeface="Microsoft JhengHei" panose="020B0604030504040204" pitchFamily="34" charset="-120"/>
                <a:ea typeface="SimSun" panose="02010600030101010101" pitchFamily="2" charset="-122"/>
              </a:rPr>
              <a:t>1-9</a:t>
            </a:r>
            <a:r>
              <a:rPr lang="zh-CN" altLang="en-US" sz="32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（西元前</a:t>
            </a:r>
            <a:r>
              <a:rPr lang="en-US" altLang="zh-CN" sz="32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2100)</a:t>
            </a:r>
            <a:r>
              <a:rPr lang="en-US" sz="32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155" y="915035"/>
            <a:ext cx="10890885" cy="624205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None/>
            </a:pPr>
            <a:r>
              <a:rPr 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</a:t>
            </a:r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 </a:t>
            </a:r>
            <a:r>
              <a:rPr lang="en-US" b="1" u="sng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那時，天下人的口音、言語都是</a:t>
            </a:r>
            <a:r>
              <a:rPr lang="en-US" b="1" u="sng" dirty="0" err="1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一樣</a:t>
            </a:r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</a:t>
            </a:r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 </a:t>
            </a:r>
            <a:r>
              <a:rPr lang="en-US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他們往東邊遷移的時候，在示拿地遇見</a:t>
            </a:r>
            <a:r>
              <a:rPr lang="en-US" dirty="0" err="1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一片</a:t>
            </a:r>
            <a:r>
              <a:rPr lang="en-US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平原，</a:t>
            </a:r>
            <a:r>
              <a:rPr lang="en-US" b="1" dirty="0" err="1">
                <a:solidFill>
                  <a:srgbClr val="7030A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就住在那裏</a:t>
            </a:r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</a:t>
            </a:r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 </a:t>
            </a:r>
            <a:r>
              <a:rPr lang="en-US" b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他們彼此</a:t>
            </a:r>
            <a:r>
              <a:rPr lang="en-US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商量說</a:t>
            </a:r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：「</a:t>
            </a:r>
            <a:r>
              <a:rPr lang="en-US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來吧</a:t>
            </a:r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！</a:t>
            </a:r>
            <a:r>
              <a:rPr lang="en-US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我們要做磚，把磚燒透了</a:t>
            </a:r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。」</a:t>
            </a:r>
            <a:r>
              <a:rPr lang="en-US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他們就拿磚當石頭，又拿石漆當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灰泥</a:t>
            </a:r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</a:t>
            </a:r>
            <a:r>
              <a:rPr lang="en-US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 </a:t>
            </a:r>
            <a:r>
              <a:rPr lang="en-US" b="1" dirty="0" err="1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他們說</a:t>
            </a:r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：「</a:t>
            </a:r>
            <a:r>
              <a:rPr lang="en-US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來吧</a:t>
            </a:r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！</a:t>
            </a:r>
            <a:r>
              <a:rPr lang="en-US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我們要建造</a:t>
            </a:r>
            <a:r>
              <a:rPr lang="en-US" dirty="0" err="1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一座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城和</a:t>
            </a:r>
            <a:r>
              <a:rPr lang="en-US" dirty="0" err="1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一座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塔</a:t>
            </a:r>
            <a:r>
              <a:rPr lang="en-US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，塔頂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通天</a:t>
            </a:r>
            <a:r>
              <a:rPr lang="en-US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</a:t>
            </a:r>
            <a:r>
              <a:rPr lang="en-US" b="1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為要傳揚我們的名</a:t>
            </a:r>
            <a:r>
              <a:rPr lang="en-US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免得我們分散</a:t>
            </a:r>
            <a:r>
              <a:rPr lang="en-US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在全地上</a:t>
            </a:r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。」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5 </a:t>
            </a:r>
            <a:r>
              <a:rPr lang="en-US" b="1" dirty="0" err="1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耶和華降臨，要看看世人所建造的城和塔</a:t>
            </a:r>
            <a:r>
              <a:rPr lang="en-US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6</a:t>
            </a:r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 </a:t>
            </a:r>
            <a:r>
              <a:rPr lang="en-US" b="1" dirty="0" err="1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耶和華說</a:t>
            </a:r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：「</a:t>
            </a:r>
            <a:r>
              <a:rPr lang="en-US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看哪，他們成為</a:t>
            </a:r>
            <a:r>
              <a:rPr lang="en-US" dirty="0" err="1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一樣的人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民，都是</a:t>
            </a:r>
            <a:r>
              <a:rPr lang="en-US" dirty="0" err="1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一樣的言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語</a:t>
            </a:r>
            <a:r>
              <a:rPr lang="en-US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，如今既做起這事來，以後他們所要做的事就沒有不成就的了</a:t>
            </a:r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7</a:t>
            </a:r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 </a:t>
            </a:r>
            <a:r>
              <a:rPr lang="en-US" b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我們下去</a:t>
            </a:r>
            <a:r>
              <a:rPr lang="en-US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，在那裏變</a:t>
            </a:r>
            <a:r>
              <a:rPr lang="zh-CN" altLang="en-US" b="1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乱</a:t>
            </a:r>
            <a:r>
              <a:rPr lang="en-US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他們的口音，使他們的言語彼此不通</a:t>
            </a:r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8</a:t>
            </a:r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 </a:t>
            </a:r>
            <a:r>
              <a:rPr lang="en-US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於是耶和華</a:t>
            </a:r>
            <a:r>
              <a:rPr lang="en-US" dirty="0" err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使他們</a:t>
            </a:r>
            <a:r>
              <a:rPr lang="en-US" b="1" dirty="0" err="1">
                <a:solidFill>
                  <a:srgbClr val="7030A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從那裏分散在全地上</a:t>
            </a:r>
            <a:r>
              <a:rPr lang="en-US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；他們就停工，不造那城了</a:t>
            </a:r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9</a:t>
            </a:r>
            <a:r>
              <a:rPr lang="en-US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 </a:t>
            </a:r>
            <a:r>
              <a:rPr lang="en-US" b="1" u="sng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因為耶和華在那裏變亂天下人的言語，</a:t>
            </a:r>
            <a:r>
              <a:rPr lang="en-US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使眾人分散在全地上，所以那城名叫巴別</a:t>
            </a:r>
            <a:r>
              <a:rPr lang="zh-CN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39850" y="398780"/>
            <a:ext cx="9144000" cy="99187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巴別塔</a:t>
            </a:r>
            <a:r>
              <a:rPr lang="zh-CN" altLang="en-US" b="1" dirty="0" err="1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：</a:t>
            </a:r>
            <a:r>
              <a:rPr lang="zh-CN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乱</a:t>
            </a:r>
            <a:r>
              <a:rPr lang="en-US" altLang="zh-CN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 </a:t>
            </a:r>
            <a:r>
              <a:rPr lang="zh-CN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、亂</a:t>
            </a:r>
            <a:r>
              <a:rPr lang="en-US" altLang="zh-CN" sz="7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 </a:t>
            </a:r>
            <a:r>
              <a:rPr lang="zh-CN" altLang="en-US" sz="4000" b="1" dirty="0">
                <a:latin typeface="Microsoft JhengHei" panose="020B0604030504040204" pitchFamily="34" charset="-120"/>
                <a:ea typeface="SimSun" panose="02010600030101010101" pitchFamily="2" charset="-122"/>
                <a:cs typeface="Microsoft JhengHei" panose="020B0604030504040204" pitchFamily="34" charset="-120"/>
                <a:sym typeface="+mn-ea"/>
              </a:rPr>
              <a:t>（</a:t>
            </a:r>
            <a:r>
              <a:rPr lang="zh-CN" altLang="en-US" sz="4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  <a:sym typeface="+mn-ea"/>
              </a:rPr>
              <a:t>異體字）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17905" y="1521460"/>
            <a:ext cx="10156190" cy="3608705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36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Babel:［巴比倫］或〔巴別〕</a:t>
            </a:r>
            <a:r>
              <a:rPr lang="zh-CN" altLang="en-US" sz="36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，</a:t>
            </a:r>
            <a:r>
              <a:rPr lang="en-US" sz="36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字義: 混亂</a:t>
            </a:r>
          </a:p>
          <a:p>
            <a:pPr algn="l"/>
            <a:endParaRPr lang="en-US" sz="3600" b="1">
              <a:latin typeface="Microsoft JhengHei" panose="020B0604030504040204" pitchFamily="34" charset="-120"/>
              <a:ea typeface="Microsoft JhengHei" panose="020B0604030504040204" pitchFamily="34" charset="-120"/>
              <a:cs typeface="Microsoft JhengHei" panose="020B0604030504040204" pitchFamily="34" charset="-12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《爾雅·釋詁》亂，治也。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《說文》从乙。乙，治之也。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《玉篇》理也。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JhengHei" panose="020B0604030504040204" pitchFamily="34" charset="-120"/>
              </a:rPr>
              <a:t>《孔傳》有治而能敬謹。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599565" y="5260975"/>
            <a:ext cx="81318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造成紛亂的最大源頭就是舌頭。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2" grpId="0"/>
      <p:bldP spid="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43937656893_1_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2146</Words>
  <Application>Microsoft Office PowerPoint</Application>
  <PresentationFormat>Widescreen</PresentationFormat>
  <Paragraphs>176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Microsoft JhengHei</vt:lpstr>
      <vt:lpstr>Microsoft YaHei</vt:lpstr>
      <vt:lpstr>Arial</vt:lpstr>
      <vt:lpstr>Calibri</vt:lpstr>
      <vt:lpstr>Calibri Light</vt:lpstr>
      <vt:lpstr>Office Theme</vt:lpstr>
      <vt:lpstr>中國歷史文化與聖經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從聖經歷史看中國文化</vt:lpstr>
      <vt:lpstr>巴別塔 創世紀11：1-9（西元前2100) </vt:lpstr>
      <vt:lpstr>巴別塔：乱 、亂 （異體字）</vt:lpstr>
      <vt:lpstr>聖經與中華文化</vt:lpstr>
      <vt:lpstr>創世紀第一章1-7節</vt:lpstr>
      <vt:lpstr>創世紀與中國文字</vt:lpstr>
      <vt:lpstr>在巴別塔之後（2100BC)， 中國開始出現象形文字（1900BC)</vt:lpstr>
      <vt:lpstr>PowerPoint Presentation</vt:lpstr>
      <vt:lpstr>中國歷史與西元年表</vt:lpstr>
      <vt:lpstr>創世紀人類上古史年代表</vt:lpstr>
      <vt:lpstr>從聖經歷史看中國文字 -巧合 or 神諭 ？</vt:lpstr>
      <vt:lpstr>說文解字 作者：東漢許慎（200AD)</vt:lpstr>
      <vt:lpstr>PowerPoint Presentation</vt:lpstr>
      <vt:lpstr>PowerPoint Presentation</vt:lpstr>
      <vt:lpstr>六書： 象形、指事、會意、形聲、轉注、假借</vt:lpstr>
      <vt:lpstr>PowerPoint Presentation</vt:lpstr>
      <vt:lpstr>創世紀與中國文字創造 還有哪些巧合？</vt:lpstr>
      <vt:lpstr>神給人類的第一道禁命</vt:lpstr>
      <vt:lpstr>罪進入人類（創世紀3）</vt:lpstr>
      <vt:lpstr>四個似是而非的謊言</vt:lpstr>
      <vt:lpstr>人類的第一個貪婪</vt:lpstr>
      <vt:lpstr>人類第一個兇殺案，發生在第一對兄弟</vt:lpstr>
      <vt:lpstr>船 （創世紀6：10-22）</vt:lpstr>
      <vt:lpstr>是 巧合 or  神給中國老祖宗的啟示 ？</vt:lpstr>
      <vt:lpstr>義 （义）</vt:lpstr>
      <vt:lpstr>PowerPoint Presentation</vt:lpstr>
      <vt:lpstr>中國傳統文化（文字、信仰、習俗...)的起源，處處顯示聖經的痕跡</vt:lpstr>
      <vt:lpstr>大秦景教流行中國碑 公元635年\唐太宗貞觀9年（西安碑林） (Nestorian)</vt:lpstr>
      <vt:lpstr>清朝康熙皇帝的救恩詩聯 （1661-1722）</vt:lpstr>
      <vt:lpstr>中國禮儀之爭 （1645-1656） - 祭祖祭孔乃中國傳統禮俗</vt:lpstr>
      <vt:lpstr>中國傳統禮俗 vs 宗教信仰</vt:lpstr>
      <vt:lpstr>PowerPoint Presentation</vt:lpstr>
      <vt:lpstr>PowerPoint Presentation</vt:lpstr>
      <vt:lpstr>賞賜的是耶和華， 收取的也是耶和華， 耶和華的名是應當稱頌的！</vt:lpstr>
      <vt:lpstr>什麼是有福的人生？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中國文化與聖經</dc:title>
  <dc:creator>Fang, Michelle</dc:creator>
  <cp:lastModifiedBy>Fang, Michelle</cp:lastModifiedBy>
  <cp:revision>26</cp:revision>
  <dcterms:created xsi:type="dcterms:W3CDTF">2022-01-27T19:12:00Z</dcterms:created>
  <dcterms:modified xsi:type="dcterms:W3CDTF">2022-02-11T19:17:51Z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B83F7D4ED9744763BA5A307C41653A04</vt:lpwstr>
  </property>
  <property fmtid="{D5CDD505-2E9C-101B-9397-08002B2CF9AE}" pid="3" name="KSOProductBuildVer">
    <vt:lpwstr>1033-11.2.0.10463</vt:lpwstr>
  </property>
</Properties>
</file>