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89" d="100"/>
          <a:sy n="89" d="100"/>
        </p:scale>
        <p:origin x="-126" y="-22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dirty="0"/>
              <a:t>6/12/2022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dirty="0"/>
              <a:t>6/12/2022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dirty="0"/>
              <a:t>6/12/2022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dirty="0"/>
              <a:t>6/12/2022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dirty="0"/>
              <a:t>6/12/2022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dirty="0"/>
              <a:t>6/12/2022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dirty="0"/>
              <a:t>6/12/2022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dirty="0"/>
              <a:t>6/12/2022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dirty="0"/>
              <a:t>6/12/2022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dirty="0"/>
              <a:t>6/12/2022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dirty="0"/>
              <a:t>6/12/2022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dirty="0"/>
              <a:t>6/12/2022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dirty="0"/>
              <a:t>6/12/2022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dirty="0"/>
              <a:t>6/12/2022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dirty="0"/>
              <a:t>6/12/2022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dirty="0"/>
              <a:t>6/12/2022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dirty="0"/>
              <a:t>6/12/2022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dirty="0"/>
              <a:t>6/12/2022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871A3BC-E6BE-9B4F-192A-411FA4A640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0322" y="2112636"/>
            <a:ext cx="11219756" cy="2445404"/>
          </a:xfrm>
        </p:spPr>
        <p:txBody>
          <a:bodyPr/>
          <a:lstStyle/>
          <a:p>
            <a:r>
              <a:rPr lang="zh-CN" altLang="en-US" sz="4800" dirty="0">
                <a:latin typeface="Calibri" panose="020F0502020204030204" pitchFamily="34" charset="0"/>
                <a:ea typeface="等线" panose="02010600030101010101" pitchFamily="2" charset="-122"/>
                <a:cs typeface="Times New Roman" panose="02020603050405020304" pitchFamily="18" charset="0"/>
              </a:rPr>
              <a:t>题目</a:t>
            </a:r>
            <a:r>
              <a:rPr lang="en-US" sz="4800" dirty="0">
                <a:latin typeface="Calibri" panose="020F0502020204030204" pitchFamily="34" charset="0"/>
                <a:ea typeface="等线" panose="02010600030101010101" pitchFamily="2" charset="-122"/>
                <a:cs typeface="Times New Roman" panose="02020603050405020304" pitchFamily="18" charset="0"/>
              </a:rPr>
              <a:t>:</a:t>
            </a:r>
            <a:r>
              <a:rPr lang="zh-CN" altLang="en-US" sz="4800" dirty="0">
                <a:latin typeface="Calibri" panose="020F0502020204030204" pitchFamily="34" charset="0"/>
                <a:ea typeface="等线" panose="02010600030101010101" pitchFamily="2" charset="-122"/>
                <a:cs typeface="Times New Roman" panose="02020603050405020304" pitchFamily="18" charset="0"/>
              </a:rPr>
              <a:t>「对恩赐，服事和合一的劝告。」</a:t>
            </a:r>
            <a:r>
              <a:rPr lang="en-US" sz="4800" dirty="0">
                <a:latin typeface="Calibri" panose="020F0502020204030204" pitchFamily="34" charset="0"/>
                <a:ea typeface="等线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等线" panose="02010600030101010101" pitchFamily="2" charset="-122"/>
                <a:cs typeface="Times New Roman" panose="02020603050405020304" pitchFamily="18" charset="0"/>
              </a:rPr>
              <a:t/>
            </a:r>
            <a:br>
              <a:rPr lang="en-US" dirty="0">
                <a:latin typeface="Calibri" panose="020F0502020204030204" pitchFamily="34" charset="0"/>
                <a:ea typeface="等线" panose="02010600030101010101" pitchFamily="2" charset="-122"/>
                <a:cs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600B166C-A455-AFD3-97BD-D7952542A44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latin typeface="Calibri" panose="020F0502020204030204" pitchFamily="34" charset="0"/>
                <a:ea typeface="等线" panose="02010600030101010101" pitchFamily="2" charset="-122"/>
                <a:cs typeface="Times New Roman" panose="02020603050405020304" pitchFamily="18" charset="0"/>
              </a:rPr>
              <a:t>2022</a:t>
            </a:r>
            <a:r>
              <a:rPr lang="zh-CN" altLang="en-US" dirty="0">
                <a:latin typeface="Calibri" panose="020F0502020204030204" pitchFamily="34" charset="0"/>
                <a:ea typeface="等线" panose="02010600030101010101" pitchFamily="2" charset="-122"/>
                <a:cs typeface="Times New Roman" panose="02020603050405020304" pitchFamily="18" charset="0"/>
              </a:rPr>
              <a:t>年</a:t>
            </a:r>
            <a:r>
              <a:rPr lang="en-US" dirty="0">
                <a:latin typeface="Calibri" panose="020F0502020204030204" pitchFamily="34" charset="0"/>
                <a:ea typeface="等线" panose="02010600030101010101" pitchFamily="2" charset="-122"/>
                <a:cs typeface="Times New Roman" panose="02020603050405020304" pitchFamily="18" charset="0"/>
              </a:rPr>
              <a:t>6</a:t>
            </a:r>
            <a:r>
              <a:rPr lang="zh-CN" altLang="en-US" dirty="0">
                <a:latin typeface="Calibri" panose="020F0502020204030204" pitchFamily="34" charset="0"/>
                <a:ea typeface="等线" panose="02010600030101010101" pitchFamily="2" charset="-122"/>
                <a:cs typeface="Times New Roman" panose="02020603050405020304" pitchFamily="18" charset="0"/>
              </a:rPr>
              <a:t>月</a:t>
            </a:r>
            <a:r>
              <a:rPr lang="en-US" dirty="0">
                <a:latin typeface="Calibri" panose="020F0502020204030204" pitchFamily="34" charset="0"/>
                <a:ea typeface="等线" panose="02010600030101010101" pitchFamily="2" charset="-122"/>
                <a:cs typeface="Times New Roman" panose="02020603050405020304" pitchFamily="18" charset="0"/>
              </a:rPr>
              <a:t>12</a:t>
            </a:r>
            <a:r>
              <a:rPr lang="zh-CN" altLang="en-US" dirty="0">
                <a:latin typeface="Calibri" panose="020F0502020204030204" pitchFamily="34" charset="0"/>
                <a:ea typeface="等线" panose="02010600030101010101" pitchFamily="2" charset="-122"/>
                <a:cs typeface="Times New Roman" panose="02020603050405020304" pitchFamily="18" charset="0"/>
              </a:rPr>
              <a:t>日</a:t>
            </a:r>
            <a:r>
              <a:rPr lang="en-US" dirty="0">
                <a:latin typeface="Calibri" panose="020F0502020204030204" pitchFamily="34" charset="0"/>
                <a:ea typeface="等线" panose="02010600030101010101" pitchFamily="2" charset="-122"/>
                <a:cs typeface="Times New Roman" panose="02020603050405020304" pitchFamily="18" charset="0"/>
              </a:rPr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2942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2FE8781-7BA8-B064-3A8A-A4E53B7D29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Calibri" panose="020F0502020204030204" pitchFamily="34" charset="0"/>
                <a:ea typeface="等线" panose="02010600030101010101" pitchFamily="2" charset="-122"/>
                <a:cs typeface="Times New Roman" panose="02020603050405020304" pitchFamily="18" charset="0"/>
              </a:rPr>
              <a:t>圣经中的</a:t>
            </a:r>
            <a:r>
              <a:rPr lang="zh-CN" altLang="en-US">
                <a:latin typeface="Calibri" panose="020F0502020204030204" pitchFamily="34" charset="0"/>
                <a:ea typeface="等线" panose="02010600030101010101" pitchFamily="2" charset="-122"/>
                <a:cs typeface="Times New Roman" panose="02020603050405020304" pitchFamily="18" charset="0"/>
              </a:rPr>
              <a:t>劝</a:t>
            </a:r>
            <a:r>
              <a:rPr lang="zh-CN" altLang="en-US" smtClean="0">
                <a:latin typeface="Calibri" panose="020F0502020204030204" pitchFamily="34" charset="0"/>
                <a:ea typeface="等线" panose="02010600030101010101" pitchFamily="2" charset="-122"/>
                <a:cs typeface="Times New Roman" panose="02020603050405020304" pitchFamily="18" charset="0"/>
              </a:rPr>
              <a:t>告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DD9AB64-B370-80B7-3C69-9506253CDF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5774" y="2259600"/>
            <a:ext cx="9613861" cy="3599316"/>
          </a:xfrm>
        </p:spPr>
        <p:txBody>
          <a:bodyPr/>
          <a:lstStyle/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zh-CN" altLang="en-US" sz="3600" b="1" dirty="0">
                <a:latin typeface="Calibri" panose="020F0502020204030204" pitchFamily="34" charset="0"/>
                <a:ea typeface="等线" panose="02010600030101010101" pitchFamily="2" charset="-122"/>
                <a:cs typeface="Times New Roman" panose="02020603050405020304" pitchFamily="18" charset="0"/>
              </a:rPr>
              <a:t>接受圣灵的指引，谦卑永远是真正服事的标记。</a:t>
            </a:r>
            <a:r>
              <a:rPr lang="en-US" sz="3600" b="1" dirty="0">
                <a:latin typeface="Calibri" panose="020F0502020204030204" pitchFamily="34" charset="0"/>
                <a:ea typeface="等线" panose="02010600030101010101" pitchFamily="2" charset="-122"/>
                <a:cs typeface="Times New Roman" panose="02020603050405020304" pitchFamily="18" charset="0"/>
              </a:rPr>
              <a:t> 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dirty="0">
              <a:latin typeface="Calibri" panose="020F0502020204030204" pitchFamily="34" charset="0"/>
              <a:ea typeface="等线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zh-CN" altLang="en-US" dirty="0">
                <a:latin typeface="Calibri" panose="020F0502020204030204" pitchFamily="34" charset="0"/>
                <a:ea typeface="等线" panose="02010600030101010101" pitchFamily="2" charset="-122"/>
                <a:cs typeface="Times New Roman" panose="02020603050405020304" pitchFamily="18" charset="0"/>
              </a:rPr>
              <a:t>林前</a:t>
            </a:r>
            <a:r>
              <a:rPr lang="en-US" dirty="0">
                <a:latin typeface="Calibri" panose="020F0502020204030204" pitchFamily="34" charset="0"/>
                <a:ea typeface="等线" panose="02010600030101010101" pitchFamily="2" charset="-122"/>
                <a:cs typeface="Times New Roman" panose="02020603050405020304" pitchFamily="18" charset="0"/>
              </a:rPr>
              <a:t>9</a:t>
            </a:r>
            <a:r>
              <a:rPr lang="zh-CN" altLang="en-US" dirty="0">
                <a:latin typeface="Calibri" panose="020F0502020204030204" pitchFamily="34" charset="0"/>
                <a:ea typeface="等线" panose="02010600030101010101" pitchFamily="2" charset="-122"/>
                <a:cs typeface="Times New Roman" panose="02020603050405020304" pitchFamily="18" charset="0"/>
              </a:rPr>
              <a:t>章</a:t>
            </a:r>
            <a:r>
              <a:rPr lang="en-US" dirty="0">
                <a:latin typeface="Calibri" panose="020F0502020204030204" pitchFamily="34" charset="0"/>
                <a:ea typeface="等线" panose="02010600030101010101" pitchFamily="2" charset="-122"/>
                <a:cs typeface="Times New Roman" panose="02020603050405020304" pitchFamily="18" charset="0"/>
              </a:rPr>
              <a:t>19</a:t>
            </a:r>
            <a:r>
              <a:rPr lang="zh-CN" altLang="en-US" dirty="0">
                <a:latin typeface="Calibri" panose="020F0502020204030204" pitchFamily="34" charset="0"/>
                <a:ea typeface="等线" panose="02010600030101010101" pitchFamily="2" charset="-122"/>
                <a:cs typeface="Times New Roman" panose="02020603050405020304" pitchFamily="18" charset="0"/>
              </a:rPr>
              <a:t>节</a:t>
            </a:r>
            <a:r>
              <a:rPr lang="en-US" dirty="0">
                <a:latin typeface="Calibri" panose="020F0502020204030204" pitchFamily="34" charset="0"/>
                <a:ea typeface="等线" panose="02010600030101010101" pitchFamily="2" charset="-122"/>
                <a:cs typeface="Times New Roman" panose="02020603050405020304" pitchFamily="18" charset="0"/>
              </a:rPr>
              <a:t> 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dirty="0">
                <a:latin typeface="Calibri" panose="020F0502020204030204" pitchFamily="34" charset="0"/>
                <a:ea typeface="等线" panose="02010600030101010101" pitchFamily="2" charset="-122"/>
                <a:cs typeface="Times New Roman" panose="02020603050405020304" pitchFamily="18" charset="0"/>
              </a:rPr>
              <a:t> </a:t>
            </a:r>
            <a:r>
              <a:rPr lang="zh-CN" altLang="en-US" dirty="0">
                <a:latin typeface="Calibri" panose="020F0502020204030204" pitchFamily="34" charset="0"/>
                <a:ea typeface="等线" panose="02010600030101010101" pitchFamily="2" charset="-122"/>
                <a:cs typeface="Times New Roman" panose="02020603050405020304" pitchFamily="18" charset="0"/>
              </a:rPr>
              <a:t>不再坚持使徒的身分，作众人的仆人，为要多得人。</a:t>
            </a:r>
            <a:r>
              <a:rPr lang="en-US" dirty="0">
                <a:latin typeface="Calibri" panose="020F0502020204030204" pitchFamily="34" charset="0"/>
                <a:ea typeface="等线" panose="02010600030101010101" pitchFamily="2" charset="-122"/>
                <a:cs typeface="Times New Roman" panose="02020603050405020304" pitchFamily="18" charset="0"/>
              </a:rPr>
              <a:t> 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dirty="0">
                <a:latin typeface="Calibri" panose="020F0502020204030204" pitchFamily="34" charset="0"/>
                <a:ea typeface="等线" panose="02010600030101010101" pitchFamily="2" charset="-122"/>
                <a:cs typeface="Times New Roman" panose="02020603050405020304" pitchFamily="18" charset="0"/>
              </a:rPr>
              <a:t>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8903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65901CD-409F-E505-EB2D-95F7D656DE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0321" y="598850"/>
            <a:ext cx="9983386" cy="1443707"/>
          </a:xfrm>
        </p:spPr>
        <p:txBody>
          <a:bodyPr>
            <a:normAutofit fontScale="90000"/>
          </a:bodyPr>
          <a:lstStyle/>
          <a:p>
            <a:r>
              <a:rPr lang="zh-CN" altLang="en-US" b="1" dirty="0">
                <a:latin typeface="Calibri" panose="020F0502020204030204" pitchFamily="34" charset="0"/>
                <a:ea typeface="等线" panose="02010600030101010101" pitchFamily="2" charset="-122"/>
                <a:cs typeface="Times New Roman" panose="02020603050405020304" pitchFamily="18" charset="0"/>
              </a:rPr>
              <a:t>偏差</a:t>
            </a:r>
            <a:r>
              <a:rPr lang="en-US" b="1" dirty="0">
                <a:latin typeface="Calibri" panose="020F0502020204030204" pitchFamily="34" charset="0"/>
                <a:ea typeface="等线" panose="02010600030101010101" pitchFamily="2" charset="-122"/>
                <a:cs typeface="Times New Roman" panose="02020603050405020304" pitchFamily="18" charset="0"/>
              </a:rPr>
              <a:t>3 </a:t>
            </a:r>
            <a:br>
              <a:rPr lang="en-US" b="1" dirty="0">
                <a:latin typeface="Calibri" panose="020F0502020204030204" pitchFamily="34" charset="0"/>
                <a:ea typeface="等线" panose="02010600030101010101" pitchFamily="2" charset="-122"/>
                <a:cs typeface="Times New Roman" panose="02020603050405020304" pitchFamily="18" charset="0"/>
              </a:rPr>
            </a:br>
            <a:r>
              <a:rPr lang="zh-CN" altLang="en-US" b="1" dirty="0">
                <a:latin typeface="Calibri" panose="020F0502020204030204" pitchFamily="34" charset="0"/>
                <a:ea typeface="等线" panose="02010600030101010101" pitchFamily="2" charset="-122"/>
                <a:cs typeface="Times New Roman" panose="02020603050405020304" pitchFamily="18" charset="0"/>
              </a:rPr>
              <a:t>恩賜既然出于上帝，又有神对我的感动，恩賜就需要公开的被确认</a:t>
            </a:r>
            <a:r>
              <a:rPr lang="zh-CN" altLang="en-US" b="1">
                <a:latin typeface="Calibri" panose="020F0502020204030204" pitchFamily="34" charset="0"/>
                <a:ea typeface="等线" panose="02010600030101010101" pitchFamily="2" charset="-122"/>
                <a:cs typeface="Times New Roman" panose="02020603050405020304" pitchFamily="18" charset="0"/>
              </a:rPr>
              <a:t>。</a:t>
            </a:r>
            <a:r>
              <a:rPr lang="en-US" b="1">
                <a:latin typeface="Calibri" panose="020F0502020204030204" pitchFamily="34" charset="0"/>
                <a:ea typeface="等线" panose="02010600030101010101" pitchFamily="2" charset="-122"/>
                <a:cs typeface="Times New Roman" panose="02020603050405020304" pitchFamily="18" charset="0"/>
              </a:rPr>
              <a:t> 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2A1947A-B998-0C30-5EE1-BBE0D933DF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zh-CN" altLang="en-US" dirty="0">
                <a:latin typeface="Calibri" panose="020F0502020204030204" pitchFamily="34" charset="0"/>
                <a:ea typeface="等线" panose="02010600030101010101" pitchFamily="2" charset="-122"/>
                <a:cs typeface="Times New Roman" panose="02020603050405020304" pitchFamily="18" charset="0"/>
              </a:rPr>
              <a:t>林前</a:t>
            </a:r>
            <a:r>
              <a:rPr lang="en-US" dirty="0">
                <a:latin typeface="Calibri" panose="020F0502020204030204" pitchFamily="34" charset="0"/>
                <a:ea typeface="等线" panose="02010600030101010101" pitchFamily="2" charset="-122"/>
                <a:cs typeface="Times New Roman" panose="02020603050405020304" pitchFamily="18" charset="0"/>
              </a:rPr>
              <a:t>1:13 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zh-CN" altLang="en-US" dirty="0">
                <a:latin typeface="Calibri" panose="020F0502020204030204" pitchFamily="34" charset="0"/>
                <a:ea typeface="等线" panose="02010600030101010101" pitchFamily="2" charset="-122"/>
                <a:cs typeface="Times New Roman" panose="02020603050405020304" pitchFamily="18" charset="0"/>
              </a:rPr>
              <a:t>保罗为你们钉了十字架吗？你们是奉保罗的名受了洗吗？</a:t>
            </a:r>
            <a:r>
              <a:rPr lang="en-US" dirty="0">
                <a:latin typeface="Calibri" panose="020F0502020204030204" pitchFamily="34" charset="0"/>
                <a:ea typeface="等线" panose="02010600030101010101" pitchFamily="2" charset="-122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endParaRPr lang="en-US" altLang="zh-CN" dirty="0">
              <a:latin typeface="Calibri" panose="020F0502020204030204" pitchFamily="34" charset="0"/>
              <a:ea typeface="等线" panose="02010600030101010101" pitchFamily="2" charset="-122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altLang="zh-CN" dirty="0">
              <a:latin typeface="Calibri" panose="020F0502020204030204" pitchFamily="34" charset="0"/>
              <a:ea typeface="等线" panose="02010600030101010101" pitchFamily="2" charset="-122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zh-CN" altLang="en-US" dirty="0">
                <a:latin typeface="Calibri" panose="020F0502020204030204" pitchFamily="34" charset="0"/>
                <a:ea typeface="等线" panose="02010600030101010101" pitchFamily="2" charset="-122"/>
                <a:cs typeface="Times New Roman" panose="02020603050405020304" pitchFamily="18" charset="0"/>
              </a:rPr>
              <a:t>直接的方法就是</a:t>
            </a:r>
            <a:r>
              <a:rPr lang="en-US" dirty="0">
                <a:latin typeface="Calibri" panose="020F0502020204030204" pitchFamily="34" charset="0"/>
                <a:ea typeface="等线" panose="02010600030101010101" pitchFamily="2" charset="-122"/>
                <a:cs typeface="Times New Roman" panose="02020603050405020304" pitchFamily="18" charset="0"/>
              </a:rPr>
              <a:t>:</a:t>
            </a:r>
            <a:r>
              <a:rPr lang="zh-CN" altLang="en-US" dirty="0">
                <a:latin typeface="Calibri" panose="020F0502020204030204" pitchFamily="34" charset="0"/>
                <a:ea typeface="等线" panose="02010600030101010101" pitchFamily="2" charset="-122"/>
                <a:cs typeface="Times New Roman" panose="02020603050405020304" pitchFamily="18" charset="0"/>
              </a:rPr>
              <a:t>委任或推选。</a:t>
            </a:r>
            <a:r>
              <a:rPr lang="en-US" dirty="0">
                <a:latin typeface="Calibri" panose="020F0502020204030204" pitchFamily="34" charset="0"/>
                <a:ea typeface="等线" panose="02010600030101010101" pitchFamily="2" charset="-122"/>
                <a:cs typeface="Times New Roman" panose="02020603050405020304" pitchFamily="18" charset="0"/>
              </a:rPr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4188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010CC8C-B979-76AB-33BF-1C78A5C77E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Calibri" panose="020F0502020204030204" pitchFamily="34" charset="0"/>
                <a:ea typeface="等线" panose="02010600030101010101" pitchFamily="2" charset="-122"/>
                <a:cs typeface="Times New Roman" panose="02020603050405020304" pitchFamily="18" charset="0"/>
              </a:rPr>
              <a:t>危机</a:t>
            </a:r>
            <a:r>
              <a:rPr lang="en-US">
                <a:latin typeface="Calibri" panose="020F0502020204030204" pitchFamily="34" charset="0"/>
                <a:ea typeface="等线" panose="02010600030101010101" pitchFamily="2" charset="-122"/>
                <a:cs typeface="Times New Roman" panose="02020603050405020304" pitchFamily="18" charset="0"/>
              </a:rPr>
              <a:t>: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138D996-F595-5B8A-80B3-EBAD582F6C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zh-CN" altLang="en-US" dirty="0">
                <a:latin typeface="Calibri" panose="020F0502020204030204" pitchFamily="34" charset="0"/>
                <a:ea typeface="等线" panose="02010600030101010101" pitchFamily="2" charset="-122"/>
                <a:cs typeface="Times New Roman" panose="02020603050405020304" pitchFamily="18" charset="0"/>
              </a:rPr>
              <a:t>变相成为了爭寻身分和地位，扭曲了恩赐的目的。</a:t>
            </a:r>
            <a:r>
              <a:rPr lang="en-US" dirty="0">
                <a:latin typeface="Calibri" panose="020F0502020204030204" pitchFamily="34" charset="0"/>
                <a:ea typeface="等线" panose="02010600030101010101" pitchFamily="2" charset="-122"/>
                <a:cs typeface="Times New Roman" panose="02020603050405020304" pitchFamily="18" charset="0"/>
              </a:rPr>
              <a:t> 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dirty="0">
              <a:latin typeface="Calibri" panose="020F0502020204030204" pitchFamily="34" charset="0"/>
              <a:ea typeface="等线" panose="02010600030101010101" pitchFamily="2" charset="-122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zh-CN" altLang="en-US" dirty="0">
                <a:latin typeface="Calibri" panose="020F0502020204030204" pitchFamily="34" charset="0"/>
                <a:ea typeface="等线" panose="02010600030101010101" pitchFamily="2" charset="-122"/>
                <a:cs typeface="Times New Roman" panose="02020603050405020304" pitchFamily="18" charset="0"/>
              </a:rPr>
              <a:t>保罗宣教，职份和浸礼的态度</a:t>
            </a:r>
            <a:r>
              <a:rPr lang="en-US" dirty="0">
                <a:latin typeface="Calibri" panose="020F0502020204030204" pitchFamily="34" charset="0"/>
                <a:ea typeface="等线" panose="02010600030101010101" pitchFamily="2" charset="-122"/>
                <a:cs typeface="Times New Roman" panose="02020603050405020304" pitchFamily="18" charset="0"/>
              </a:rPr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0142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689CE73-8077-19EA-BCC1-15D146F95F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Calibri" panose="020F0502020204030204" pitchFamily="34" charset="0"/>
                <a:ea typeface="等线" panose="02010600030101010101" pitchFamily="2" charset="-122"/>
                <a:cs typeface="Times New Roman" panose="02020603050405020304" pitchFamily="18" charset="0"/>
              </a:rPr>
              <a:t>当时的文化影</a:t>
            </a:r>
            <a:r>
              <a:rPr lang="zh-CN" altLang="en-US">
                <a:latin typeface="Calibri" panose="020F0502020204030204" pitchFamily="34" charset="0"/>
                <a:ea typeface="等线" panose="02010600030101010101" pitchFamily="2" charset="-122"/>
                <a:cs typeface="Times New Roman" panose="02020603050405020304" pitchFamily="18" charset="0"/>
              </a:rPr>
              <a:t>响</a:t>
            </a:r>
            <a:r>
              <a:rPr lang="en-US">
                <a:latin typeface="Calibri" panose="020F0502020204030204" pitchFamily="34" charset="0"/>
                <a:ea typeface="等线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mtClean="0">
                <a:latin typeface="Calibri" panose="020F0502020204030204" pitchFamily="34" charset="0"/>
                <a:ea typeface="等线" panose="02010600030101010101" pitchFamily="2" charset="-122"/>
                <a:cs typeface="Times New Roman" panose="02020603050405020304" pitchFamily="18" charset="0"/>
              </a:rPr>
              <a:t>..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582DCAD-7EF1-AFFF-CD27-BECF8C0593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zh-CN" altLang="en-US" sz="3000" dirty="0">
                <a:latin typeface="Calibri" panose="020F0502020204030204" pitchFamily="34" charset="0"/>
                <a:ea typeface="等线" panose="02010600030101010101" pitchFamily="2" charset="-122"/>
                <a:cs typeface="Times New Roman" panose="02020603050405020304" pitchFamily="18" charset="0"/>
              </a:rPr>
              <a:t>诡辩哲学</a:t>
            </a:r>
            <a:r>
              <a:rPr lang="en-US" sz="3000" dirty="0">
                <a:latin typeface="Calibri" panose="020F0502020204030204" pitchFamily="34" charset="0"/>
                <a:ea typeface="等线" panose="02010600030101010101" pitchFamily="2" charset="-122"/>
                <a:cs typeface="Times New Roman" panose="02020603050405020304" pitchFamily="18" charset="0"/>
              </a:rPr>
              <a:t> Sophism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zh-CN" altLang="en-US" sz="2800" dirty="0">
                <a:latin typeface="Calibri" panose="020F0502020204030204" pitchFamily="34" charset="0"/>
                <a:ea typeface="等线" panose="02010600030101010101" pitchFamily="2" charset="-122"/>
                <a:cs typeface="Times New Roman" panose="02020603050405020304" pitchFamily="18" charset="0"/>
              </a:rPr>
              <a:t>善良，真理，公义都是以人本身需要利益作准，并非绝对。</a:t>
            </a:r>
            <a:r>
              <a:rPr lang="en-US" sz="2800" dirty="0">
                <a:latin typeface="Calibri" panose="020F0502020204030204" pitchFamily="34" charset="0"/>
                <a:ea typeface="等线" panose="02010600030101010101" pitchFamily="2" charset="-122"/>
                <a:cs typeface="Times New Roman" panose="02020603050405020304" pitchFamily="18" charset="0"/>
              </a:rPr>
              <a:t> 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zh-CN" altLang="en-US" sz="2800" dirty="0">
                <a:latin typeface="Calibri" panose="020F0502020204030204" pitchFamily="34" charset="0"/>
                <a:ea typeface="等线" panose="02010600030101010101" pitchFamily="2" charset="-122"/>
                <a:cs typeface="Times New Roman" panose="02020603050405020304" pitchFamily="18" charset="0"/>
              </a:rPr>
              <a:t>透过错误的辩证法颠倒黑白，就能赢得个人本身的利益和好处。</a:t>
            </a:r>
            <a:r>
              <a:rPr lang="en-US" sz="2800" dirty="0">
                <a:latin typeface="Calibri" panose="020F0502020204030204" pitchFamily="34" charset="0"/>
                <a:ea typeface="等线" panose="02010600030101010101" pitchFamily="2" charset="-122"/>
                <a:cs typeface="Times New Roman" panose="02020603050405020304" pitchFamily="18" charset="0"/>
              </a:rPr>
              <a:t> 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zh-CN" altLang="en-US" sz="2800" dirty="0">
                <a:latin typeface="Calibri" panose="020F0502020204030204" pitchFamily="34" charset="0"/>
                <a:ea typeface="等线" panose="02010600030101010101" pitchFamily="2" charset="-122"/>
                <a:cs typeface="Times New Roman" panose="02020603050405020304" pitchFamily="18" charset="0"/>
              </a:rPr>
              <a:t>形式比內涵更重要。</a:t>
            </a:r>
            <a:r>
              <a:rPr lang="en-US" sz="2800" dirty="0">
                <a:latin typeface="Calibri" panose="020F0502020204030204" pitchFamily="34" charset="0"/>
                <a:ea typeface="等线" panose="02010600030101010101" pitchFamily="2" charset="-122"/>
                <a:cs typeface="Times New Roman" panose="02020603050405020304" pitchFamily="18" charset="0"/>
              </a:rPr>
              <a:t> 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zh-CN" altLang="en-US" sz="2800" dirty="0">
                <a:latin typeface="Calibri" panose="020F0502020204030204" pitchFamily="34" charset="0"/>
                <a:ea typeface="等线" panose="02010600030101010101" pitchFamily="2" charset="-122"/>
                <a:cs typeface="Times New Roman" panose="02020603050405020304" pitchFamily="18" charset="0"/>
              </a:rPr>
              <a:t>辩论的技巧比内容更为重要。</a:t>
            </a:r>
            <a:r>
              <a:rPr lang="en-US" sz="2800" dirty="0">
                <a:latin typeface="Calibri" panose="020F0502020204030204" pitchFamily="34" charset="0"/>
                <a:ea typeface="等线" panose="02010600030101010101" pitchFamily="2" charset="-122"/>
                <a:cs typeface="Times New Roman" panose="02020603050405020304" pitchFamily="18" charset="0"/>
              </a:rPr>
              <a:t> 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zh-CN" altLang="en-US" sz="2800" dirty="0">
                <a:latin typeface="Calibri" panose="020F0502020204030204" pitchFamily="34" charset="0"/>
                <a:ea typeface="等线" panose="02010600030101010101" pitchFamily="2" charset="-122"/>
                <a:cs typeface="Times New Roman" panose="02020603050405020304" pitchFamily="18" charset="0"/>
              </a:rPr>
              <a:t>雄辩而好鬥，有助建立个人满腹经纶的形象。</a:t>
            </a:r>
            <a:r>
              <a:rPr lang="en-US" sz="2800" dirty="0">
                <a:latin typeface="Calibri" panose="020F0502020204030204" pitchFamily="34" charset="0"/>
                <a:ea typeface="等线" panose="02010600030101010101" pitchFamily="2" charset="-122"/>
                <a:cs typeface="Times New Roman" panose="02020603050405020304" pitchFamily="18" charset="0"/>
              </a:rPr>
              <a:t> 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zh-CN" altLang="en-US" sz="2800" dirty="0">
                <a:latin typeface="Calibri" panose="020F0502020204030204" pitchFamily="34" charset="0"/>
                <a:ea typeface="等线" panose="02010600030101010101" pitchFamily="2" charset="-122"/>
                <a:cs typeface="Times New Roman" panose="02020603050405020304" pitchFamily="18" charset="0"/>
              </a:rPr>
              <a:t>教会地位能炫耀个人社会的优越感。</a:t>
            </a:r>
            <a:r>
              <a:rPr lang="en-US" sz="2800" dirty="0">
                <a:latin typeface="Calibri" panose="020F0502020204030204" pitchFamily="34" charset="0"/>
                <a:ea typeface="等线" panose="02010600030101010101" pitchFamily="2" charset="-122"/>
                <a:cs typeface="Times New Roman" panose="02020603050405020304" pitchFamily="18" charset="0"/>
              </a:rPr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0380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BB80DE2-9CF1-DE7B-E1F3-6326B3655A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CN" altLang="en-US" dirty="0">
                <a:latin typeface="Calibri" panose="020F0502020204030204" pitchFamily="34" charset="0"/>
                <a:ea typeface="等线" panose="02010600030101010101" pitchFamily="2" charset="-122"/>
                <a:cs typeface="Times New Roman" panose="02020603050405020304" pitchFamily="18" charset="0"/>
              </a:rPr>
              <a:t>教会行政两件头痛的事。</a:t>
            </a:r>
            <a:r>
              <a:rPr lang="en-US" dirty="0">
                <a:latin typeface="Calibri" panose="020F0502020204030204" pitchFamily="34" charset="0"/>
                <a:ea typeface="等线" panose="02010600030101010101" pitchFamily="2" charset="-122"/>
                <a:cs typeface="Times New Roman" panose="02020603050405020304" pitchFamily="18" charset="0"/>
              </a:rPr>
              <a:t>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4FA3C5D-CB86-A5D3-A42A-55B964A705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523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174FA6E-B833-A1D8-74AE-1D2945C0BA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等线" panose="02010600030101010101" pitchFamily="2" charset="-122"/>
                <a:cs typeface="Times New Roman" panose="02020603050405020304" pitchFamily="18" charset="0"/>
              </a:rPr>
              <a:t>圣经中的</a:t>
            </a:r>
            <a:r>
              <a:rPr lang="zh-CN" altLang="en-US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等线" panose="02010600030101010101" pitchFamily="2" charset="-122"/>
                <a:cs typeface="Times New Roman" panose="02020603050405020304" pitchFamily="18" charset="0"/>
              </a:rPr>
              <a:t>劝</a:t>
            </a:r>
            <a:r>
              <a:rPr lang="zh-CN" altLang="en-US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等线" panose="02010600030101010101" pitchFamily="2" charset="-122"/>
                <a:cs typeface="Times New Roman" panose="02020603050405020304" pitchFamily="18" charset="0"/>
              </a:rPr>
              <a:t>导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356E732-009C-3412-E028-45858F1C1E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3"/>
            <a:ext cx="10099296" cy="359931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zh-CN" altLang="en-US" sz="3600" b="1" dirty="0">
                <a:latin typeface="Calibri" panose="020F0502020204030204" pitchFamily="34" charset="0"/>
                <a:ea typeface="等线" panose="02010600030101010101" pitchFamily="2" charset="-122"/>
                <a:cs typeface="Times New Roman" panose="02020603050405020304" pitchFamily="18" charset="0"/>
              </a:rPr>
              <a:t>在爱中誇勝，在合一中誇口。</a:t>
            </a:r>
            <a:r>
              <a:rPr lang="en-US" sz="3600" b="1" dirty="0">
                <a:latin typeface="Calibri" panose="020F0502020204030204" pitchFamily="34" charset="0"/>
                <a:ea typeface="等线" panose="02010600030101010101" pitchFamily="2" charset="-122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r>
              <a:rPr lang="zh-CN" altLang="en-US" sz="2800" dirty="0"/>
              <a:t>哥林多前书‬</a:t>
            </a:r>
            <a:r>
              <a:rPr lang="en-US" altLang="zh-CN" sz="2800" dirty="0"/>
              <a:t>12:4-6 </a:t>
            </a:r>
            <a:endParaRPr lang="zh-CN" altLang="en-US" sz="2800" dirty="0"/>
          </a:p>
          <a:p>
            <a:pPr marL="0" indent="0">
              <a:buNone/>
            </a:pPr>
            <a:r>
              <a:rPr lang="zh-CN" altLang="en-US" sz="2800" dirty="0"/>
              <a:t>恩赐原有分别，圣灵却是一位。 </a:t>
            </a:r>
            <a:r>
              <a:rPr lang="en-US" altLang="zh-CN" sz="2800" dirty="0"/>
              <a:t>5 </a:t>
            </a:r>
            <a:r>
              <a:rPr lang="zh-CN" altLang="en-US" sz="2800" dirty="0"/>
              <a:t>职事也有分别，主却是一位。 </a:t>
            </a:r>
            <a:r>
              <a:rPr lang="en-US" altLang="zh-CN" sz="2800" dirty="0"/>
              <a:t>6 </a:t>
            </a:r>
            <a:r>
              <a:rPr lang="zh-CN" altLang="en-US" sz="2800" dirty="0"/>
              <a:t>功用也有分别，　神却是一位，在众人里面运行一切的事。</a:t>
            </a:r>
            <a:endParaRPr lang="en-US" altLang="zh-CN" sz="2800" dirty="0"/>
          </a:p>
          <a:p>
            <a:pPr marL="0" indent="0">
              <a:buNone/>
            </a:pPr>
            <a:endParaRPr lang="en-US" altLang="zh-CN" sz="2800" dirty="0"/>
          </a:p>
          <a:p>
            <a:r>
              <a:rPr lang="zh-CN" altLang="en-US" sz="2800" dirty="0">
                <a:latin typeface="Calibri" panose="020F0502020204030204" pitchFamily="34" charset="0"/>
                <a:ea typeface="等线" panose="02010600030101010101" pitchFamily="2" charset="-122"/>
                <a:cs typeface="Times New Roman" panose="02020603050405020304" pitchFamily="18" charset="0"/>
              </a:rPr>
              <a:t>既然撒但已被击败，为何再心有别的私心，寻求神的荣耀以外的事？</a:t>
            </a:r>
            <a:r>
              <a:rPr lang="en-US" sz="2800" dirty="0">
                <a:latin typeface="Calibri" panose="020F0502020204030204" pitchFamily="34" charset="0"/>
                <a:ea typeface="等线" panose="02010600030101010101" pitchFamily="2" charset="-122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7002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F03E1FE-79FB-72AB-CDD9-3C1182D882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0321" y="753228"/>
            <a:ext cx="11103848" cy="1080938"/>
          </a:xfrm>
        </p:spPr>
        <p:txBody>
          <a:bodyPr>
            <a:normAutofit fontScale="90000"/>
          </a:bodyPr>
          <a:lstStyle/>
          <a:p>
            <a:r>
              <a:rPr lang="zh-CN" altLang="en-US" b="1" dirty="0">
                <a:latin typeface="Calibri" panose="020F0502020204030204" pitchFamily="34" charset="0"/>
                <a:ea typeface="等线" panose="02010600030101010101" pitchFamily="2" charset="-122"/>
                <a:cs typeface="Times New Roman" panose="02020603050405020304" pitchFamily="18" charset="0"/>
              </a:rPr>
              <a:t>偏差</a:t>
            </a:r>
            <a:r>
              <a:rPr lang="en-US" b="1" dirty="0">
                <a:latin typeface="Calibri" panose="020F0502020204030204" pitchFamily="34" charset="0"/>
                <a:ea typeface="等线" panose="02010600030101010101" pitchFamily="2" charset="-122"/>
                <a:cs typeface="Times New Roman" panose="02020603050405020304" pitchFamily="18" charset="0"/>
              </a:rPr>
              <a:t>4 </a:t>
            </a:r>
            <a:br>
              <a:rPr lang="en-US" b="1" dirty="0">
                <a:latin typeface="Calibri" panose="020F0502020204030204" pitchFamily="34" charset="0"/>
                <a:ea typeface="等线" panose="02010600030101010101" pitchFamily="2" charset="-122"/>
                <a:cs typeface="Times New Roman" panose="02020603050405020304" pitchFamily="18" charset="0"/>
              </a:rPr>
            </a:br>
            <a:r>
              <a:rPr lang="zh-CN" altLang="en-US" b="1" dirty="0">
                <a:latin typeface="Calibri" panose="020F0502020204030204" pitchFamily="34" charset="0"/>
                <a:ea typeface="等线" panose="02010600030101010101" pitchFamily="2" charset="-122"/>
                <a:cs typeface="Times New Roman" panose="02020603050405020304" pitchFamily="18" charset="0"/>
              </a:rPr>
              <a:t>既然恩赐被确认，动机又正确，我的服事定然是欣欣向荣的</a:t>
            </a:r>
            <a:r>
              <a:rPr lang="zh-CN" altLang="en-US" b="1">
                <a:latin typeface="Calibri" panose="020F0502020204030204" pitchFamily="34" charset="0"/>
                <a:ea typeface="等线" panose="02010600030101010101" pitchFamily="2" charset="-122"/>
                <a:cs typeface="Times New Roman" panose="02020603050405020304" pitchFamily="18" charset="0"/>
              </a:rPr>
              <a:t>。</a:t>
            </a:r>
            <a:r>
              <a:rPr lang="en-US" b="1">
                <a:latin typeface="Calibri" panose="020F0502020204030204" pitchFamily="34" charset="0"/>
                <a:ea typeface="等线" panose="02010600030101010101" pitchFamily="2" charset="-122"/>
                <a:cs typeface="Times New Roman" panose="02020603050405020304" pitchFamily="18" charset="0"/>
              </a:rPr>
              <a:t> 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917C91F-C97F-B3A6-3602-F7C8F6FCFF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zh-CN" altLang="en-US" dirty="0">
                <a:latin typeface="Calibri" panose="020F0502020204030204" pitchFamily="34" charset="0"/>
                <a:ea typeface="等线" panose="02010600030101010101" pitchFamily="2" charset="-122"/>
                <a:cs typeface="Times New Roman" panose="02020603050405020304" pitchFamily="18" charset="0"/>
              </a:rPr>
              <a:t>林前</a:t>
            </a:r>
            <a:r>
              <a:rPr lang="en-US" dirty="0">
                <a:latin typeface="Calibri" panose="020F0502020204030204" pitchFamily="34" charset="0"/>
                <a:ea typeface="等线" panose="02010600030101010101" pitchFamily="2" charset="-122"/>
                <a:cs typeface="Times New Roman" panose="02020603050405020304" pitchFamily="18" charset="0"/>
              </a:rPr>
              <a:t>1:17 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zh-CN" altLang="en-US" dirty="0">
                <a:latin typeface="Calibri" panose="020F0502020204030204" pitchFamily="34" charset="0"/>
                <a:ea typeface="等线" panose="02010600030101010101" pitchFamily="2" charset="-122"/>
                <a:cs typeface="Times New Roman" panose="02020603050405020304" pitchFamily="18" charset="0"/>
              </a:rPr>
              <a:t>基督差遣我，原不是为施洗，乃是为传福音。</a:t>
            </a:r>
            <a:r>
              <a:rPr lang="en-US" dirty="0">
                <a:latin typeface="Calibri" panose="020F0502020204030204" pitchFamily="34" charset="0"/>
                <a:ea typeface="等线" panose="02010600030101010101" pitchFamily="2" charset="-122"/>
                <a:cs typeface="Times New Roman" panose="02020603050405020304" pitchFamily="18" charset="0"/>
              </a:rPr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8669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AC72BC6-A7D7-7210-8334-3F27158FAC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>
                <a:latin typeface="Calibri" panose="020F0502020204030204" pitchFamily="34" charset="0"/>
                <a:ea typeface="等线" panose="02010600030101010101" pitchFamily="2" charset="-122"/>
                <a:cs typeface="Times New Roman" panose="02020603050405020304" pitchFamily="18" charset="0"/>
              </a:rPr>
              <a:t>危</a:t>
            </a:r>
            <a:r>
              <a:rPr lang="zh-CN" altLang="en-US" b="1">
                <a:latin typeface="Calibri" panose="020F0502020204030204" pitchFamily="34" charset="0"/>
                <a:ea typeface="等线" panose="02010600030101010101" pitchFamily="2" charset="-122"/>
                <a:cs typeface="Times New Roman" panose="02020603050405020304" pitchFamily="18" charset="0"/>
              </a:rPr>
              <a:t>机</a:t>
            </a:r>
            <a:r>
              <a:rPr lang="en-US" b="1">
                <a:latin typeface="Calibri" panose="020F0502020204030204" pitchFamily="34" charset="0"/>
                <a:ea typeface="等线" panose="02010600030101010101" pitchFamily="2" charset="-122"/>
                <a:cs typeface="Times New Roman" panose="02020603050405020304" pitchFamily="18" charset="0"/>
              </a:rPr>
              <a:t> 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6E7C8E1-9247-BA8E-70B2-5A9B2682A7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sz="3600" dirty="0"/>
              <a:t>我的服事一定是成功的</a:t>
            </a:r>
            <a:r>
              <a:rPr lang="en-US" altLang="zh-CN" sz="3600" dirty="0"/>
              <a:t>:</a:t>
            </a:r>
            <a:r>
              <a:rPr lang="zh-CN" altLang="en-US" sz="3600" dirty="0"/>
              <a:t>不须流涙 </a:t>
            </a:r>
            <a:endParaRPr lang="en-US" altLang="zh-CN" sz="3600" dirty="0"/>
          </a:p>
          <a:p>
            <a:pPr marL="0" indent="0">
              <a:buNone/>
            </a:pPr>
            <a:endParaRPr lang="zh-CN" altLang="en-US" sz="3600" dirty="0"/>
          </a:p>
          <a:p>
            <a:r>
              <a:rPr lang="zh-CN" altLang="en-US" sz="3600" dirty="0"/>
              <a:t>权威主义</a:t>
            </a:r>
            <a:r>
              <a:rPr lang="en-US" altLang="zh-CN" sz="3600" dirty="0"/>
              <a:t>:</a:t>
            </a:r>
            <a:r>
              <a:rPr lang="zh-CN" altLang="en-US" sz="3600" dirty="0"/>
              <a:t>我的失败是因你的错 </a:t>
            </a:r>
            <a:endParaRPr lang="en-US" altLang="zh-CN" sz="3600" dirty="0"/>
          </a:p>
          <a:p>
            <a:pPr marL="0" indent="0">
              <a:buNone/>
            </a:pPr>
            <a:endParaRPr lang="zh-CN" altLang="en-US" sz="3600" dirty="0"/>
          </a:p>
          <a:p>
            <a:r>
              <a:rPr lang="zh-CN" altLang="en-US" sz="3600" dirty="0"/>
              <a:t>赞助心态</a:t>
            </a:r>
            <a:r>
              <a:rPr lang="en-US" altLang="zh-CN" sz="3600" dirty="0"/>
              <a:t>:</a:t>
            </a:r>
            <a:r>
              <a:rPr lang="zh-CN" altLang="en-US" sz="3600" dirty="0"/>
              <a:t>您成功，我赞助。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0138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B62F8D0-49F6-FD3A-E301-AD5A1C7B04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>
                <a:latin typeface="Calibri" panose="020F0502020204030204" pitchFamily="34" charset="0"/>
                <a:ea typeface="等线" panose="02010600030101010101" pitchFamily="2" charset="-122"/>
                <a:cs typeface="Times New Roman" panose="02020603050405020304" pitchFamily="18" charset="0"/>
              </a:rPr>
              <a:t>圣经的劝</a:t>
            </a:r>
            <a:r>
              <a:rPr lang="zh-CN" altLang="en-US" b="1">
                <a:latin typeface="Calibri" panose="020F0502020204030204" pitchFamily="34" charset="0"/>
                <a:ea typeface="等线" panose="02010600030101010101" pitchFamily="2" charset="-122"/>
                <a:cs typeface="Times New Roman" panose="02020603050405020304" pitchFamily="18" charset="0"/>
              </a:rPr>
              <a:t>告</a:t>
            </a:r>
            <a:r>
              <a:rPr lang="en-US" b="1">
                <a:latin typeface="Calibri" panose="020F0502020204030204" pitchFamily="34" charset="0"/>
                <a:ea typeface="等线" panose="02010600030101010101" pitchFamily="2" charset="-122"/>
                <a:cs typeface="Times New Roman" panose="02020603050405020304" pitchFamily="18" charset="0"/>
              </a:rPr>
              <a:t>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6E3FE19-ED19-B979-3726-6576D755EE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zh-CN" altLang="en-US" sz="3900" b="1" dirty="0">
                <a:latin typeface="Calibri" panose="020F0502020204030204" pitchFamily="34" charset="0"/>
                <a:ea typeface="等线" panose="02010600030101010101" pitchFamily="2" charset="-122"/>
                <a:cs typeface="Times New Roman" panose="02020603050405020304" pitchFamily="18" charset="0"/>
              </a:rPr>
              <a:t>一同受苦，也同得荣耀</a:t>
            </a:r>
            <a:endParaRPr lang="en-US" altLang="zh-CN" sz="3900" b="1" dirty="0">
              <a:latin typeface="Calibri" panose="020F0502020204030204" pitchFamily="34" charset="0"/>
              <a:ea typeface="等线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altLang="zh-CN" dirty="0">
              <a:latin typeface="Calibri" panose="020F0502020204030204" pitchFamily="34" charset="0"/>
              <a:ea typeface="等线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zh-CN" altLang="en-US" dirty="0">
                <a:latin typeface="Calibri" panose="020F0502020204030204" pitchFamily="34" charset="0"/>
                <a:ea typeface="等线" panose="02010600030101010101" pitchFamily="2" charset="-122"/>
                <a:cs typeface="Times New Roman" panose="02020603050405020304" pitchFamily="18" charset="0"/>
              </a:rPr>
              <a:t>林前</a:t>
            </a:r>
            <a:r>
              <a:rPr lang="en-US" dirty="0">
                <a:latin typeface="Calibri" panose="020F0502020204030204" pitchFamily="34" charset="0"/>
                <a:ea typeface="等线" panose="02010600030101010101" pitchFamily="2" charset="-122"/>
                <a:cs typeface="Times New Roman" panose="02020603050405020304" pitchFamily="18" charset="0"/>
              </a:rPr>
              <a:t>15</a:t>
            </a:r>
            <a:r>
              <a:rPr lang="zh-CN" altLang="en-US" dirty="0">
                <a:latin typeface="Calibri" panose="020F0502020204030204" pitchFamily="34" charset="0"/>
                <a:ea typeface="等线" panose="02010600030101010101" pitchFamily="2" charset="-122"/>
                <a:cs typeface="Times New Roman" panose="02020603050405020304" pitchFamily="18" charset="0"/>
              </a:rPr>
              <a:t>章</a:t>
            </a:r>
            <a:r>
              <a:rPr lang="en-US" dirty="0">
                <a:latin typeface="Calibri" panose="020F0502020204030204" pitchFamily="34" charset="0"/>
                <a:ea typeface="等线" panose="02010600030101010101" pitchFamily="2" charset="-122"/>
                <a:cs typeface="Times New Roman" panose="02020603050405020304" pitchFamily="18" charset="0"/>
              </a:rPr>
              <a:t>31</a:t>
            </a:r>
            <a:r>
              <a:rPr lang="zh-CN" altLang="en-US" dirty="0">
                <a:latin typeface="Calibri" panose="020F0502020204030204" pitchFamily="34" charset="0"/>
                <a:ea typeface="等线" panose="02010600030101010101" pitchFamily="2" charset="-122"/>
                <a:cs typeface="Times New Roman" panose="02020603050405020304" pitchFamily="18" charset="0"/>
              </a:rPr>
              <a:t>节</a:t>
            </a:r>
            <a:r>
              <a:rPr lang="en-US" dirty="0">
                <a:latin typeface="Calibri" panose="020F0502020204030204" pitchFamily="34" charset="0"/>
                <a:ea typeface="等线" panose="02010600030101010101" pitchFamily="2" charset="-122"/>
                <a:cs typeface="Times New Roman" panose="02020603050405020304" pitchFamily="18" charset="0"/>
              </a:rPr>
              <a:t> 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zh-CN" altLang="en-US" dirty="0">
                <a:latin typeface="Calibri" panose="020F0502020204030204" pitchFamily="34" charset="0"/>
                <a:ea typeface="等线" panose="02010600030101010101" pitchFamily="2" charset="-122"/>
                <a:cs typeface="Times New Roman" panose="02020603050405020304" pitchFamily="18" charset="0"/>
              </a:rPr>
              <a:t>我在我主耶稣基督裏 </a:t>
            </a:r>
            <a:r>
              <a:rPr lang="en-US" altLang="zh-CN" dirty="0">
                <a:latin typeface="Calibri" panose="020F0502020204030204" pitchFamily="34" charset="0"/>
                <a:ea typeface="等线" panose="02010600030101010101" pitchFamily="2" charset="-122"/>
                <a:cs typeface="Times New Roman" panose="02020603050405020304" pitchFamily="18" charset="0"/>
              </a:rPr>
              <a:t>, </a:t>
            </a:r>
            <a:r>
              <a:rPr lang="zh-CN" altLang="en-US" dirty="0">
                <a:latin typeface="Calibri" panose="020F0502020204030204" pitchFamily="34" charset="0"/>
                <a:ea typeface="等线" panose="02010600030101010101" pitchFamily="2" charset="-122"/>
                <a:cs typeface="Times New Roman" panose="02020603050405020304" pitchFamily="18" charset="0"/>
              </a:rPr>
              <a:t>指著你们所夸的口極力的说，我是天天冒死。</a:t>
            </a:r>
            <a:endParaRPr lang="en-US" altLang="zh-CN" dirty="0">
              <a:latin typeface="Calibri" panose="020F0502020204030204" pitchFamily="34" charset="0"/>
              <a:ea typeface="等线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dirty="0">
                <a:latin typeface="Calibri" panose="020F0502020204030204" pitchFamily="34" charset="0"/>
                <a:ea typeface="等线" panose="02010600030101010101" pitchFamily="2" charset="-122"/>
                <a:cs typeface="Times New Roman" panose="02020603050405020304" pitchFamily="18" charset="0"/>
              </a:rPr>
              <a:t> 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zh-CN" altLang="en-US" dirty="0">
                <a:latin typeface="Calibri" panose="020F0502020204030204" pitchFamily="34" charset="0"/>
                <a:ea typeface="等线" panose="02010600030101010101" pitchFamily="2" charset="-122"/>
                <a:cs typeface="Times New Roman" panose="02020603050405020304" pitchFamily="18" charset="0"/>
              </a:rPr>
              <a:t>罗马书</a:t>
            </a:r>
            <a:r>
              <a:rPr lang="en-US" dirty="0">
                <a:latin typeface="Calibri" panose="020F0502020204030204" pitchFamily="34" charset="0"/>
                <a:ea typeface="等线" panose="02010600030101010101" pitchFamily="2" charset="-122"/>
                <a:cs typeface="Times New Roman" panose="02020603050405020304" pitchFamily="18" charset="0"/>
              </a:rPr>
              <a:t>8</a:t>
            </a:r>
            <a:r>
              <a:rPr lang="zh-CN" altLang="en-US" dirty="0">
                <a:latin typeface="Calibri" panose="020F0502020204030204" pitchFamily="34" charset="0"/>
                <a:ea typeface="等线" panose="02010600030101010101" pitchFamily="2" charset="-122"/>
                <a:cs typeface="Times New Roman" panose="02020603050405020304" pitchFamily="18" charset="0"/>
              </a:rPr>
              <a:t>章</a:t>
            </a:r>
            <a:r>
              <a:rPr lang="en-US" dirty="0">
                <a:latin typeface="Calibri" panose="020F0502020204030204" pitchFamily="34" charset="0"/>
                <a:ea typeface="等线" panose="02010600030101010101" pitchFamily="2" charset="-122"/>
                <a:cs typeface="Times New Roman" panose="02020603050405020304" pitchFamily="18" charset="0"/>
              </a:rPr>
              <a:t>17</a:t>
            </a:r>
            <a:r>
              <a:rPr lang="zh-CN" altLang="en-US" dirty="0">
                <a:latin typeface="Calibri" panose="020F0502020204030204" pitchFamily="34" charset="0"/>
                <a:ea typeface="等线" panose="02010600030101010101" pitchFamily="2" charset="-122"/>
                <a:cs typeface="Times New Roman" panose="02020603050405020304" pitchFamily="18" charset="0"/>
              </a:rPr>
              <a:t>节</a:t>
            </a:r>
            <a:r>
              <a:rPr lang="en-US" dirty="0">
                <a:latin typeface="Calibri" panose="020F0502020204030204" pitchFamily="34" charset="0"/>
                <a:ea typeface="等线" panose="02010600030101010101" pitchFamily="2" charset="-122"/>
                <a:cs typeface="Times New Roman" panose="02020603050405020304" pitchFamily="18" charset="0"/>
              </a:rPr>
              <a:t> 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zh-CN" altLang="en-US" dirty="0">
                <a:latin typeface="Calibri" panose="020F0502020204030204" pitchFamily="34" charset="0"/>
                <a:ea typeface="等线" panose="02010600030101010101" pitchFamily="2" charset="-122"/>
                <a:cs typeface="Times New Roman" panose="02020603050405020304" pitchFamily="18" charset="0"/>
              </a:rPr>
              <a:t>我们和他一同受苦，也必和他一同得荣耀。</a:t>
            </a:r>
            <a:r>
              <a:rPr lang="en-US" dirty="0">
                <a:latin typeface="Calibri" panose="020F0502020204030204" pitchFamily="34" charset="0"/>
                <a:ea typeface="等线" panose="02010600030101010101" pitchFamily="2" charset="-122"/>
                <a:cs typeface="Times New Roman" panose="02020603050405020304" pitchFamily="18" charset="0"/>
              </a:rPr>
              <a:t> 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dirty="0">
              <a:latin typeface="Calibri" panose="020F0502020204030204" pitchFamily="34" charset="0"/>
              <a:ea typeface="等线" panose="02010600030101010101" pitchFamily="2" charset="-122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7320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C98B181-544A-E55C-CC21-6DE69E0574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>
                <a:latin typeface="Calibri" panose="020F0502020204030204" pitchFamily="34" charset="0"/>
                <a:ea typeface="等线" panose="02010600030101010101" pitchFamily="2" charset="-122"/>
                <a:cs typeface="Times New Roman" panose="02020603050405020304" pitchFamily="18" charset="0"/>
              </a:rPr>
              <a:t>总结</a:t>
            </a:r>
            <a:r>
              <a:rPr lang="en-US" b="1">
                <a:latin typeface="Calibri" panose="020F0502020204030204" pitchFamily="34" charset="0"/>
                <a:ea typeface="等线" panose="02010600030101010101" pitchFamily="2" charset="-122"/>
                <a:cs typeface="Times New Roman" panose="02020603050405020304" pitchFamily="18" charset="0"/>
              </a:rPr>
              <a:t>: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134BA23-5804-1253-5196-B2CBB23BF7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altLang="zh-TW" sz="4000" dirty="0">
              <a:latin typeface="Calibri" panose="020F0502020204030204" pitchFamily="34" charset="0"/>
              <a:ea typeface="等线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zh-TW" altLang="en-US" sz="4000" b="1" dirty="0">
                <a:latin typeface="Calibri" panose="020F0502020204030204" pitchFamily="34" charset="0"/>
                <a:ea typeface="等线" panose="02010600030101010101" pitchFamily="2" charset="-122"/>
                <a:cs typeface="Times New Roman" panose="02020603050405020304" pitchFamily="18" charset="0"/>
              </a:rPr>
              <a:t>明白恩賜</a:t>
            </a:r>
            <a:r>
              <a:rPr lang="en-US" altLang="zh-TW" sz="4000" b="1" dirty="0">
                <a:latin typeface="Calibri" panose="020F0502020204030204" pitchFamily="34" charset="0"/>
                <a:ea typeface="等线" panose="02010600030101010101" pitchFamily="2" charset="-122"/>
                <a:cs typeface="Times New Roman" panose="02020603050405020304" pitchFamily="18" charset="0"/>
              </a:rPr>
              <a:t>+</a:t>
            </a:r>
            <a:r>
              <a:rPr lang="zh-TW" altLang="en-US" sz="4000" b="1" dirty="0">
                <a:latin typeface="Calibri" panose="020F0502020204030204" pitchFamily="34" charset="0"/>
                <a:ea typeface="等线" panose="02010600030101010101" pitchFamily="2" charset="-122"/>
                <a:cs typeface="Times New Roman" panose="02020603050405020304" pitchFamily="18" charset="0"/>
              </a:rPr>
              <a:t>正确使用恩賜</a:t>
            </a:r>
            <a:r>
              <a:rPr lang="en-US" altLang="zh-TW" sz="4000" b="1" dirty="0">
                <a:latin typeface="Calibri" panose="020F0502020204030204" pitchFamily="34" charset="0"/>
                <a:ea typeface="等线" panose="02010600030101010101" pitchFamily="2" charset="-122"/>
                <a:cs typeface="Times New Roman" panose="02020603050405020304" pitchFamily="18" charset="0"/>
              </a:rPr>
              <a:t>=</a:t>
            </a:r>
            <a:r>
              <a:rPr lang="zh-CN" altLang="en-US" sz="4000" b="1" dirty="0">
                <a:latin typeface="Calibri" panose="020F0502020204030204" pitchFamily="34" charset="0"/>
                <a:ea typeface="等线" panose="02010600030101010101" pitchFamily="2" charset="-122"/>
                <a:cs typeface="Times New Roman" panose="02020603050405020304" pitchFamily="18" charset="0"/>
              </a:rPr>
              <a:t>福音</a:t>
            </a:r>
            <a:r>
              <a:rPr lang="en-US" altLang="zh-CN" sz="4000" b="1" dirty="0">
                <a:latin typeface="Calibri" panose="020F0502020204030204" pitchFamily="34" charset="0"/>
                <a:ea typeface="等线" panose="02010600030101010101" pitchFamily="2" charset="-122"/>
                <a:cs typeface="Times New Roman" panose="02020603050405020304" pitchFamily="18" charset="0"/>
              </a:rPr>
              <a:t>+</a:t>
            </a:r>
            <a:r>
              <a:rPr lang="zh-CN" altLang="en-US" sz="4000" b="1" dirty="0">
                <a:latin typeface="Calibri" panose="020F0502020204030204" pitchFamily="34" charset="0"/>
                <a:ea typeface="等线" panose="02010600030101010101" pitchFamily="2" charset="-122"/>
                <a:cs typeface="Times New Roman" panose="02020603050405020304" pitchFamily="18" charset="0"/>
              </a:rPr>
              <a:t>合一</a:t>
            </a:r>
            <a:endParaRPr lang="en-US" sz="4000" b="1" dirty="0">
              <a:latin typeface="Calibri" panose="020F0502020204030204" pitchFamily="34" charset="0"/>
              <a:ea typeface="等线" panose="02010600030101010101" pitchFamily="2" charset="-122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6871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F5DB816-34AE-BD22-0D2D-4028030AFA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Calibri" panose="020F0502020204030204" pitchFamily="34" charset="0"/>
                <a:ea typeface="等线" panose="02010600030101010101" pitchFamily="2" charset="-122"/>
                <a:cs typeface="Times New Roman" panose="02020603050405020304" pitchFamily="18" charset="0"/>
              </a:rPr>
              <a:t>教会纷争的第二大原因是</a:t>
            </a:r>
            <a:r>
              <a:rPr lang="en-US">
                <a:latin typeface="Calibri" panose="020F0502020204030204" pitchFamily="34" charset="0"/>
                <a:ea typeface="等线" panose="02010600030101010101" pitchFamily="2" charset="-122"/>
                <a:cs typeface="Times New Roman" panose="02020603050405020304" pitchFamily="18" charset="0"/>
              </a:rPr>
              <a:t>...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532904E-E3A2-DD56-5559-271BAF56CA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zh-CN" altLang="en-US" sz="4400" dirty="0">
                <a:latin typeface="Calibri" panose="020F0502020204030204" pitchFamily="34" charset="0"/>
                <a:ea typeface="等线" panose="02010600030101010101" pitchFamily="2" charset="-122"/>
                <a:cs typeface="Times New Roman" panose="02020603050405020304" pitchFamily="18" charset="0"/>
              </a:rPr>
              <a:t>基督徒服事的「始」与「终」。</a:t>
            </a:r>
            <a:r>
              <a:rPr lang="en-US" sz="4400" dirty="0">
                <a:latin typeface="Calibri" panose="020F0502020204030204" pitchFamily="34" charset="0"/>
                <a:ea typeface="等线" panose="02010600030101010101" pitchFamily="2" charset="-122"/>
                <a:cs typeface="Times New Roman" panose="02020603050405020304" pitchFamily="18" charset="0"/>
              </a:rPr>
              <a:t> 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4400" dirty="0">
              <a:latin typeface="Calibri" panose="020F0502020204030204" pitchFamily="34" charset="0"/>
              <a:ea typeface="等线" panose="02010600030101010101" pitchFamily="2" charset="-122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zh-CN" altLang="en-US" sz="4400" dirty="0">
                <a:latin typeface="Calibri" panose="020F0502020204030204" pitchFamily="34" charset="0"/>
                <a:ea typeface="等线" panose="02010600030101010101" pitchFamily="2" charset="-122"/>
                <a:cs typeface="Times New Roman" panose="02020603050405020304" pitchFamily="18" charset="0"/>
              </a:rPr>
              <a:t>始於主祷文</a:t>
            </a:r>
            <a:r>
              <a:rPr lang="en-US" sz="4400" dirty="0">
                <a:latin typeface="Calibri" panose="020F0502020204030204" pitchFamily="34" charset="0"/>
                <a:ea typeface="等线" panose="02010600030101010101" pitchFamily="2" charset="-122"/>
                <a:cs typeface="Times New Roman" panose="02020603050405020304" pitchFamily="18" charset="0"/>
              </a:rPr>
              <a:t> 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zh-CN" altLang="en-US" sz="4400" dirty="0">
                <a:latin typeface="Calibri" panose="020F0502020204030204" pitchFamily="34" charset="0"/>
                <a:ea typeface="等线" panose="02010600030101010101" pitchFamily="2" charset="-122"/>
                <a:cs typeface="Times New Roman" panose="02020603050405020304" pitchFamily="18" charset="0"/>
              </a:rPr>
              <a:t>终於主餐</a:t>
            </a:r>
            <a:r>
              <a:rPr lang="en-US" sz="4400" dirty="0">
                <a:latin typeface="Calibri" panose="020F0502020204030204" pitchFamily="34" charset="0"/>
                <a:ea typeface="等线" panose="02010600030101010101" pitchFamily="2" charset="-122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7359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C98B181-544A-E55C-CC21-6DE69E0574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Calibri" panose="020F0502020204030204" pitchFamily="34" charset="0"/>
                <a:ea typeface="等线" panose="02010600030101010101" pitchFamily="2" charset="-122"/>
                <a:cs typeface="Times New Roman" panose="02020603050405020304" pitchFamily="18" charset="0"/>
              </a:rPr>
              <a:t>总结</a:t>
            </a:r>
            <a:r>
              <a:rPr lang="en-US">
                <a:latin typeface="Calibri" panose="020F0502020204030204" pitchFamily="34" charset="0"/>
                <a:ea typeface="等线" panose="02010600030101010101" pitchFamily="2" charset="-122"/>
                <a:cs typeface="Times New Roman" panose="02020603050405020304" pitchFamily="18" charset="0"/>
              </a:rPr>
              <a:t>: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134BA23-5804-1253-5196-B2CBB23BF7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zh-CN" altLang="en-US" sz="2800" dirty="0">
                <a:latin typeface="Calibri" panose="020F0502020204030204" pitchFamily="34" charset="0"/>
                <a:ea typeface="等线" panose="02010600030101010101" pitchFamily="2" charset="-122"/>
                <a:cs typeface="Times New Roman" panose="02020603050405020304" pitchFamily="18" charset="0"/>
              </a:rPr>
              <a:t>高举个人主义必然危害教会合一的见证。</a:t>
            </a:r>
            <a:r>
              <a:rPr lang="en-US" sz="2800" dirty="0">
                <a:latin typeface="Calibri" panose="020F0502020204030204" pitchFamily="34" charset="0"/>
                <a:ea typeface="等线" panose="02010600030101010101" pitchFamily="2" charset="-122"/>
                <a:cs typeface="Times New Roman" panose="02020603050405020304" pitchFamily="18" charset="0"/>
              </a:rPr>
              <a:t> 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zh-CN" altLang="en-US" sz="2800" dirty="0">
                <a:latin typeface="Calibri" panose="020F0502020204030204" pitchFamily="34" charset="0"/>
                <a:ea typeface="等线" panose="02010600030101010101" pitchFamily="2" charset="-122"/>
                <a:cs typeface="Times New Roman" panose="02020603050405020304" pitchFamily="18" charset="0"/>
              </a:rPr>
              <a:t>得胜的心态藐视了信徒的真正身分。</a:t>
            </a:r>
            <a:r>
              <a:rPr lang="en-US" sz="2800" dirty="0">
                <a:latin typeface="Calibri" panose="020F0502020204030204" pitchFamily="34" charset="0"/>
                <a:ea typeface="等线" panose="02010600030101010101" pitchFamily="2" charset="-122"/>
                <a:cs typeface="Times New Roman" panose="02020603050405020304" pitchFamily="18" charset="0"/>
              </a:rPr>
              <a:t> 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zh-CN" altLang="en-US" sz="2800" dirty="0">
                <a:latin typeface="Calibri" panose="020F0502020204030204" pitchFamily="34" charset="0"/>
                <a:ea typeface="等线" panose="02010600030101010101" pitchFamily="2" charset="-122"/>
                <a:cs typeface="Times New Roman" panose="02020603050405020304" pitchFamily="18" charset="0"/>
              </a:rPr>
              <a:t>追求虚荣心只会证明对神的智慧一无所知。</a:t>
            </a:r>
            <a:endParaRPr lang="en-US" sz="2800" dirty="0">
              <a:latin typeface="Calibri" panose="020F0502020204030204" pitchFamily="34" charset="0"/>
              <a:ea typeface="等线" panose="02010600030101010101" pitchFamily="2" charset="-122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5707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B3A84C2-CB6C-539E-47B9-186520294E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Calibri" panose="020F0502020204030204" pitchFamily="34" charset="0"/>
                <a:ea typeface="等线" panose="02010600030101010101" pitchFamily="2" charset="-122"/>
                <a:cs typeface="Times New Roman" panose="02020603050405020304" pitchFamily="18" charset="0"/>
              </a:rPr>
              <a:t>对恩赐，服事和合一的劝告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BF803FA-228D-E9F4-E09A-F10442DF4A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3"/>
            <a:ext cx="10704603" cy="3599316"/>
          </a:xfrm>
        </p:spPr>
        <p:txBody>
          <a:bodyPr/>
          <a:lstStyle/>
          <a:p>
            <a:pPr marL="0" indent="0" algn="ctr">
              <a:buNone/>
            </a:pPr>
            <a:endParaRPr lang="en-US" altLang="zh-CN" sz="4400" dirty="0">
              <a:latin typeface="Calibri" panose="020F0502020204030204" pitchFamily="34" charset="0"/>
              <a:ea typeface="等线" panose="02010600030101010101" pitchFamily="2" charset="-122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US" altLang="zh-CN" sz="4400" dirty="0">
              <a:latin typeface="Calibri" panose="020F0502020204030204" pitchFamily="34" charset="0"/>
              <a:ea typeface="等线" panose="02010600030101010101" pitchFamily="2" charset="-122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zh-CN" altLang="en-US" sz="4400" dirty="0">
                <a:latin typeface="Calibri" panose="020F0502020204030204" pitchFamily="34" charset="0"/>
                <a:ea typeface="等线" panose="02010600030101010101" pitchFamily="2" charset="-122"/>
                <a:cs typeface="Times New Roman" panose="02020603050405020304" pitchFamily="18" charset="0"/>
              </a:rPr>
              <a:t>不明白恩賜</a:t>
            </a:r>
            <a:r>
              <a:rPr lang="en-US" sz="4400" dirty="0">
                <a:latin typeface="Calibri" panose="020F0502020204030204" pitchFamily="34" charset="0"/>
                <a:ea typeface="等线" panose="02010600030101010101" pitchFamily="2" charset="-122"/>
                <a:cs typeface="Times New Roman" panose="02020603050405020304" pitchFamily="18" charset="0"/>
              </a:rPr>
              <a:t>+</a:t>
            </a:r>
            <a:r>
              <a:rPr lang="zh-CN" altLang="en-US" sz="4400" dirty="0">
                <a:latin typeface="Calibri" panose="020F0502020204030204" pitchFamily="34" charset="0"/>
                <a:ea typeface="等线" panose="02010600030101010101" pitchFamily="2" charset="-122"/>
                <a:cs typeface="Times New Roman" panose="02020603050405020304" pitchFamily="18" charset="0"/>
              </a:rPr>
              <a:t>不正确使用恩賜</a:t>
            </a:r>
            <a:r>
              <a:rPr lang="en-US" sz="4400" dirty="0">
                <a:latin typeface="Calibri" panose="020F0502020204030204" pitchFamily="34" charset="0"/>
                <a:ea typeface="等线" panose="02010600030101010101" pitchFamily="2" charset="-122"/>
                <a:cs typeface="Times New Roman" panose="02020603050405020304" pitchFamily="18" charset="0"/>
              </a:rPr>
              <a:t>=</a:t>
            </a:r>
            <a:r>
              <a:rPr lang="zh-CN" altLang="en-US" sz="4400" dirty="0">
                <a:latin typeface="Calibri" panose="020F0502020204030204" pitchFamily="34" charset="0"/>
                <a:ea typeface="等线" panose="02010600030101010101" pitchFamily="2" charset="-122"/>
                <a:cs typeface="Times New Roman" panose="02020603050405020304" pitchFamily="18" charset="0"/>
              </a:rPr>
              <a:t>混乱</a:t>
            </a:r>
            <a:r>
              <a:rPr lang="en-US" sz="4400" dirty="0">
                <a:latin typeface="Calibri" panose="020F0502020204030204" pitchFamily="34" charset="0"/>
                <a:ea typeface="等线" panose="02010600030101010101" pitchFamily="2" charset="-122"/>
                <a:cs typeface="Times New Roman" panose="02020603050405020304" pitchFamily="18" charset="0"/>
              </a:rPr>
              <a:t>+</a:t>
            </a:r>
            <a:r>
              <a:rPr lang="zh-CN" altLang="en-US" sz="4400" dirty="0">
                <a:latin typeface="Calibri" panose="020F0502020204030204" pitchFamily="34" charset="0"/>
                <a:ea typeface="等线" panose="02010600030101010101" pitchFamily="2" charset="-122"/>
                <a:cs typeface="Times New Roman" panose="02020603050405020304" pitchFamily="18" charset="0"/>
              </a:rPr>
              <a:t>纷爭</a:t>
            </a:r>
            <a:r>
              <a:rPr lang="en-US" sz="4400" dirty="0">
                <a:latin typeface="Calibri" panose="020F0502020204030204" pitchFamily="34" charset="0"/>
                <a:ea typeface="等线" panose="02010600030101010101" pitchFamily="2" charset="-122"/>
                <a:cs typeface="Times New Roman" panose="02020603050405020304" pitchFamily="18" charset="0"/>
              </a:rPr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8183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63E987A-F556-63A7-C5B4-49869D434F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CN" altLang="en-US" dirty="0">
                <a:latin typeface="Calibri" panose="020F0502020204030204" pitchFamily="34" charset="0"/>
                <a:ea typeface="等线" panose="02010600030101010101" pitchFamily="2" charset="-122"/>
                <a:cs typeface="Times New Roman" panose="02020603050405020304" pitchFamily="18" charset="0"/>
              </a:rPr>
              <a:t>使用恩赐的四种偏差观念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45124B6-2264-7A32-4E8F-F46CBE8933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3"/>
            <a:ext cx="10447025" cy="3599316"/>
          </a:xfrm>
        </p:spPr>
        <p:txBody>
          <a:bodyPr/>
          <a:lstStyle/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zh-CN" altLang="en-US" sz="3600" dirty="0">
                <a:latin typeface="Calibri" panose="020F0502020204030204" pitchFamily="34" charset="0"/>
                <a:ea typeface="等线" panose="02010600030101010101" pitchFamily="2" charset="-122"/>
                <a:cs typeface="Times New Roman" panose="02020603050405020304" pitchFamily="18" charset="0"/>
              </a:rPr>
              <a:t>林前</a:t>
            </a:r>
            <a:r>
              <a:rPr lang="en-US" sz="3600" dirty="0">
                <a:latin typeface="Calibri" panose="020F0502020204030204" pitchFamily="34" charset="0"/>
                <a:ea typeface="等线" panose="02010600030101010101" pitchFamily="2" charset="-122"/>
                <a:cs typeface="Times New Roman" panose="02020603050405020304" pitchFamily="18" charset="0"/>
              </a:rPr>
              <a:t>1:12 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zh-CN" altLang="en-US" sz="3600" dirty="0">
                <a:latin typeface="Calibri" panose="020F0502020204030204" pitchFamily="34" charset="0"/>
                <a:ea typeface="等线" panose="02010600030101010101" pitchFamily="2" charset="-122"/>
                <a:cs typeface="Times New Roman" panose="02020603050405020304" pitchFamily="18" charset="0"/>
              </a:rPr>
              <a:t>你们中间有纷争。我的意思就是你们「各人说」</a:t>
            </a:r>
            <a:r>
              <a:rPr lang="en-US" sz="3600" dirty="0">
                <a:latin typeface="Calibri" panose="020F0502020204030204" pitchFamily="34" charset="0"/>
                <a:ea typeface="等线" panose="02010600030101010101" pitchFamily="2" charset="-122"/>
                <a:cs typeface="Times New Roman" panose="02020603050405020304" pitchFamily="18" charset="0"/>
              </a:rPr>
              <a:t>, </a:t>
            </a:r>
            <a:r>
              <a:rPr lang="zh-CN" altLang="en-US" sz="3600" dirty="0">
                <a:latin typeface="Calibri" panose="020F0502020204030204" pitchFamily="34" charset="0"/>
                <a:ea typeface="等线" panose="02010600030101010101" pitchFamily="2" charset="-122"/>
                <a:cs typeface="Times New Roman" panose="02020603050405020304" pitchFamily="18" charset="0"/>
              </a:rPr>
              <a:t>我是属保罗的，我是属亚波罗的，我是属矶法的，我是属基督的。</a:t>
            </a:r>
            <a:r>
              <a:rPr lang="en-US" sz="3600" dirty="0">
                <a:latin typeface="Calibri" panose="020F0502020204030204" pitchFamily="34" charset="0"/>
                <a:ea typeface="等线" panose="02010600030101010101" pitchFamily="2" charset="-122"/>
                <a:cs typeface="Times New Roman" panose="02020603050405020304" pitchFamily="18" charset="0"/>
              </a:rPr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1988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493DCE0-386A-3799-2900-668D5EA3C7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0321" y="753228"/>
            <a:ext cx="10678845" cy="1080938"/>
          </a:xfrm>
        </p:spPr>
        <p:txBody>
          <a:bodyPr>
            <a:normAutofit fontScale="90000"/>
          </a:bodyPr>
          <a:lstStyle/>
          <a:p>
            <a:r>
              <a:rPr lang="zh-CN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等线" panose="02010600030101010101" pitchFamily="2" charset="-122"/>
                <a:cs typeface="Times New Roman" panose="02020603050405020304" pitchFamily="18" charset="0"/>
              </a:rPr>
              <a:t>偏差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等线" panose="02010600030101010101" pitchFamily="2" charset="-122"/>
                <a:cs typeface="Times New Roman" panose="02020603050405020304" pitchFamily="18" charset="0"/>
              </a:rPr>
              <a:t>1 :</a:t>
            </a:r>
            <a:b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等线" panose="02010600030101010101" pitchFamily="2" charset="-122"/>
                <a:cs typeface="Times New Roman" panose="02020603050405020304" pitchFamily="18" charset="0"/>
              </a:rPr>
            </a:br>
            <a:r>
              <a:rPr lang="zh-CN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等线" panose="02010600030101010101" pitchFamily="2" charset="-122"/>
                <a:cs typeface="Times New Roman" panose="02020603050405020304" pitchFamily="18" charset="0"/>
              </a:rPr>
              <a:t>既然出於神的恩赐，我就要自由使用恩赐，物尽其用</a:t>
            </a:r>
            <a:r>
              <a:rPr lang="zh-CN" altLang="en-US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等线" panose="02010600030101010101" pitchFamily="2" charset="-122"/>
                <a:cs typeface="Times New Roman" panose="02020603050405020304" pitchFamily="18" charset="0"/>
              </a:rPr>
              <a:t>。</a:t>
            </a:r>
            <a:r>
              <a:rPr lang="en-US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等线" panose="02010600030101010101" pitchFamily="2" charset="-122"/>
                <a:cs typeface="Times New Roman" panose="02020603050405020304" pitchFamily="18" charset="0"/>
              </a:rPr>
              <a:t> 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D9048BF-42E0-22D4-8E27-6A2D1C1789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zh-CN" altLang="en-US" sz="2800" dirty="0">
                <a:latin typeface="Calibri" panose="020F0502020204030204" pitchFamily="34" charset="0"/>
                <a:ea typeface="等线" panose="02010600030101010101" pitchFamily="2" charset="-122"/>
                <a:cs typeface="Times New Roman" panose="02020603050405020304" pitchFamily="18" charset="0"/>
              </a:rPr>
              <a:t>既然是上帝的呼召和拣选，就不能忽视恩賜。</a:t>
            </a:r>
            <a:r>
              <a:rPr lang="en-US" sz="2800" dirty="0">
                <a:latin typeface="Calibri" panose="020F0502020204030204" pitchFamily="34" charset="0"/>
                <a:ea typeface="等线" panose="02010600030101010101" pitchFamily="2" charset="-122"/>
                <a:cs typeface="Times New Roman" panose="02020603050405020304" pitchFamily="18" charset="0"/>
              </a:rPr>
              <a:t> 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2800" dirty="0">
              <a:latin typeface="Calibri" panose="020F0502020204030204" pitchFamily="34" charset="0"/>
              <a:ea typeface="等线" panose="02010600030101010101" pitchFamily="2" charset="-122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zh-CN" altLang="en-US" sz="2800" dirty="0">
                <a:latin typeface="Calibri" panose="020F0502020204030204" pitchFamily="34" charset="0"/>
                <a:ea typeface="等线" panose="02010600030101010101" pitchFamily="2" charset="-122"/>
                <a:cs typeface="Times New Roman" panose="02020603050405020304" pitchFamily="18" charset="0"/>
              </a:rPr>
              <a:t>自由不是自主，不是不受约制下以已为先的行动。</a:t>
            </a:r>
            <a:r>
              <a:rPr lang="en-US" sz="2800" dirty="0">
                <a:latin typeface="Calibri" panose="020F0502020204030204" pitchFamily="34" charset="0"/>
                <a:ea typeface="等线" panose="02010600030101010101" pitchFamily="2" charset="-122"/>
                <a:cs typeface="Times New Roman" panose="02020603050405020304" pitchFamily="18" charset="0"/>
              </a:rPr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4240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DBC0978-75EE-BE61-65AB-D8FF1F592C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CN" altLang="en-US" dirty="0">
                <a:latin typeface="Calibri" panose="020F0502020204030204" pitchFamily="34" charset="0"/>
                <a:ea typeface="等线" panose="02010600030101010101" pitchFamily="2" charset="-122"/>
                <a:cs typeface="Times New Roman" panose="02020603050405020304" pitchFamily="18" charset="0"/>
              </a:rPr>
              <a:t>哥林多教会的问题起於竞</a:t>
            </a:r>
            <a:r>
              <a:rPr lang="zh-CN" altLang="en-US">
                <a:latin typeface="Calibri" panose="020F0502020204030204" pitchFamily="34" charset="0"/>
                <a:ea typeface="等线" panose="02010600030101010101" pitchFamily="2" charset="-122"/>
                <a:cs typeface="Times New Roman" panose="02020603050405020304" pitchFamily="18" charset="0"/>
              </a:rPr>
              <a:t>争</a:t>
            </a:r>
            <a:r>
              <a:rPr lang="en-US" altLang="zh-CN" smtClean="0">
                <a:latin typeface="Calibri" panose="020F0502020204030204" pitchFamily="34" charset="0"/>
                <a:ea typeface="等线" panose="02010600030101010101" pitchFamily="2" charset="-122"/>
                <a:cs typeface="Times New Roman" panose="02020603050405020304" pitchFamily="18" charset="0"/>
              </a:rPr>
              <a:t>..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731788C-795E-066D-042B-95B98E1EB9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CN" altLang="en-US" sz="3200" dirty="0">
                <a:latin typeface="Calibri" panose="020F0502020204030204" pitchFamily="34" charset="0"/>
                <a:ea typeface="等线" panose="02010600030101010101" pitchFamily="2" charset="-122"/>
                <a:cs typeface="Times New Roman" panose="02020603050405020304" pitchFamily="18" charset="0"/>
              </a:rPr>
              <a:t>假设</a:t>
            </a:r>
            <a:r>
              <a:rPr lang="en-US" sz="3200" dirty="0">
                <a:latin typeface="Calibri" panose="020F0502020204030204" pitchFamily="34" charset="0"/>
                <a:ea typeface="等线" panose="02010600030101010101" pitchFamily="2" charset="-122"/>
                <a:cs typeface="Times New Roman" panose="02020603050405020304" pitchFamily="18" charset="0"/>
              </a:rPr>
              <a:t>:</a:t>
            </a:r>
          </a:p>
          <a:p>
            <a:pPr marL="0" indent="0">
              <a:buNone/>
            </a:pPr>
            <a:endParaRPr lang="en-US" altLang="zh-CN" sz="3200" dirty="0">
              <a:latin typeface="Calibri" panose="020F0502020204030204" pitchFamily="34" charset="0"/>
              <a:ea typeface="等线" panose="02010600030101010101" pitchFamily="2" charset="-122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zh-CN" altLang="en-US" sz="3200" dirty="0">
                <a:latin typeface="Calibri" panose="020F0502020204030204" pitchFamily="34" charset="0"/>
                <a:ea typeface="等线" panose="02010600030101010101" pitchFamily="2" charset="-122"/>
                <a:cs typeface="Times New Roman" panose="02020603050405020304" pitchFamily="18" charset="0"/>
              </a:rPr>
              <a:t>「我们在基督裏自由，凡事都自由了。」</a:t>
            </a:r>
            <a:r>
              <a:rPr lang="en-US" sz="3200" dirty="0">
                <a:latin typeface="Calibri" panose="020F0502020204030204" pitchFamily="34" charset="0"/>
                <a:ea typeface="等线" panose="02010600030101010101" pitchFamily="2" charset="-122"/>
                <a:cs typeface="Times New Roman" panose="02020603050405020304" pitchFamily="18" charset="0"/>
              </a:rPr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8247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39A997B-C7AF-ABF1-9E00-E49C6773A9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Calibri" panose="020F0502020204030204" pitchFamily="34" charset="0"/>
                <a:ea typeface="等线" panose="02010600030101010101" pitchFamily="2" charset="-122"/>
                <a:cs typeface="Times New Roman" panose="02020603050405020304" pitchFamily="18" charset="0"/>
              </a:rPr>
              <a:t>圣经中的</a:t>
            </a:r>
            <a:r>
              <a:rPr lang="zh-CN" altLang="en-US">
                <a:latin typeface="Calibri" panose="020F0502020204030204" pitchFamily="34" charset="0"/>
                <a:ea typeface="等线" panose="02010600030101010101" pitchFamily="2" charset="-122"/>
                <a:cs typeface="Times New Roman" panose="02020603050405020304" pitchFamily="18" charset="0"/>
              </a:rPr>
              <a:t>告</a:t>
            </a:r>
            <a:r>
              <a:rPr lang="zh-CN" altLang="en-US" smtClean="0">
                <a:latin typeface="Calibri" panose="020F0502020204030204" pitchFamily="34" charset="0"/>
                <a:ea typeface="等线" panose="02010600030101010101" pitchFamily="2" charset="-122"/>
                <a:cs typeface="Times New Roman" panose="02020603050405020304" pitchFamily="18" charset="0"/>
              </a:rPr>
              <a:t>诫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D03675A-849D-A279-F5BD-12C6330EA8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zh-CN" altLang="en-US" sz="3600" b="1" dirty="0">
                <a:latin typeface="Calibri" panose="020F0502020204030204" pitchFamily="34" charset="0"/>
                <a:ea typeface="等线" panose="02010600030101010101" pitchFamily="2" charset="-122"/>
                <a:cs typeface="Times New Roman" panose="02020603050405020304" pitchFamily="18" charset="0"/>
              </a:rPr>
              <a:t>避免陷入个人主义，以爱的尺度衡量自由的宽度。</a:t>
            </a:r>
            <a:r>
              <a:rPr lang="en-US" sz="3600" b="1" dirty="0">
                <a:latin typeface="Calibri" panose="020F0502020204030204" pitchFamily="34" charset="0"/>
                <a:ea typeface="等线" panose="02010600030101010101" pitchFamily="2" charset="-122"/>
                <a:cs typeface="Times New Roman" panose="02020603050405020304" pitchFamily="18" charset="0"/>
              </a:rPr>
              <a:t> </a:t>
            </a:r>
          </a:p>
          <a:p>
            <a:endParaRPr lang="en-US" dirty="0"/>
          </a:p>
          <a:p>
            <a:endParaRPr lang="en-US" dirty="0"/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zh-CN" altLang="en-US" dirty="0">
                <a:latin typeface="Calibri" panose="020F0502020204030204" pitchFamily="34" charset="0"/>
                <a:ea typeface="等线" panose="02010600030101010101" pitchFamily="2" charset="-122"/>
                <a:cs typeface="Times New Roman" panose="02020603050405020304" pitchFamily="18" charset="0"/>
              </a:rPr>
              <a:t>哥林多前书</a:t>
            </a:r>
            <a:r>
              <a:rPr lang="en-US" dirty="0">
                <a:latin typeface="Calibri" panose="020F0502020204030204" pitchFamily="34" charset="0"/>
                <a:ea typeface="等线" panose="02010600030101010101" pitchFamily="2" charset="-122"/>
                <a:cs typeface="Times New Roman" panose="02020603050405020304" pitchFamily="18" charset="0"/>
              </a:rPr>
              <a:t>10</a:t>
            </a:r>
            <a:r>
              <a:rPr lang="zh-CN" altLang="en-US" dirty="0">
                <a:latin typeface="Calibri" panose="020F0502020204030204" pitchFamily="34" charset="0"/>
                <a:ea typeface="等线" panose="02010600030101010101" pitchFamily="2" charset="-122"/>
                <a:cs typeface="Times New Roman" panose="02020603050405020304" pitchFamily="18" charset="0"/>
              </a:rPr>
              <a:t>章</a:t>
            </a:r>
            <a:r>
              <a:rPr lang="en-US" dirty="0">
                <a:latin typeface="Calibri" panose="020F0502020204030204" pitchFamily="34" charset="0"/>
                <a:ea typeface="等线" panose="02010600030101010101" pitchFamily="2" charset="-122"/>
                <a:cs typeface="Times New Roman" panose="02020603050405020304" pitchFamily="18" charset="0"/>
              </a:rPr>
              <a:t>23</a:t>
            </a:r>
            <a:r>
              <a:rPr lang="zh-CN" altLang="en-US" dirty="0">
                <a:latin typeface="Calibri" panose="020F0502020204030204" pitchFamily="34" charset="0"/>
                <a:ea typeface="等线" panose="02010600030101010101" pitchFamily="2" charset="-122"/>
                <a:cs typeface="Times New Roman" panose="02020603050405020304" pitchFamily="18" charset="0"/>
              </a:rPr>
              <a:t>节。</a:t>
            </a:r>
            <a:r>
              <a:rPr lang="en-US" dirty="0">
                <a:latin typeface="Calibri" panose="020F0502020204030204" pitchFamily="34" charset="0"/>
                <a:ea typeface="等线" panose="02010600030101010101" pitchFamily="2" charset="-122"/>
                <a:cs typeface="Times New Roman" panose="02020603050405020304" pitchFamily="18" charset="0"/>
              </a:rPr>
              <a:t> 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zh-CN" altLang="en-US" dirty="0">
                <a:latin typeface="Calibri" panose="020F0502020204030204" pitchFamily="34" charset="0"/>
                <a:ea typeface="等线" panose="02010600030101010101" pitchFamily="2" charset="-122"/>
                <a:cs typeface="Times New Roman" panose="02020603050405020304" pitchFamily="18" charset="0"/>
              </a:rPr>
              <a:t>凡事都可行但不都有益处。</a:t>
            </a:r>
            <a:r>
              <a:rPr lang="en-US" dirty="0">
                <a:latin typeface="Calibri" panose="020F0502020204030204" pitchFamily="34" charset="0"/>
                <a:ea typeface="等线" panose="02010600030101010101" pitchFamily="2" charset="-122"/>
                <a:cs typeface="Times New Roman" panose="02020603050405020304" pitchFamily="18" charset="0"/>
              </a:rPr>
              <a:t> 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dirty="0">
              <a:latin typeface="Calibri" panose="020F0502020204030204" pitchFamily="34" charset="0"/>
              <a:ea typeface="等线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zh-CN" altLang="en-US" dirty="0">
                <a:latin typeface="Calibri" panose="020F0502020204030204" pitchFamily="34" charset="0"/>
                <a:ea typeface="等线" panose="02010600030101010101" pitchFamily="2" charset="-122"/>
                <a:cs typeface="Times New Roman" panose="02020603050405020304" pitchFamily="18" charset="0"/>
              </a:rPr>
              <a:t>哥林多前书</a:t>
            </a:r>
            <a:r>
              <a:rPr lang="en-US" dirty="0">
                <a:latin typeface="Calibri" panose="020F0502020204030204" pitchFamily="34" charset="0"/>
                <a:ea typeface="等线" panose="02010600030101010101" pitchFamily="2" charset="-122"/>
                <a:cs typeface="Times New Roman" panose="02020603050405020304" pitchFamily="18" charset="0"/>
              </a:rPr>
              <a:t>8</a:t>
            </a:r>
            <a:r>
              <a:rPr lang="zh-CN" altLang="en-US" dirty="0">
                <a:latin typeface="Calibri" panose="020F0502020204030204" pitchFamily="34" charset="0"/>
                <a:ea typeface="等线" panose="02010600030101010101" pitchFamily="2" charset="-122"/>
                <a:cs typeface="Times New Roman" panose="02020603050405020304" pitchFamily="18" charset="0"/>
              </a:rPr>
              <a:t>章</a:t>
            </a:r>
            <a:r>
              <a:rPr lang="en-US" dirty="0">
                <a:latin typeface="Calibri" panose="020F0502020204030204" pitchFamily="34" charset="0"/>
                <a:ea typeface="等线" panose="02010600030101010101" pitchFamily="2" charset="-122"/>
                <a:cs typeface="Times New Roman" panose="02020603050405020304" pitchFamily="18" charset="0"/>
              </a:rPr>
              <a:t>13</a:t>
            </a:r>
            <a:r>
              <a:rPr lang="zh-CN" altLang="en-US" dirty="0">
                <a:latin typeface="Calibri" panose="020F0502020204030204" pitchFamily="34" charset="0"/>
                <a:ea typeface="等线" panose="02010600030101010101" pitchFamily="2" charset="-122"/>
                <a:cs typeface="Times New Roman" panose="02020603050405020304" pitchFamily="18" charset="0"/>
              </a:rPr>
              <a:t>节。</a:t>
            </a:r>
            <a:r>
              <a:rPr lang="en-US" dirty="0">
                <a:latin typeface="Calibri" panose="020F0502020204030204" pitchFamily="34" charset="0"/>
                <a:ea typeface="等线" panose="02010600030101010101" pitchFamily="2" charset="-122"/>
                <a:cs typeface="Times New Roman" panose="02020603050405020304" pitchFamily="18" charset="0"/>
              </a:rPr>
              <a:t> 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zh-CN" altLang="en-US" dirty="0">
                <a:latin typeface="Calibri" panose="020F0502020204030204" pitchFamily="34" charset="0"/>
                <a:ea typeface="等线" panose="02010600030101010101" pitchFamily="2" charset="-122"/>
                <a:cs typeface="Times New Roman" panose="02020603050405020304" pitchFamily="18" charset="0"/>
              </a:rPr>
              <a:t>食物若叫我弟兄跌倒，「我」就永远不吃肉免得叫我弟兄跌倒了。</a:t>
            </a:r>
            <a:r>
              <a:rPr lang="en-US" dirty="0">
                <a:latin typeface="Calibri" panose="020F0502020204030204" pitchFamily="34" charset="0"/>
                <a:ea typeface="等线" panose="02010600030101010101" pitchFamily="2" charset="-122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4657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9EEA765-979D-04B0-A7D5-332CDF62E3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6517" y="575366"/>
            <a:ext cx="10367493" cy="1460679"/>
          </a:xfrm>
        </p:spPr>
        <p:txBody>
          <a:bodyPr>
            <a:normAutofit fontScale="90000"/>
          </a:bodyPr>
          <a:lstStyle/>
          <a:p>
            <a:r>
              <a:rPr lang="zh-CN" altLang="en-US" b="1" dirty="0">
                <a:latin typeface="Calibri" panose="020F0502020204030204" pitchFamily="34" charset="0"/>
                <a:ea typeface="等线" panose="02010600030101010101" pitchFamily="2" charset="-122"/>
                <a:cs typeface="Times New Roman" panose="02020603050405020304" pitchFamily="18" charset="0"/>
              </a:rPr>
              <a:t>偏差</a:t>
            </a:r>
            <a:r>
              <a:rPr lang="en-US" b="1" dirty="0">
                <a:latin typeface="Calibri" panose="020F0502020204030204" pitchFamily="34" charset="0"/>
                <a:ea typeface="等线" panose="02010600030101010101" pitchFamily="2" charset="-122"/>
                <a:cs typeface="Times New Roman" panose="02020603050405020304" pitchFamily="18" charset="0"/>
              </a:rPr>
              <a:t>2 </a:t>
            </a:r>
            <a:br>
              <a:rPr lang="en-US" b="1" dirty="0">
                <a:latin typeface="Calibri" panose="020F0502020204030204" pitchFamily="34" charset="0"/>
                <a:ea typeface="等线" panose="02010600030101010101" pitchFamily="2" charset="-122"/>
                <a:cs typeface="Times New Roman" panose="02020603050405020304" pitchFamily="18" charset="0"/>
              </a:rPr>
            </a:br>
            <a:r>
              <a:rPr lang="zh-CN" altLang="en-US" b="1" dirty="0">
                <a:latin typeface="Calibri" panose="020F0502020204030204" pitchFamily="34" charset="0"/>
                <a:ea typeface="等线" panose="02010600030101010101" pitchFamily="2" charset="-122"/>
                <a:cs typeface="Times New Roman" panose="02020603050405020304" pitchFamily="18" charset="0"/>
              </a:rPr>
              <a:t>既然出于上帝，恩赐不受确认时，我对自己负责，决定恩賜如何的使用</a:t>
            </a:r>
            <a:r>
              <a:rPr lang="zh-CN" altLang="en-US" b="1">
                <a:latin typeface="Calibri" panose="020F0502020204030204" pitchFamily="34" charset="0"/>
                <a:ea typeface="等线" panose="02010600030101010101" pitchFamily="2" charset="-122"/>
                <a:cs typeface="Times New Roman" panose="02020603050405020304" pitchFamily="18" charset="0"/>
              </a:rPr>
              <a:t>。</a:t>
            </a:r>
            <a:r>
              <a:rPr lang="en-US" b="1">
                <a:latin typeface="Calibri" panose="020F0502020204030204" pitchFamily="34" charset="0"/>
                <a:ea typeface="等线" panose="02010600030101010101" pitchFamily="2" charset="-122"/>
                <a:cs typeface="Times New Roman" panose="02020603050405020304" pitchFamily="18" charset="0"/>
              </a:rPr>
              <a:t> 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381C753-844B-80CC-9C0C-952C095C53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zh-CN" altLang="en-US" dirty="0">
                <a:latin typeface="Calibri" panose="020F0502020204030204" pitchFamily="34" charset="0"/>
                <a:ea typeface="等线" panose="02010600030101010101" pitchFamily="2" charset="-122"/>
                <a:cs typeface="Times New Roman" panose="02020603050405020304" pitchFamily="18" charset="0"/>
              </a:rPr>
              <a:t>林前</a:t>
            </a:r>
            <a:r>
              <a:rPr lang="en-US" dirty="0">
                <a:latin typeface="Calibri" panose="020F0502020204030204" pitchFamily="34" charset="0"/>
                <a:ea typeface="等线" panose="02010600030101010101" pitchFamily="2" charset="-122"/>
                <a:cs typeface="Times New Roman" panose="02020603050405020304" pitchFamily="18" charset="0"/>
              </a:rPr>
              <a:t>1:12 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zh-CN" altLang="en-US" dirty="0">
                <a:latin typeface="Calibri" panose="020F0502020204030204" pitchFamily="34" charset="0"/>
                <a:ea typeface="等线" panose="02010600030101010101" pitchFamily="2" charset="-122"/>
                <a:cs typeface="Times New Roman" panose="02020603050405020304" pitchFamily="18" charset="0"/>
              </a:rPr>
              <a:t>我的意思就是你们各人说我是属保罗的，我是属亚波罗的，我是属矶法的，我是属基督的。</a:t>
            </a:r>
            <a:r>
              <a:rPr lang="en-US" dirty="0">
                <a:latin typeface="Calibri" panose="020F0502020204030204" pitchFamily="34" charset="0"/>
                <a:ea typeface="等线" panose="02010600030101010101" pitchFamily="2" charset="-122"/>
                <a:cs typeface="Times New Roman" panose="02020603050405020304" pitchFamily="18" charset="0"/>
              </a:rPr>
              <a:t> </a:t>
            </a:r>
          </a:p>
          <a:p>
            <a:endParaRPr lang="en-US" altLang="zh-CN" dirty="0">
              <a:latin typeface="Calibri" panose="020F0502020204030204" pitchFamily="34" charset="0"/>
              <a:ea typeface="等线" panose="02010600030101010101" pitchFamily="2" charset="-122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zh-CN" altLang="en-US" dirty="0">
                <a:latin typeface="Calibri" panose="020F0502020204030204" pitchFamily="34" charset="0"/>
                <a:ea typeface="等线" panose="02010600030101010101" pitchFamily="2" charset="-122"/>
                <a:cs typeface="Times New Roman" panose="02020603050405020304" pitchFamily="18" charset="0"/>
              </a:rPr>
              <a:t>教会里很多有责任感的肢体，都想在教会中荣耀上帝！</a:t>
            </a:r>
            <a:r>
              <a:rPr lang="en-US" dirty="0">
                <a:latin typeface="Calibri" panose="020F0502020204030204" pitchFamily="34" charset="0"/>
                <a:ea typeface="等线" panose="02010600030101010101" pitchFamily="2" charset="-122"/>
                <a:cs typeface="Times New Roman" panose="02020603050405020304" pitchFamily="18" charset="0"/>
              </a:rPr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1970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794F6D1-E191-181E-2A8E-E15298BECD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>
                <a:latin typeface="Calibri" panose="020F0502020204030204" pitchFamily="34" charset="0"/>
                <a:ea typeface="等线" panose="02010600030101010101" pitchFamily="2" charset="-122"/>
                <a:cs typeface="Times New Roman" panose="02020603050405020304" pitchFamily="18" charset="0"/>
              </a:rPr>
              <a:t>然</a:t>
            </a:r>
            <a:r>
              <a:rPr lang="zh-CN" altLang="en-US" b="1">
                <a:latin typeface="Calibri" panose="020F0502020204030204" pitchFamily="34" charset="0"/>
                <a:ea typeface="等线" panose="02010600030101010101" pitchFamily="2" charset="-122"/>
                <a:cs typeface="Times New Roman" panose="02020603050405020304" pitchFamily="18" charset="0"/>
              </a:rPr>
              <a:t>而</a:t>
            </a:r>
            <a:r>
              <a:rPr lang="en-US" b="1">
                <a:latin typeface="Calibri" panose="020F0502020204030204" pitchFamily="34" charset="0"/>
                <a:ea typeface="等线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b="1" smtClean="0">
                <a:latin typeface="Calibri" panose="020F0502020204030204" pitchFamily="34" charset="0"/>
                <a:ea typeface="等线" panose="02010600030101010101" pitchFamily="2" charset="-122"/>
                <a:cs typeface="Times New Roman" panose="02020603050405020304" pitchFamily="18" charset="0"/>
              </a:rPr>
              <a:t>…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7D7BB04-2A64-7865-47A5-D0AF91751B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3"/>
            <a:ext cx="10859149" cy="3599316"/>
          </a:xfrm>
        </p:spPr>
        <p:txBody>
          <a:bodyPr/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zh-CN" altLang="en-US" sz="2800" dirty="0">
                <a:latin typeface="Calibri" panose="020F0502020204030204" pitchFamily="34" charset="0"/>
                <a:ea typeface="等线" panose="02010600030101010101" pitchFamily="2" charset="-122"/>
                <a:cs typeface="Times New Roman" panose="02020603050405020304" pitchFamily="18" charset="0"/>
              </a:rPr>
              <a:t>因为领受上帝</a:t>
            </a:r>
            <a:r>
              <a:rPr lang="zh-CN" altLang="en-US" sz="2800" dirty="0">
                <a:solidFill>
                  <a:schemeClr val="tx1">
                    <a:lumMod val="95000"/>
                  </a:schemeClr>
                </a:solidFill>
                <a:latin typeface="Calibri" panose="020F0502020204030204" pitchFamily="34" charset="0"/>
                <a:ea typeface="等线" panose="02010600030101010101" pitchFamily="2" charset="-122"/>
                <a:cs typeface="Times New Roman" panose="02020603050405020304" pitchFamily="18" charset="0"/>
              </a:rPr>
              <a:t>不可以抗拒的呼召</a:t>
            </a:r>
            <a:r>
              <a:rPr lang="zh-CN" altLang="en-US" sz="2800" dirty="0">
                <a:latin typeface="Calibri" panose="020F0502020204030204" pitchFamily="34" charset="0"/>
                <a:ea typeface="等线" panose="02010600030101010101" pitchFamily="2" charset="-122"/>
                <a:cs typeface="Times New Roman" panose="02020603050405020304" pitchFamily="18" charset="0"/>
              </a:rPr>
              <a:t>，就要坚持到底，使用恩赐。不是血气</a:t>
            </a:r>
            <a:r>
              <a:rPr lang="en-US" altLang="zh-CN" sz="2800" dirty="0">
                <a:latin typeface="Calibri" panose="020F0502020204030204" pitchFamily="34" charset="0"/>
                <a:ea typeface="等线" panose="02010600030101010101" pitchFamily="2" charset="-122"/>
                <a:cs typeface="Times New Roman" panose="02020603050405020304" pitchFamily="18" charset="0"/>
              </a:rPr>
              <a:t>, </a:t>
            </a:r>
            <a:r>
              <a:rPr lang="zh-CN" altLang="en-US" sz="2800" dirty="0">
                <a:latin typeface="Calibri" panose="020F0502020204030204" pitchFamily="34" charset="0"/>
                <a:ea typeface="等线" panose="02010600030101010101" pitchFamily="2" charset="-122"/>
                <a:cs typeface="Times New Roman" panose="02020603050405020304" pitchFamily="18" charset="0"/>
              </a:rPr>
              <a:t>是尽责。</a:t>
            </a:r>
            <a:r>
              <a:rPr lang="en-US" sz="2800" dirty="0">
                <a:latin typeface="Calibri" panose="020F0502020204030204" pitchFamily="34" charset="0"/>
                <a:ea typeface="等线" panose="02010600030101010101" pitchFamily="2" charset="-122"/>
                <a:cs typeface="Times New Roman" panose="02020603050405020304" pitchFamily="18" charset="0"/>
              </a:rPr>
              <a:t> 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zh-CN" altLang="en-US" sz="2800" dirty="0">
                <a:latin typeface="Calibri" panose="020F0502020204030204" pitchFamily="34" charset="0"/>
                <a:ea typeface="等线" panose="02010600030101010101" pitchFamily="2" charset="-122"/>
                <a:cs typeface="Times New Roman" panose="02020603050405020304" pitchFamily="18" charset="0"/>
              </a:rPr>
              <a:t>心裏有抵触，怀疑教会的带领是否属灵。</a:t>
            </a:r>
            <a:r>
              <a:rPr lang="en-US" sz="2800" dirty="0">
                <a:latin typeface="Calibri" panose="020F0502020204030204" pitchFamily="34" charset="0"/>
                <a:ea typeface="等线" panose="02010600030101010101" pitchFamily="2" charset="-122"/>
                <a:cs typeface="Times New Roman" panose="02020603050405020304" pitchFamily="18" charset="0"/>
              </a:rPr>
              <a:t> 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zh-CN" altLang="en-US" sz="2800" dirty="0">
                <a:latin typeface="Calibri" panose="020F0502020204030204" pitchFamily="34" charset="0"/>
                <a:ea typeface="等线" panose="02010600030101010101" pitchFamily="2" charset="-122"/>
                <a:cs typeface="Times New Roman" panose="02020603050405020304" pitchFamily="18" charset="0"/>
              </a:rPr>
              <a:t>不确认我的恩赐就是抵挡我</a:t>
            </a:r>
            <a:r>
              <a:rPr lang="en-US" altLang="zh-CN" sz="2800" dirty="0">
                <a:latin typeface="Calibri" panose="020F0502020204030204" pitchFamily="34" charset="0"/>
                <a:ea typeface="等线" panose="02010600030101010101" pitchFamily="2" charset="-122"/>
                <a:cs typeface="Times New Roman" panose="02020603050405020304" pitchFamily="18" charset="0"/>
              </a:rPr>
              <a:t>,  </a:t>
            </a:r>
            <a:r>
              <a:rPr lang="zh-CN" altLang="en-US" sz="2800" dirty="0">
                <a:latin typeface="Calibri" panose="020F0502020204030204" pitchFamily="34" charset="0"/>
                <a:ea typeface="等线" panose="02010600030101010101" pitchFamily="2" charset="-122"/>
                <a:cs typeface="Times New Roman" panose="02020603050405020304" pitchFamily="18" charset="0"/>
              </a:rPr>
              <a:t>对教会或教会的带领产生质疑，不愿参与教会服事。</a:t>
            </a:r>
            <a:r>
              <a:rPr lang="en-US" sz="2800" dirty="0">
                <a:latin typeface="Calibri" panose="020F0502020204030204" pitchFamily="34" charset="0"/>
                <a:ea typeface="等线" panose="02010600030101010101" pitchFamily="2" charset="-122"/>
                <a:cs typeface="Times New Roman" panose="02020603050405020304" pitchFamily="18" charset="0"/>
              </a:rPr>
              <a:t> </a:t>
            </a:r>
          </a:p>
          <a:p>
            <a:pPr marL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zh-CN" altLang="en-US" sz="2800" dirty="0">
                <a:latin typeface="Calibri" panose="020F0502020204030204" pitchFamily="34" charset="0"/>
                <a:ea typeface="等线" panose="02010600030101010101" pitchFamily="2" charset="-122"/>
                <a:cs typeface="Times New Roman" panose="02020603050405020304" pitchFamily="18" charset="0"/>
              </a:rPr>
              <a:t>此地不留人自有留人处。</a:t>
            </a:r>
            <a:r>
              <a:rPr lang="en-US" sz="2800" dirty="0">
                <a:latin typeface="Calibri" panose="020F0502020204030204" pitchFamily="34" charset="0"/>
                <a:ea typeface="等线" panose="02010600030101010101" pitchFamily="2" charset="-122"/>
                <a:cs typeface="Times New Roman" panose="02020603050405020304" pitchFamily="18" charset="0"/>
              </a:rPr>
              <a:t> 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2800" dirty="0">
              <a:latin typeface="Calibri" panose="020F0502020204030204" pitchFamily="34" charset="0"/>
              <a:ea typeface="等线" panose="02010600030101010101" pitchFamily="2" charset="-122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2058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38</TotalTime>
  <Words>1032</Words>
  <Application>Microsoft Office PowerPoint</Application>
  <PresentationFormat>Custom</PresentationFormat>
  <Paragraphs>97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Berlin</vt:lpstr>
      <vt:lpstr>题目:「对恩赐，服事和合一的劝告。」  </vt:lpstr>
      <vt:lpstr>教会纷争的第二大原因是... </vt:lpstr>
      <vt:lpstr>对恩赐，服事和合一的劝告</vt:lpstr>
      <vt:lpstr>使用恩赐的四种偏差观念</vt:lpstr>
      <vt:lpstr>偏差1 : 既然出於神的恩赐，我就要自由使用恩赐，物尽其用。 </vt:lpstr>
      <vt:lpstr>哥林多教会的问题起於竞争..</vt:lpstr>
      <vt:lpstr>圣经中的告诫</vt:lpstr>
      <vt:lpstr>偏差2  既然出于上帝，恩赐不受确认时，我对自己负责，决定恩賜如何的使用。 </vt:lpstr>
      <vt:lpstr>然而 …</vt:lpstr>
      <vt:lpstr>圣经中的劝告</vt:lpstr>
      <vt:lpstr>偏差3  恩賜既然出于上帝，又有神对我的感动，恩賜就需要公开的被确认。 </vt:lpstr>
      <vt:lpstr>危机: </vt:lpstr>
      <vt:lpstr>当时的文化影响 ..</vt:lpstr>
      <vt:lpstr>教会行政两件头痛的事。 </vt:lpstr>
      <vt:lpstr>圣经中的劝导</vt:lpstr>
      <vt:lpstr>偏差4  既然恩赐被确认，动机又正确，我的服事定然是欣欣向荣的。 </vt:lpstr>
      <vt:lpstr>危机 </vt:lpstr>
      <vt:lpstr>圣经的劝告 </vt:lpstr>
      <vt:lpstr>总结: </vt:lpstr>
      <vt:lpstr>总结: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题目:「对恩赐，服事和合一的劝告。」</dc:title>
  <dc:creator>Fu Guo</dc:creator>
  <cp:lastModifiedBy>Ping</cp:lastModifiedBy>
  <cp:revision>8</cp:revision>
  <dcterms:created xsi:type="dcterms:W3CDTF">2022-06-11T22:39:00Z</dcterms:created>
  <dcterms:modified xsi:type="dcterms:W3CDTF">2022-06-12T21:57:11Z</dcterms:modified>
</cp:coreProperties>
</file>