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63" r:id="rId3"/>
    <p:sldId id="839" r:id="rId5"/>
    <p:sldId id="736" r:id="rId6"/>
    <p:sldId id="840" r:id="rId7"/>
    <p:sldId id="844" r:id="rId8"/>
    <p:sldId id="777" r:id="rId9"/>
    <p:sldId id="847" r:id="rId10"/>
    <p:sldId id="868" r:id="rId11"/>
    <p:sldId id="848" r:id="rId12"/>
    <p:sldId id="849" r:id="rId13"/>
    <p:sldId id="851" r:id="rId14"/>
    <p:sldId id="869" r:id="rId15"/>
    <p:sldId id="852" r:id="rId16"/>
    <p:sldId id="870" r:id="rId17"/>
    <p:sldId id="857" r:id="rId18"/>
    <p:sldId id="853" r:id="rId19"/>
    <p:sldId id="856" r:id="rId20"/>
    <p:sldId id="855" r:id="rId21"/>
    <p:sldId id="859" r:id="rId22"/>
    <p:sldId id="860" r:id="rId23"/>
    <p:sldId id="858" r:id="rId24"/>
    <p:sldId id="862" r:id="rId25"/>
    <p:sldId id="864" r:id="rId26"/>
    <p:sldId id="865" r:id="rId27"/>
    <p:sldId id="867" r:id="rId28"/>
    <p:sldId id="888" r:id="rId29"/>
    <p:sldId id="866" r:id="rId30"/>
    <p:sldId id="861" r:id="rId31"/>
  </p:sldIdLst>
  <p:sldSz cx="12192000" cy="6858000"/>
  <p:notesSz cx="6858000" cy="9144000"/>
  <p:custDataLst>
    <p:tags r:id="rId3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E8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5" Type="http://schemas.openxmlformats.org/officeDocument/2006/relationships/tags" Target="tags/tag19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>
              <a:sym typeface="+mn-ea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4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1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2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0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5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3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6.xm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8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8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r="242" b="5183"/>
          <a:stretch>
            <a:fillRect/>
          </a:stretch>
        </p:blipFill>
        <p:spPr>
          <a:xfrm>
            <a:off x="-72390" y="-635"/>
            <a:ext cx="12264390" cy="6858635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4561205" y="2563495"/>
            <a:ext cx="6765925" cy="22021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>
              <a:lnSpc>
                <a:spcPct val="140000"/>
              </a:lnSpc>
              <a:buNone/>
            </a:pPr>
            <a:r>
              <a:rPr lang="en-US" altLang="zh-CN" sz="5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</a:t>
            </a:r>
            <a:r>
              <a:rPr lang="zh-CN" altLang="en-US" sz="5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你好，拉撒路</a:t>
            </a:r>
            <a:endParaRPr lang="zh-CN" altLang="en-US" sz="4400" b="1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sym typeface="+mn-ea"/>
            </a:endParaRPr>
          </a:p>
          <a:p>
            <a:pPr indent="0" algn="ctr">
              <a:lnSpc>
                <a:spcPct val="140000"/>
              </a:lnSpc>
              <a:buNone/>
            </a:pPr>
            <a:r>
              <a:rPr lang="zh-CN" altLang="en-US" sz="4400" b="1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sym typeface="+mn-ea"/>
              </a:rPr>
              <a:t>         </a:t>
            </a:r>
            <a:r>
              <a:rPr lang="en-US" altLang="zh-CN" sz="4400" b="1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sym typeface="+mn-ea"/>
              </a:rPr>
              <a:t>    </a:t>
            </a:r>
            <a:r>
              <a:rPr lang="en-US" altLang="zh-CN" sz="2400" b="1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sym typeface="+mn-ea"/>
              </a:rPr>
              <a:t> </a:t>
            </a:r>
            <a:r>
              <a:rPr lang="zh-CN" altLang="en-US" sz="2400" b="1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sym typeface="+mn-ea"/>
              </a:rPr>
              <a:t>約翰福音</a:t>
            </a:r>
            <a:r>
              <a:rPr lang="en-US" altLang="zh-CN" sz="2400" b="1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sym typeface="+mn-ea"/>
              </a:rPr>
              <a:t> 11-12</a:t>
            </a:r>
            <a:endParaRPr lang="en-US" altLang="zh-CN" sz="2400" b="1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r="242" b="5183"/>
          <a:stretch>
            <a:fillRect/>
          </a:stretch>
        </p:blipFill>
        <p:spPr>
          <a:xfrm>
            <a:off x="71120" y="0"/>
            <a:ext cx="12264390" cy="6858635"/>
          </a:xfrm>
          <a:prstGeom prst="rect">
            <a:avLst/>
          </a:prstGeom>
        </p:spPr>
      </p:pic>
      <p:sp>
        <p:nvSpPr>
          <p:cNvPr id="4" name="内容占位符 1"/>
          <p:cNvSpPr/>
          <p:nvPr/>
        </p:nvSpPr>
        <p:spPr>
          <a:xfrm>
            <a:off x="226695" y="367030"/>
            <a:ext cx="11868785" cy="477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1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【約11:17】耶穌到了，就知道</a:t>
            </a:r>
            <a:r>
              <a:rPr lang="zh-CN" altLang="en-US" sz="3200">
                <a:solidFill>
                  <a:srgbClr val="FFFF00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拉撒路在墳墓裏已經四天了</a:t>
            </a: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。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10000"/>
              </a:lnSpc>
              <a:buNone/>
            </a:pP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1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【約11:38】耶穌又心裏悲歎，來到墳墓前。那墳墓是個洞，</a:t>
            </a:r>
            <a:r>
              <a:rPr lang="zh-CN" altLang="en-US" sz="3200">
                <a:solidFill>
                  <a:srgbClr val="FFFF00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有一塊石頭擋著</a:t>
            </a: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。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1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【約11:39】耶穌說：“你們把石頭挪開。”那死人的姐姐馬大對他說：“主啊，</a:t>
            </a:r>
            <a:r>
              <a:rPr lang="zh-CN" altLang="en-US" sz="3200">
                <a:solidFill>
                  <a:srgbClr val="FFFF00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他現在必是臭了，因為他死了已經四天了</a:t>
            </a: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。”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10000"/>
              </a:lnSpc>
              <a:buNone/>
            </a:pP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1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【約11:43】說了這話，就大聲呼叫說：“拉撒路出來！”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1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【約11:44】那死人就出來了，</a:t>
            </a:r>
            <a:r>
              <a:rPr lang="zh-CN" altLang="en-US" sz="3200">
                <a:solidFill>
                  <a:srgbClr val="FFFF00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手腳裹著布，臉上包著手巾</a:t>
            </a: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。耶穌對他們說，“解開，叫他走！”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r="242" b="5183"/>
          <a:stretch>
            <a:fillRect/>
          </a:stretch>
        </p:blipFill>
        <p:spPr>
          <a:xfrm>
            <a:off x="0" y="-635"/>
            <a:ext cx="12264390" cy="6858635"/>
          </a:xfrm>
          <a:prstGeom prst="rect">
            <a:avLst/>
          </a:prstGeom>
        </p:spPr>
      </p:pic>
      <p:sp>
        <p:nvSpPr>
          <p:cNvPr id="4" name="内容占位符 1"/>
          <p:cNvSpPr/>
          <p:nvPr/>
        </p:nvSpPr>
        <p:spPr>
          <a:xfrm>
            <a:off x="591820" y="1784985"/>
            <a:ext cx="11008360" cy="34734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你們死在過犯罪惡之中，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他叫你們活過來。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弗2:1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</p:txBody>
      </p:sp>
      <p:sp>
        <p:nvSpPr>
          <p:cNvPr id="10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72110" y="470535"/>
            <a:ext cx="11520805" cy="5878830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r="242" b="5183"/>
          <a:stretch>
            <a:fillRect/>
          </a:stretch>
        </p:blipFill>
        <p:spPr>
          <a:xfrm>
            <a:off x="71120" y="0"/>
            <a:ext cx="12264390" cy="6858635"/>
          </a:xfrm>
          <a:prstGeom prst="rect">
            <a:avLst/>
          </a:prstGeom>
        </p:spPr>
      </p:pic>
      <p:sp>
        <p:nvSpPr>
          <p:cNvPr id="4" name="内容占位符 1"/>
          <p:cNvSpPr/>
          <p:nvPr/>
        </p:nvSpPr>
        <p:spPr>
          <a:xfrm>
            <a:off x="226695" y="961390"/>
            <a:ext cx="11868785" cy="477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1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【約11:17】</a:t>
            </a:r>
            <a:r>
              <a:rPr lang="en-US" altLang="zh-CN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……</a:t>
            </a: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拉撒路在墳墓裏已經四天了。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10000"/>
              </a:lnSpc>
              <a:buNone/>
            </a:pP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1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【約11:38】</a:t>
            </a:r>
            <a:r>
              <a:rPr lang="en-US" altLang="zh-CN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……</a:t>
            </a: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那墳墓是個洞，有一块石头挡着。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10000"/>
              </a:lnSpc>
              <a:buNone/>
            </a:pP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1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【約11:39】</a:t>
            </a:r>
            <a:r>
              <a:rPr lang="en-US" altLang="zh-CN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……</a:t>
            </a: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他現在必是臭了，因為他死了已經四天了。”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10000"/>
              </a:lnSpc>
              <a:buNone/>
            </a:pP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1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【約11:43】</a:t>
            </a:r>
            <a:r>
              <a:rPr lang="en-US" altLang="zh-CN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……</a:t>
            </a: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手腳裹著布，臉上包著手巾。</a:t>
            </a:r>
            <a:r>
              <a:rPr lang="en-US" altLang="zh-CN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……</a:t>
            </a:r>
            <a:endParaRPr lang="en-US" altLang="zh-CN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r="242" b="5183"/>
          <a:stretch>
            <a:fillRect/>
          </a:stretch>
        </p:blipFill>
        <p:spPr>
          <a:xfrm>
            <a:off x="0" y="-635"/>
            <a:ext cx="12264390" cy="6858635"/>
          </a:xfrm>
          <a:prstGeom prst="rect">
            <a:avLst/>
          </a:prstGeom>
        </p:spPr>
      </p:pic>
      <p:sp>
        <p:nvSpPr>
          <p:cNvPr id="4" name="内容占位符 1"/>
          <p:cNvSpPr/>
          <p:nvPr/>
        </p:nvSpPr>
        <p:spPr>
          <a:xfrm>
            <a:off x="1322070" y="930275"/>
            <a:ext cx="10004425" cy="477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拉撒路出來！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解開，叫他走！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10000"/>
              </a:lnSpc>
              <a:buNone/>
            </a:pP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被擄的得釋放，瞎眼的得看見，</a:t>
            </a:r>
            <a:r>
              <a:rPr lang="en-US" altLang="zh-CN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              </a:t>
            </a: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叫那受壓制的得自由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路4:18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</p:txBody>
      </p:sp>
      <p:sp>
        <p:nvSpPr>
          <p:cNvPr id="10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72110" y="470535"/>
            <a:ext cx="11520805" cy="5878830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r="242" b="5183"/>
          <a:stretch>
            <a:fillRect/>
          </a:stretch>
        </p:blipFill>
        <p:spPr>
          <a:xfrm>
            <a:off x="-14605" y="0"/>
            <a:ext cx="12264390" cy="6858635"/>
          </a:xfrm>
          <a:prstGeom prst="rect">
            <a:avLst/>
          </a:prstGeom>
        </p:spPr>
      </p:pic>
      <p:pic>
        <p:nvPicPr>
          <p:cNvPr id="100" name="图片 99"/>
          <p:cNvPicPr/>
          <p:nvPr/>
        </p:nvPicPr>
        <p:blipFill>
          <a:blip r:embed="rId3"/>
          <a:stretch>
            <a:fillRect/>
          </a:stretch>
        </p:blipFill>
        <p:spPr>
          <a:xfrm>
            <a:off x="1308735" y="933450"/>
            <a:ext cx="3657600" cy="2743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1" name="图片 100"/>
          <p:cNvPicPr/>
          <p:nvPr/>
        </p:nvPicPr>
        <p:blipFill>
          <a:blip r:embed="rId4"/>
          <a:stretch>
            <a:fillRect/>
          </a:stretch>
        </p:blipFill>
        <p:spPr>
          <a:xfrm>
            <a:off x="6350000" y="372110"/>
            <a:ext cx="5250180" cy="37166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5355" y="4615815"/>
            <a:ext cx="10536555" cy="1734820"/>
          </a:xfrm>
          <a:effectLst/>
        </p:spPr>
        <p:txBody>
          <a:bodyPr anchor="ctr" anchorCtr="0">
            <a:noAutofit/>
          </a:bodyPr>
          <a:p>
            <a:pPr algn="l">
              <a:lnSpc>
                <a:spcPct val="130000"/>
              </a:lnSpc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  <a:t>【來12:5</a:t>
            </a:r>
            <a:r>
              <a:rPr lang="en-US" altLang="zh-CN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  <a:t>-6</a:t>
            </a: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  <a:t>】</a:t>
            </a:r>
            <a:r>
              <a:rPr lang="en-US" altLang="zh-CN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  <a:t>……</a:t>
            </a: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  <a:t>因為主所愛的，他必管教，</a:t>
            </a:r>
            <a:b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</a:b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  <a:t> </a:t>
            </a:r>
            <a:r>
              <a:rPr lang="en-US" altLang="zh-CN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  <a:t>               </a:t>
            </a: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  <a:t>又鞭打凡所收納的兒子。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rcRect r="242" b="5183"/>
          <a:stretch>
            <a:fillRect/>
          </a:stretch>
        </p:blipFill>
        <p:spPr>
          <a:xfrm>
            <a:off x="0" y="-8255"/>
            <a:ext cx="12264390" cy="68668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560" y="2499995"/>
            <a:ext cx="10536555" cy="1734820"/>
          </a:xfrm>
          <a:effectLst/>
        </p:spPr>
        <p:txBody>
          <a:bodyPr anchor="ctr" anchorCtr="0">
            <a:noAutofit/>
          </a:bodyPr>
          <a:p>
            <a:pPr algn="l">
              <a:lnSpc>
                <a:spcPct val="130000"/>
              </a:lnSpc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  <a:t>第二、拉撒路身上耶穌的作為：生命的复活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rcRect r="242" b="5183"/>
          <a:stretch>
            <a:fillRect/>
          </a:stretch>
        </p:blipFill>
        <p:spPr>
          <a:xfrm>
            <a:off x="0" y="635"/>
            <a:ext cx="12264390" cy="68675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560" y="2499995"/>
            <a:ext cx="10536555" cy="1734820"/>
          </a:xfrm>
          <a:effectLst/>
        </p:spPr>
        <p:txBody>
          <a:bodyPr anchor="ctr" anchorCtr="0">
            <a:noAutofit/>
          </a:bodyPr>
          <a:p>
            <a:pPr algn="l">
              <a:lnSpc>
                <a:spcPct val="130000"/>
              </a:lnSpc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  <a:t>第三、拉撒路身上耶穌的见证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r="242" b="5183"/>
          <a:stretch>
            <a:fillRect/>
          </a:stretch>
        </p:blipFill>
        <p:spPr>
          <a:xfrm>
            <a:off x="-635" y="0"/>
            <a:ext cx="12336145" cy="6858635"/>
          </a:xfrm>
          <a:prstGeom prst="rect">
            <a:avLst/>
          </a:prstGeom>
        </p:spPr>
      </p:pic>
      <p:sp>
        <p:nvSpPr>
          <p:cNvPr id="4" name="内容占位符 1"/>
          <p:cNvSpPr/>
          <p:nvPr/>
        </p:nvSpPr>
        <p:spPr>
          <a:xfrm>
            <a:off x="802640" y="719455"/>
            <a:ext cx="10838180" cy="477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3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【約11:45】那些來看馬利亞的猶太人見了耶穌所作的事，就</a:t>
            </a:r>
            <a:r>
              <a:rPr lang="zh-CN" altLang="en-US" sz="3600">
                <a:solidFill>
                  <a:srgbClr val="FFFF00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多有信他的</a:t>
            </a: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。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30000"/>
              </a:lnSpc>
              <a:buNone/>
            </a:pP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3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【約12:1】逾越節前六日，耶穌來到伯大尼，</a:t>
            </a:r>
            <a:r>
              <a:rPr lang="zh-CN" altLang="en-US" sz="3600">
                <a:solidFill>
                  <a:srgbClr val="FFFF00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就是他叫拉撒路從死裏復活之處</a:t>
            </a: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。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3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【約12:2】有人在那裏給耶穌預備筵席，馬大伺候，</a:t>
            </a:r>
            <a:r>
              <a:rPr lang="zh-CN" altLang="en-US" sz="3600">
                <a:solidFill>
                  <a:srgbClr val="FFFF00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拉撒路也在那同耶穌坐席的人中</a:t>
            </a: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。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r="242" b="5183"/>
          <a:stretch>
            <a:fillRect/>
          </a:stretch>
        </p:blipFill>
        <p:spPr>
          <a:xfrm>
            <a:off x="-635" y="0"/>
            <a:ext cx="12336145" cy="6858635"/>
          </a:xfrm>
          <a:prstGeom prst="rect">
            <a:avLst/>
          </a:prstGeom>
        </p:spPr>
      </p:pic>
      <p:sp>
        <p:nvSpPr>
          <p:cNvPr id="4" name="内容占位符 1"/>
          <p:cNvSpPr/>
          <p:nvPr/>
        </p:nvSpPr>
        <p:spPr>
          <a:xfrm>
            <a:off x="428625" y="595630"/>
            <a:ext cx="11423650" cy="477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9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【約12:9】有許多猶太人知道耶穌在那裏，就來了，不但是為耶穌的緣故，也是</a:t>
            </a:r>
            <a:r>
              <a:rPr lang="zh-CN" altLang="en-US" sz="3600">
                <a:solidFill>
                  <a:srgbClr val="FFFF00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要看他從死裏所復活的拉撒路</a:t>
            </a: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。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9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【約12:10】但祭司長商議連拉撒路也要殺了，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9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【約12:11】因有好些猶太人</a:t>
            </a:r>
            <a:r>
              <a:rPr lang="zh-CN" altLang="en-US" sz="3600">
                <a:solidFill>
                  <a:srgbClr val="FFFF00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為拉撒路的緣故，回去信了耶穌</a:t>
            </a: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。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r="242" b="5183"/>
          <a:stretch>
            <a:fillRect/>
          </a:stretch>
        </p:blipFill>
        <p:spPr>
          <a:xfrm>
            <a:off x="-635" y="-40005"/>
            <a:ext cx="12336145" cy="6898640"/>
          </a:xfrm>
          <a:prstGeom prst="rect">
            <a:avLst/>
          </a:prstGeom>
        </p:spPr>
      </p:pic>
      <p:sp>
        <p:nvSpPr>
          <p:cNvPr id="4" name="内容占位符 1"/>
          <p:cNvSpPr/>
          <p:nvPr/>
        </p:nvSpPr>
        <p:spPr>
          <a:xfrm>
            <a:off x="210185" y="423545"/>
            <a:ext cx="12117705" cy="39897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2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【約11:4】耶穌聽見就說：“這病</a:t>
            </a:r>
            <a:r>
              <a:rPr lang="zh-CN" altLang="en-US" sz="3200">
                <a:solidFill>
                  <a:srgbClr val="FFFF00"/>
                </a:solidFill>
                <a:latin typeface="Arial" panose="020B0604020202020204" pitchFamily="34" charset="0"/>
                <a:ea typeface="SimHei" panose="02010609060101010101" charset="-122"/>
                <a:cs typeface="Arial" panose="020B0604020202020204" pitchFamily="34" charset="0"/>
                <a:sym typeface="+mn-ea"/>
              </a:rPr>
              <a:t>不至於死</a:t>
            </a: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，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2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 </a:t>
            </a:r>
            <a:r>
              <a:rPr lang="en-US" altLang="zh-CN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        </a:t>
            </a: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乃是為　神的榮耀，叫　神的兒子因此得榮耀。”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90000"/>
              </a:lnSpc>
              <a:buNone/>
            </a:pPr>
            <a:r>
              <a:rPr lang="en-US" altLang="zh-CN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                 </a:t>
            </a:r>
            <a:r>
              <a:rPr lang="zh-CN" altLang="en-US">
                <a:solidFill>
                  <a:schemeClr val="bg1"/>
                </a:solidFill>
                <a:latin typeface="KaiTi" panose="02010609060101010101" charset="-122"/>
                <a:ea typeface="KaiTi" panose="02010609060101010101" charset="-122"/>
                <a:cs typeface="KaiTi" panose="02010609060101010101" charset="-122"/>
                <a:sym typeface="+mn-ea"/>
              </a:rPr>
              <a:t>【約11:14】耶穌就明明地告訴他們說：“拉撒路死了。</a:t>
            </a:r>
            <a:endParaRPr lang="zh-CN" altLang="en-US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20000"/>
              </a:lnSpc>
              <a:buNone/>
            </a:pPr>
            <a:endParaRPr lang="zh-CN" altLang="en-US" sz="3200">
              <a:solidFill>
                <a:schemeClr val="bg1"/>
              </a:solidFill>
              <a:latin typeface="Arial" panose="020B0604020202020204" pitchFamily="34" charset="0"/>
              <a:ea typeface="SimHei" panose="02010609060101010101" charset="-122"/>
              <a:cs typeface="Arial" panose="020B0604020202020204" pitchFamily="34" charset="0"/>
              <a:sym typeface="+mn-ea"/>
            </a:endParaRPr>
          </a:p>
          <a:p>
            <a:pPr marL="0" indent="0" algn="l">
              <a:lnSpc>
                <a:spcPct val="12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Arial" panose="020B0604020202020204" pitchFamily="34" charset="0"/>
                <a:ea typeface="SimHei" panose="02010609060101010101" charset="-122"/>
                <a:cs typeface="Arial" panose="020B0604020202020204" pitchFamily="34" charset="0"/>
                <a:sym typeface="+mn-ea"/>
              </a:rPr>
              <a:t>NIV “This sickness </a:t>
            </a:r>
            <a:r>
              <a:rPr lang="zh-CN" altLang="en-US" sz="3200">
                <a:solidFill>
                  <a:srgbClr val="FFFF00"/>
                </a:solidFill>
                <a:latin typeface="Arial" panose="020B0604020202020204" pitchFamily="34" charset="0"/>
                <a:ea typeface="SimHei" panose="02010609060101010101" charset="-122"/>
                <a:cs typeface="Arial" panose="020B0604020202020204" pitchFamily="34" charset="0"/>
                <a:sym typeface="+mn-ea"/>
              </a:rPr>
              <a:t>will not end in death</a:t>
            </a:r>
            <a:r>
              <a:rPr lang="zh-CN" altLang="en-US" sz="3200">
                <a:solidFill>
                  <a:schemeClr val="bg1"/>
                </a:solidFill>
                <a:latin typeface="Arial" panose="020B0604020202020204" pitchFamily="34" charset="0"/>
                <a:ea typeface="SimHei" panose="02010609060101010101" charset="-122"/>
                <a:cs typeface="Arial" panose="020B0604020202020204" pitchFamily="34" charset="0"/>
                <a:sym typeface="+mn-ea"/>
              </a:rPr>
              <a:t>. No, it is </a:t>
            </a:r>
            <a:r>
              <a:rPr lang="en-US" altLang="zh-CN" sz="3200">
                <a:solidFill>
                  <a:schemeClr val="bg1"/>
                </a:solidFill>
                <a:latin typeface="Arial" panose="020B0604020202020204" pitchFamily="34" charset="0"/>
                <a:ea typeface="SimHei" panose="02010609060101010101" charset="-122"/>
                <a:cs typeface="Arial" panose="020B0604020202020204" pitchFamily="34" charset="0"/>
                <a:sym typeface="+mn-ea"/>
              </a:rPr>
              <a:t> </a:t>
            </a:r>
            <a:r>
              <a:rPr lang="zh-CN" altLang="en-US" sz="3200">
                <a:solidFill>
                  <a:schemeClr val="bg1"/>
                </a:solidFill>
                <a:latin typeface="Arial" panose="020B0604020202020204" pitchFamily="34" charset="0"/>
                <a:ea typeface="SimHei" panose="02010609060101010101" charset="-122"/>
                <a:cs typeface="Arial" panose="020B0604020202020204" pitchFamily="34" charset="0"/>
                <a:sym typeface="+mn-ea"/>
              </a:rPr>
              <a:t>for God</a:t>
            </a:r>
            <a:r>
              <a:rPr lang="en-US" altLang="zh-CN" sz="3200">
                <a:solidFill>
                  <a:schemeClr val="bg1"/>
                </a:solidFill>
                <a:latin typeface="Arial" panose="020B0604020202020204" pitchFamily="34" charset="0"/>
                <a:ea typeface="SimHei" panose="02010609060101010101" charset="-122"/>
                <a:cs typeface="Arial" panose="020B0604020202020204" pitchFamily="34" charset="0"/>
                <a:sym typeface="+mn-ea"/>
              </a:rPr>
              <a:t>’</a:t>
            </a:r>
            <a:r>
              <a:rPr lang="zh-CN" altLang="en-US" sz="3200">
                <a:solidFill>
                  <a:schemeClr val="bg1"/>
                </a:solidFill>
                <a:latin typeface="Arial" panose="020B0604020202020204" pitchFamily="34" charset="0"/>
                <a:ea typeface="SimHei" panose="02010609060101010101" charset="-122"/>
                <a:cs typeface="Arial" panose="020B0604020202020204" pitchFamily="34" charset="0"/>
                <a:sym typeface="+mn-ea"/>
              </a:rPr>
              <a:t>s glory</a:t>
            </a:r>
            <a:endParaRPr lang="zh-CN" altLang="en-US" sz="3200">
              <a:solidFill>
                <a:schemeClr val="bg1"/>
              </a:solidFill>
              <a:latin typeface="Arial" panose="020B0604020202020204" pitchFamily="34" charset="0"/>
              <a:ea typeface="SimHei" panose="02010609060101010101" charset="-122"/>
              <a:cs typeface="Arial" panose="020B0604020202020204" pitchFamily="34" charset="0"/>
              <a:sym typeface="+mn-ea"/>
            </a:endParaRPr>
          </a:p>
          <a:p>
            <a:pPr marL="0" indent="0" algn="l">
              <a:lnSpc>
                <a:spcPct val="12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Arial" panose="020B0604020202020204" pitchFamily="34" charset="0"/>
                <a:ea typeface="SimHei" panose="02010609060101010101" charset="-122"/>
                <a:cs typeface="Arial" panose="020B0604020202020204" pitchFamily="34" charset="0"/>
                <a:sym typeface="+mn-ea"/>
              </a:rPr>
              <a:t>NET:“This sickness </a:t>
            </a:r>
            <a:r>
              <a:rPr lang="zh-CN" altLang="en-US" sz="3200">
                <a:solidFill>
                  <a:srgbClr val="FFFF00"/>
                </a:solidFill>
                <a:latin typeface="Arial" panose="020B0604020202020204" pitchFamily="34" charset="0"/>
                <a:ea typeface="SimHei" panose="02010609060101010101" charset="-122"/>
                <a:cs typeface="Arial" panose="020B0604020202020204" pitchFamily="34" charset="0"/>
                <a:sym typeface="+mn-ea"/>
              </a:rPr>
              <a:t>will not lead to death</a:t>
            </a:r>
            <a:r>
              <a:rPr lang="zh-CN" altLang="en-US" sz="3200">
                <a:solidFill>
                  <a:schemeClr val="bg1"/>
                </a:solidFill>
                <a:latin typeface="Arial" panose="020B0604020202020204" pitchFamily="34" charset="0"/>
                <a:ea typeface="SimHei" panose="02010609060101010101" charset="-122"/>
                <a:cs typeface="Arial" panose="020B0604020202020204" pitchFamily="34" charset="0"/>
                <a:sym typeface="+mn-ea"/>
              </a:rPr>
              <a:t>,but to God</a:t>
            </a:r>
            <a:r>
              <a:rPr lang="en-US" altLang="zh-CN" sz="3200">
                <a:solidFill>
                  <a:schemeClr val="bg1"/>
                </a:solidFill>
                <a:latin typeface="Arial" panose="020B0604020202020204" pitchFamily="34" charset="0"/>
                <a:ea typeface="SimHei" panose="02010609060101010101" charset="-122"/>
                <a:cs typeface="Arial" panose="020B0604020202020204" pitchFamily="34" charset="0"/>
                <a:sym typeface="+mn-ea"/>
              </a:rPr>
              <a:t>’</a:t>
            </a:r>
            <a:r>
              <a:rPr lang="zh-CN" altLang="en-US" sz="3200">
                <a:solidFill>
                  <a:schemeClr val="bg1"/>
                </a:solidFill>
                <a:latin typeface="Arial" panose="020B0604020202020204" pitchFamily="34" charset="0"/>
                <a:ea typeface="SimHei" panose="02010609060101010101" charset="-122"/>
                <a:cs typeface="Arial" panose="020B0604020202020204" pitchFamily="34" charset="0"/>
                <a:sym typeface="+mn-ea"/>
              </a:rPr>
              <a:t>s glory,</a:t>
            </a:r>
            <a:endParaRPr lang="zh-CN" altLang="en-US" sz="3200">
              <a:solidFill>
                <a:schemeClr val="bg1"/>
              </a:solidFill>
              <a:latin typeface="Arial" panose="020B0604020202020204" pitchFamily="34" charset="0"/>
              <a:ea typeface="SimHei" panose="02010609060101010101" charset="-122"/>
              <a:cs typeface="Arial" panose="020B0604020202020204" pitchFamily="34" charset="0"/>
              <a:sym typeface="+mn-ea"/>
            </a:endParaRPr>
          </a:p>
          <a:p>
            <a:pPr marL="0" indent="0" algn="l">
              <a:lnSpc>
                <a:spcPct val="12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環球譯本：耶穌聽見，就說：“這病</a:t>
            </a:r>
            <a:r>
              <a:rPr lang="zh-CN" altLang="en-US" sz="3200">
                <a:solidFill>
                  <a:srgbClr val="FFFF00"/>
                </a:solidFill>
                <a:latin typeface="Arial" panose="020B0604020202020204" pitchFamily="34" charset="0"/>
                <a:ea typeface="SimHei" panose="02010609060101010101" charset="-122"/>
                <a:cs typeface="Arial" panose="020B0604020202020204" pitchFamily="34" charset="0"/>
                <a:sym typeface="+mn-ea"/>
              </a:rPr>
              <a:t>不是要他死</a:t>
            </a: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，而是為了彰顯　神的榮耀，使　神的兒子因此得到榮耀。”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rcRect r="242" b="5183"/>
          <a:stretch>
            <a:fillRect/>
          </a:stretch>
        </p:blipFill>
        <p:spPr>
          <a:xfrm>
            <a:off x="0" y="9525"/>
            <a:ext cx="12264390" cy="6858635"/>
          </a:xfrm>
          <a:prstGeom prst="rect">
            <a:avLst/>
          </a:prstGeom>
        </p:spPr>
      </p:pic>
      <p:pic>
        <p:nvPicPr>
          <p:cNvPr id="100" name="图片 99"/>
          <p:cNvPicPr/>
          <p:nvPr/>
        </p:nvPicPr>
        <p:blipFill>
          <a:blip r:embed="rId2"/>
          <a:stretch>
            <a:fillRect/>
          </a:stretch>
        </p:blipFill>
        <p:spPr>
          <a:xfrm>
            <a:off x="381000" y="542925"/>
            <a:ext cx="11430000" cy="5772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r="242" b="5183"/>
          <a:stretch>
            <a:fillRect/>
          </a:stretch>
        </p:blipFill>
        <p:spPr>
          <a:xfrm>
            <a:off x="-635" y="0"/>
            <a:ext cx="12336145" cy="6858635"/>
          </a:xfrm>
          <a:prstGeom prst="rect">
            <a:avLst/>
          </a:prstGeom>
        </p:spPr>
      </p:pic>
      <p:sp>
        <p:nvSpPr>
          <p:cNvPr id="4" name="内容占位符 1"/>
          <p:cNvSpPr/>
          <p:nvPr/>
        </p:nvSpPr>
        <p:spPr>
          <a:xfrm>
            <a:off x="428625" y="258445"/>
            <a:ext cx="11423650" cy="4831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3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【約11:4】耶穌聽見就說：“這病不至於死，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3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 </a:t>
            </a:r>
            <a:r>
              <a:rPr lang="en-US" altLang="zh-CN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        </a:t>
            </a:r>
            <a:r>
              <a:rPr lang="zh-CN" altLang="en-US" sz="3200">
                <a:solidFill>
                  <a:srgbClr val="FFFF00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乃是為　神的榮耀，叫　神的兒子因此得榮耀。</a:t>
            </a: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”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9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【約11:15】我沒有在那裏就歡喜，這是為你們的緣故，</a:t>
            </a:r>
            <a:r>
              <a:rPr lang="zh-CN" altLang="en-US" sz="3200">
                <a:solidFill>
                  <a:srgbClr val="FFFF00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好叫你們相信</a:t>
            </a: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。如今我們可以往他那裏去吧！”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9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【約11:42</a:t>
            </a:r>
            <a:r>
              <a:rPr lang="en-US" altLang="zh-CN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-43</a:t>
            </a: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】我也知道你常聽我。但我說這話，是為周圍站著的眾人，</a:t>
            </a:r>
            <a:r>
              <a:rPr lang="zh-CN" altLang="en-US" sz="3200">
                <a:solidFill>
                  <a:srgbClr val="FFFF00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叫他們信是你差了我來</a:t>
            </a: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。”說了這話，就大聲呼叫說：“拉撒路出來！”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rcRect r="242" b="5183"/>
          <a:stretch>
            <a:fillRect/>
          </a:stretch>
        </p:blipFill>
        <p:spPr>
          <a:xfrm>
            <a:off x="0" y="635"/>
            <a:ext cx="12264390" cy="68675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560" y="2499995"/>
            <a:ext cx="10536555" cy="1734820"/>
          </a:xfrm>
          <a:effectLst/>
        </p:spPr>
        <p:txBody>
          <a:bodyPr anchor="ctr" anchorCtr="0">
            <a:noAutofit/>
          </a:bodyPr>
          <a:p>
            <a:pPr algn="l">
              <a:lnSpc>
                <a:spcPct val="130000"/>
              </a:lnSpc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  <a:t>第三、拉撒路身上耶穌的見證：榮耀的使命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r="242" b="5183"/>
          <a:stretch>
            <a:fillRect/>
          </a:stretch>
        </p:blipFill>
        <p:spPr>
          <a:xfrm>
            <a:off x="-635" y="0"/>
            <a:ext cx="12336145" cy="6858635"/>
          </a:xfrm>
          <a:prstGeom prst="rect">
            <a:avLst/>
          </a:prstGeom>
        </p:spPr>
      </p:pic>
      <p:sp>
        <p:nvSpPr>
          <p:cNvPr id="4" name="内容占位符 1"/>
          <p:cNvSpPr/>
          <p:nvPr/>
        </p:nvSpPr>
        <p:spPr>
          <a:xfrm>
            <a:off x="428625" y="595630"/>
            <a:ext cx="11423650" cy="477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9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【約12:9】有許多猶太人知道耶穌在那裏，就來了，不但是為耶穌的緣故，也是</a:t>
            </a:r>
            <a:r>
              <a:rPr lang="zh-CN" altLang="en-US" sz="3600">
                <a:solidFill>
                  <a:srgbClr val="FFFF00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要看他從死裏所復活的拉撒路</a:t>
            </a: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。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90000"/>
              </a:lnSpc>
              <a:buNone/>
            </a:pP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90000"/>
              </a:lnSpc>
              <a:buNone/>
            </a:pPr>
            <a:r>
              <a:rPr lang="zh-CN" altLang="en-US" sz="40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有人對你的生命有興趣嗎？</a:t>
            </a:r>
            <a:endParaRPr lang="zh-CN" altLang="en-US" sz="40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90000"/>
              </a:lnSpc>
              <a:buNone/>
            </a:pPr>
            <a:endParaRPr lang="zh-CN" altLang="en-US" sz="40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r="242" b="5183"/>
          <a:stretch>
            <a:fillRect/>
          </a:stretch>
        </p:blipFill>
        <p:spPr>
          <a:xfrm>
            <a:off x="-635" y="-40005"/>
            <a:ext cx="12336145" cy="6898640"/>
          </a:xfrm>
          <a:prstGeom prst="rect">
            <a:avLst/>
          </a:prstGeom>
        </p:spPr>
      </p:pic>
      <p:sp>
        <p:nvSpPr>
          <p:cNvPr id="4" name="内容占位符 1"/>
          <p:cNvSpPr/>
          <p:nvPr/>
        </p:nvSpPr>
        <p:spPr>
          <a:xfrm>
            <a:off x="428625" y="267970"/>
            <a:ext cx="11423650" cy="477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9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【約12:10】但祭司長商議連拉撒路也要殺了，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90000"/>
              </a:lnSpc>
              <a:buNone/>
            </a:pPr>
            <a:r>
              <a:rPr lang="zh-CN" altLang="en-US" sz="4000">
                <a:solidFill>
                  <a:schemeClr val="bg1"/>
                </a:solidFill>
                <a:latin typeface="KaiTi" panose="02010609060101010101" charset="-122"/>
                <a:ea typeface="KaiTi" panose="02010609060101010101" charset="-122"/>
                <a:cs typeface="SimHei" panose="02010609060101010101" charset="-122"/>
                <a:sym typeface="+mn-ea"/>
              </a:rPr>
              <a:t>為什麼宗教領袖甚至要除掉拉撒路？</a:t>
            </a:r>
            <a:endParaRPr lang="zh-CN" altLang="en-US" sz="4000">
              <a:solidFill>
                <a:schemeClr val="bg1"/>
              </a:solidFill>
              <a:latin typeface="KaiTi" panose="02010609060101010101" charset="-122"/>
              <a:ea typeface="KaiT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20000"/>
              </a:lnSpc>
              <a:buNone/>
            </a:pPr>
            <a:r>
              <a:rPr lang="zh-CN" altLang="en-US" sz="4000">
                <a:solidFill>
                  <a:schemeClr val="bg1"/>
                </a:solidFill>
                <a:latin typeface="KaiTi" panose="02010609060101010101" charset="-122"/>
                <a:ea typeface="KaiTi" panose="02010609060101010101" charset="-122"/>
                <a:cs typeface="SimHei" panose="02010609060101010101" charset="-122"/>
                <a:sym typeface="+mn-ea"/>
              </a:rPr>
              <a:t>因為拉撒路已經不是無足輕重，而是成為了耶穌</a:t>
            </a:r>
            <a:endParaRPr lang="zh-CN" altLang="en-US" sz="4000">
              <a:solidFill>
                <a:schemeClr val="bg1"/>
              </a:solidFill>
              <a:latin typeface="KaiTi" panose="02010609060101010101" charset="-122"/>
              <a:ea typeface="KaiT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20000"/>
              </a:lnSpc>
              <a:buNone/>
            </a:pPr>
            <a:r>
              <a:rPr lang="zh-CN" altLang="en-US" sz="4000">
                <a:solidFill>
                  <a:schemeClr val="bg1"/>
                </a:solidFill>
                <a:latin typeface="KaiTi" panose="02010609060101010101" charset="-122"/>
                <a:ea typeface="KaiTi" panose="02010609060101010101" charset="-122"/>
                <a:cs typeface="SimHei" panose="02010609060101010101" charset="-122"/>
                <a:sym typeface="+mn-ea"/>
              </a:rPr>
              <a:t>能力的承載，成為了向撒旦勢力爭戰的武器。</a:t>
            </a:r>
            <a:endParaRPr lang="zh-CN" altLang="en-US" sz="4000">
              <a:solidFill>
                <a:schemeClr val="bg1"/>
              </a:solidFill>
              <a:latin typeface="KaiTi" panose="02010609060101010101" charset="-122"/>
              <a:ea typeface="KaiT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20000"/>
              </a:lnSpc>
              <a:buNone/>
            </a:pPr>
            <a:endParaRPr lang="zh-CN" altLang="en-US" sz="44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20000"/>
              </a:lnSpc>
              <a:buNone/>
            </a:pPr>
            <a:r>
              <a:rPr lang="zh-CN" altLang="en-US" sz="44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弟兄姐妹，你也是！</a:t>
            </a:r>
            <a:endParaRPr lang="zh-CN" altLang="en-US" sz="44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r="242" b="5183"/>
          <a:stretch>
            <a:fillRect/>
          </a:stretch>
        </p:blipFill>
        <p:spPr>
          <a:xfrm>
            <a:off x="0" y="-635"/>
            <a:ext cx="12264390" cy="6858635"/>
          </a:xfrm>
          <a:prstGeom prst="rect">
            <a:avLst/>
          </a:prstGeom>
        </p:spPr>
      </p:pic>
      <p:sp>
        <p:nvSpPr>
          <p:cNvPr id="4" name="内容占位符 1"/>
          <p:cNvSpPr/>
          <p:nvPr/>
        </p:nvSpPr>
        <p:spPr>
          <a:xfrm>
            <a:off x="1169670" y="1715135"/>
            <a:ext cx="10004425" cy="3765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“沒有人點燈放在地窨子裏或是鬥底下，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總是放在燈檯上，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使進來的人得見亮光。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路11:33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</p:txBody>
      </p:sp>
      <p:sp>
        <p:nvSpPr>
          <p:cNvPr id="10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72110" y="470535"/>
            <a:ext cx="11520805" cy="5878830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rcRect r="242" b="5183"/>
          <a:stretch>
            <a:fillRect/>
          </a:stretch>
        </p:blipFill>
        <p:spPr>
          <a:xfrm>
            <a:off x="0" y="635"/>
            <a:ext cx="12264390" cy="68675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560" y="2499995"/>
            <a:ext cx="10536555" cy="1734820"/>
          </a:xfrm>
          <a:effectLst/>
        </p:spPr>
        <p:txBody>
          <a:bodyPr anchor="ctr" anchorCtr="0">
            <a:noAutofit/>
          </a:bodyPr>
          <a:p>
            <a:pPr algn="l">
              <a:lnSpc>
                <a:spcPct val="130000"/>
              </a:lnSpc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  <a:t>第三、拉撒路身上耶穌的見證：榮耀的使命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rcRect r="242" b="5183"/>
          <a:stretch>
            <a:fillRect/>
          </a:stretch>
        </p:blipFill>
        <p:spPr>
          <a:xfrm>
            <a:off x="0" y="-635"/>
            <a:ext cx="12264390" cy="68687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560" y="2499995"/>
            <a:ext cx="10536555" cy="1734820"/>
          </a:xfrm>
          <a:effectLst/>
        </p:spPr>
        <p:txBody>
          <a:bodyPr anchor="ctr" anchorCtr="0">
            <a:noAutofit/>
          </a:bodyPr>
          <a:p>
            <a:pPr algn="l">
              <a:lnSpc>
                <a:spcPct val="190000"/>
              </a:lnSpc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第一、拉撒路和耶穌的關係：愛的關係</a:t>
            </a:r>
            <a:b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</a:b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第二、拉撒路身上耶穌的作為：生命的復活</a:t>
            </a:r>
            <a:b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</a:b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  <a:t>第三、拉撒路身上耶穌的見證：榮耀的使命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rcRect r="242" b="5183"/>
          <a:stretch>
            <a:fillRect/>
          </a:stretch>
        </p:blipFill>
        <p:spPr>
          <a:xfrm>
            <a:off x="0" y="635"/>
            <a:ext cx="12264390" cy="68675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560" y="2499995"/>
            <a:ext cx="10536555" cy="1734820"/>
          </a:xfrm>
          <a:effectLst/>
        </p:spPr>
        <p:txBody>
          <a:bodyPr anchor="ctr" anchorCtr="0">
            <a:noAutofit/>
          </a:bodyPr>
          <a:p>
            <a:pPr algn="l">
              <a:lnSpc>
                <a:spcPct val="190000"/>
              </a:lnSpc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第一、</a:t>
            </a:r>
            <a:r>
              <a:rPr lang="zh-CN" altLang="en-US" sz="3600">
                <a:solidFill>
                  <a:srgbClr val="FFFF00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我</a:t>
            </a: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和耶穌的關係：愛的關係</a:t>
            </a:r>
            <a:b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</a:b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第二、</a:t>
            </a:r>
            <a:r>
              <a:rPr lang="zh-CN" altLang="en-US" sz="3600">
                <a:solidFill>
                  <a:srgbClr val="FFFF00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我</a:t>
            </a: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身上耶穌的作為：生命的復活</a:t>
            </a:r>
            <a:b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</a:b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  <a:t>第三、</a:t>
            </a:r>
            <a:r>
              <a:rPr lang="zh-CN" altLang="en-US" sz="3600">
                <a:solidFill>
                  <a:srgbClr val="FFFF00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我</a:t>
            </a: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  <a:t>身上耶穌的見證：榮耀的使命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r="242" b="5183"/>
          <a:stretch>
            <a:fillRect/>
          </a:stretch>
        </p:blipFill>
        <p:spPr>
          <a:xfrm>
            <a:off x="0" y="0"/>
            <a:ext cx="12335510" cy="6858635"/>
          </a:xfrm>
          <a:prstGeom prst="rect">
            <a:avLst/>
          </a:prstGeom>
        </p:spPr>
      </p:pic>
      <p:sp>
        <p:nvSpPr>
          <p:cNvPr id="4" name="内容占位符 1"/>
          <p:cNvSpPr/>
          <p:nvPr/>
        </p:nvSpPr>
        <p:spPr>
          <a:xfrm>
            <a:off x="428625" y="595630"/>
            <a:ext cx="11423650" cy="477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80000"/>
              </a:lnSpc>
              <a:buNone/>
            </a:pPr>
            <a:r>
              <a:rPr lang="zh-CN" altLang="en-US" sz="44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你好，拉撒路！</a:t>
            </a:r>
            <a:endParaRPr lang="zh-CN" altLang="en-US" sz="44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80000"/>
              </a:lnSpc>
              <a:buNone/>
            </a:pPr>
            <a:r>
              <a:rPr lang="en-US" altLang="zh-CN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-----------</a:t>
            </a:r>
            <a:r>
              <a:rPr lang="zh-CN" altLang="en-US" sz="3600">
                <a:solidFill>
                  <a:schemeClr val="bg1"/>
                </a:solidFill>
                <a:latin typeface="Arial" panose="020B0604020202020204" pitchFamily="34" charset="0"/>
                <a:ea typeface="SimHei" panose="02010609060101010101" charset="-122"/>
                <a:cs typeface="SimHei" panose="02010609060101010101" charset="-122"/>
                <a:sym typeface="+mn-ea"/>
              </a:rPr>
              <a:t>▪</a:t>
            </a:r>
            <a:r>
              <a:rPr lang="en-US" altLang="zh-CN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------------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algn="ctr">
              <a:lnSpc>
                <a:spcPct val="130000"/>
              </a:lnSpc>
              <a:buClrTx/>
              <a:buSzTx/>
              <a:buNone/>
            </a:pP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algn="ctr">
              <a:lnSpc>
                <a:spcPct val="130000"/>
              </a:lnSpc>
              <a:buClrTx/>
              <a:buSzTx/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因有好些猶太人为拉撒路的缘故，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algn="ctr">
              <a:lnSpc>
                <a:spcPct val="120000"/>
              </a:lnSpc>
              <a:buClrTx/>
              <a:buSzTx/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回去信了耶穌。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algn="ctr">
              <a:lnSpc>
                <a:spcPct val="120000"/>
              </a:lnSpc>
              <a:buClrTx/>
              <a:buSzTx/>
              <a:buNone/>
            </a:pPr>
            <a:r>
              <a:rPr lang="zh-CN" altLang="en-US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約12:11</a:t>
            </a:r>
            <a:endParaRPr lang="zh-CN" altLang="en-US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90000"/>
              </a:lnSpc>
              <a:buNone/>
            </a:pP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90000"/>
              </a:lnSpc>
              <a:buNone/>
            </a:pP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rcRect r="242" b="5183"/>
          <a:stretch>
            <a:fillRect/>
          </a:stretch>
        </p:blipFill>
        <p:spPr>
          <a:xfrm>
            <a:off x="-26670" y="0"/>
            <a:ext cx="12264390" cy="685863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03250" y="838835"/>
            <a:ext cx="3296920" cy="56311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p>
            <a:pPr algn="ctr"/>
            <a:endParaRPr lang="en-US" altLang="zh-CN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pPr algn="ctr"/>
            <a:r>
              <a:rPr lang="en-US" altLang="zh-CN" sz="2400">
                <a:solidFill>
                  <a:schemeClr val="bg1"/>
                </a:solidFill>
                <a:latin typeface="Microsoft YaHei UI" panose="020B0503020204020204" charset="-122"/>
                <a:ea typeface="Microsoft YaHei UI" panose="020B0503020204020204" charset="-122"/>
                <a:cs typeface="Microsoft YaHei UI" panose="020B0503020204020204" charset="-122"/>
              </a:rPr>
              <a:t>10</a:t>
            </a:r>
            <a:r>
              <a:rPr lang="zh-CN" altLang="en-US" sz="2400">
                <a:solidFill>
                  <a:schemeClr val="bg1"/>
                </a:solidFill>
                <a:latin typeface="Microsoft YaHei UI" panose="020B0503020204020204" charset="-122"/>
                <a:ea typeface="Microsoft YaHei UI" panose="020B0503020204020204" charset="-122"/>
                <a:cs typeface="Microsoft YaHei UI" panose="020B0503020204020204" charset="-122"/>
              </a:rPr>
              <a:t>章</a:t>
            </a:r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pPr algn="ctr"/>
            <a:r>
              <a:rPr lang="en-US" altLang="zh-CN" sz="2400">
                <a:solidFill>
                  <a:schemeClr val="bg1"/>
                </a:solidFill>
                <a:latin typeface="Microsoft YaHei UI" panose="020B0503020204020204" charset="-122"/>
                <a:ea typeface="Microsoft YaHei UI" panose="020B0503020204020204" charset="-122"/>
                <a:cs typeface="Microsoft YaHei UI" panose="020B0503020204020204" charset="-122"/>
              </a:rPr>
              <a:t>……</a:t>
            </a:r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chemeClr val="bg1"/>
                </a:solidFill>
                <a:latin typeface="Microsoft YaHei UI" panose="020B0503020204020204" charset="-122"/>
                <a:ea typeface="Microsoft YaHei UI" panose="020B0503020204020204" charset="-122"/>
                <a:cs typeface="Microsoft YaHei UI" panose="020B0503020204020204" charset="-122"/>
              </a:rPr>
              <a:t>【約10:28】我又</a:t>
            </a:r>
            <a:r>
              <a:rPr lang="zh-CN" altLang="en-US" sz="2400">
                <a:solidFill>
                  <a:srgbClr val="FFFF00"/>
                </a:solidFill>
                <a:latin typeface="Microsoft YaHei UI" panose="020B0503020204020204" charset="-122"/>
                <a:ea typeface="Microsoft YaHei UI" panose="020B0503020204020204" charset="-122"/>
                <a:cs typeface="Microsoft YaHei UI" panose="020B0503020204020204" charset="-122"/>
              </a:rPr>
              <a:t>賜給他們永生</a:t>
            </a:r>
            <a:r>
              <a:rPr lang="zh-CN" altLang="en-US" sz="2400">
                <a:solidFill>
                  <a:schemeClr val="bg1"/>
                </a:solidFill>
                <a:latin typeface="Microsoft YaHei UI" panose="020B0503020204020204" charset="-122"/>
                <a:ea typeface="Microsoft YaHei UI" panose="020B0503020204020204" charset="-122"/>
                <a:cs typeface="Microsoft YaHei UI" panose="020B0503020204020204" charset="-122"/>
              </a:rPr>
              <a:t>，他們永不滅亡，誰也不能從我手裏把他們奪去。</a:t>
            </a:r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pPr algn="ctr"/>
            <a:r>
              <a:rPr lang="en-US" altLang="zh-CN" sz="2400">
                <a:solidFill>
                  <a:schemeClr val="bg1"/>
                </a:solidFill>
                <a:latin typeface="Microsoft YaHei UI" panose="020B0503020204020204" charset="-122"/>
                <a:ea typeface="Microsoft YaHei UI" panose="020B0503020204020204" charset="-122"/>
                <a:cs typeface="Microsoft YaHei UI" panose="020B0503020204020204" charset="-122"/>
              </a:rPr>
              <a:t>……</a:t>
            </a:r>
            <a:endParaRPr lang="en-US" altLang="zh-CN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endParaRPr lang="en-US" altLang="zh-CN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491355" y="838835"/>
            <a:ext cx="3296920" cy="56311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p>
            <a:pPr algn="ctr"/>
            <a:endParaRPr lang="en-US" altLang="zh-CN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pPr algn="ctr"/>
            <a:r>
              <a:rPr lang="en-US" altLang="zh-CN" sz="2400">
                <a:solidFill>
                  <a:schemeClr val="bg1"/>
                </a:solidFill>
                <a:latin typeface="Microsoft YaHei UI" panose="020B0503020204020204" charset="-122"/>
                <a:ea typeface="Microsoft YaHei UI" panose="020B0503020204020204" charset="-122"/>
                <a:cs typeface="Microsoft YaHei UI" panose="020B0503020204020204" charset="-122"/>
              </a:rPr>
              <a:t>11</a:t>
            </a:r>
            <a:r>
              <a:rPr lang="zh-CN" altLang="en-US" sz="2400">
                <a:solidFill>
                  <a:schemeClr val="bg1"/>
                </a:solidFill>
                <a:latin typeface="Microsoft YaHei UI" panose="020B0503020204020204" charset="-122"/>
                <a:ea typeface="Microsoft YaHei UI" panose="020B0503020204020204" charset="-122"/>
                <a:cs typeface="Microsoft YaHei UI" panose="020B0503020204020204" charset="-122"/>
              </a:rPr>
              <a:t>章</a:t>
            </a:r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pPr algn="ctr"/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pPr algn="ctr"/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pPr algn="ctr"/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pPr algn="ctr"/>
            <a:r>
              <a:rPr lang="zh-CN" altLang="en-US" sz="2400">
                <a:solidFill>
                  <a:schemeClr val="bg1"/>
                </a:solidFill>
                <a:latin typeface="Microsoft YaHei UI" panose="020B0503020204020204" charset="-122"/>
                <a:ea typeface="Microsoft YaHei UI" panose="020B0503020204020204" charset="-122"/>
                <a:cs typeface="Microsoft YaHei UI" panose="020B0503020204020204" charset="-122"/>
              </a:rPr>
              <a:t>拉撒路死里复活</a:t>
            </a:r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endParaRPr lang="en-US" altLang="zh-CN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  <a:sym typeface="+mn-ea"/>
            </a:endParaRPr>
          </a:p>
          <a:p>
            <a:endParaRPr lang="en-US" altLang="zh-CN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  <a:sym typeface="+mn-ea"/>
            </a:endParaRPr>
          </a:p>
          <a:p>
            <a:endParaRPr lang="en-US" altLang="zh-CN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  <a:sym typeface="+mn-ea"/>
            </a:endParaRPr>
          </a:p>
          <a:p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2"/>
            </p:custDataLst>
          </p:nvPr>
        </p:nvSpPr>
        <p:spPr>
          <a:xfrm>
            <a:off x="8379460" y="838835"/>
            <a:ext cx="3296920" cy="56311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p>
            <a:pPr algn="ctr"/>
            <a:endParaRPr lang="en-US" altLang="zh-CN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pPr algn="ctr"/>
            <a:r>
              <a:rPr lang="en-US" altLang="zh-CN" sz="2400">
                <a:solidFill>
                  <a:schemeClr val="bg1"/>
                </a:solidFill>
                <a:latin typeface="Microsoft YaHei UI" panose="020B0503020204020204" charset="-122"/>
                <a:ea typeface="Microsoft YaHei UI" panose="020B0503020204020204" charset="-122"/>
                <a:cs typeface="Microsoft YaHei UI" panose="020B0503020204020204" charset="-122"/>
              </a:rPr>
              <a:t>12</a:t>
            </a:r>
            <a:r>
              <a:rPr lang="zh-CN" altLang="en-US" sz="2400">
                <a:solidFill>
                  <a:schemeClr val="bg1"/>
                </a:solidFill>
                <a:latin typeface="Microsoft YaHei UI" panose="020B0503020204020204" charset="-122"/>
                <a:ea typeface="Microsoft YaHei UI" panose="020B0503020204020204" charset="-122"/>
                <a:cs typeface="Microsoft YaHei UI" panose="020B0503020204020204" charset="-122"/>
              </a:rPr>
              <a:t>章</a:t>
            </a:r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pPr algn="ctr"/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pPr algn="ctr"/>
            <a:r>
              <a:rPr lang="zh-CN" altLang="en-US" sz="2400">
                <a:solidFill>
                  <a:schemeClr val="bg1"/>
                </a:solidFill>
                <a:latin typeface="Microsoft YaHei UI" panose="020B0503020204020204" charset="-122"/>
                <a:ea typeface="Microsoft YaHei UI" panose="020B0503020204020204" charset="-122"/>
                <a:cs typeface="Microsoft YaHei UI" panose="020B0503020204020204" charset="-122"/>
              </a:rPr>
              <a:t>拉撒路復活以后</a:t>
            </a:r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pPr algn="ctr"/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pPr algn="ctr"/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pPr algn="ctr"/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pPr algn="ctr"/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pPr algn="ctr"/>
            <a:r>
              <a:rPr lang="zh-CN" altLang="en-US" sz="2400" u="sng">
                <a:solidFill>
                  <a:srgbClr val="FFFF00"/>
                </a:solidFill>
                <a:latin typeface="Microsoft YaHei UI" panose="020B0503020204020204" charset="-122"/>
                <a:ea typeface="Microsoft YaHei UI" panose="020B0503020204020204" charset="-122"/>
                <a:cs typeface="Microsoft YaHei UI" panose="020B0503020204020204" charset="-122"/>
              </a:rPr>
              <a:t>耶穌榮入聖城</a:t>
            </a:r>
            <a:endParaRPr lang="en-US" altLang="zh-CN" sz="2400" u="sng">
              <a:solidFill>
                <a:srgbClr val="FFFF00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  <a:sym typeface="+mn-ea"/>
            </a:endParaRPr>
          </a:p>
          <a:p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  <a:p>
            <a:endParaRPr lang="zh-CN" altLang="en-US" sz="24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  <a:cs typeface="Microsoft YaHei UI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192395" y="172085"/>
            <a:ext cx="1605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>
                <a:solidFill>
                  <a:schemeClr val="bg1"/>
                </a:solidFill>
                <a:latin typeface="Microsoft YaHei UI" panose="020B0503020204020204" charset="-122"/>
                <a:ea typeface="Microsoft YaHei UI" panose="020B0503020204020204" charset="-122"/>
              </a:rPr>
              <a:t>約翰福音</a:t>
            </a:r>
            <a:endParaRPr lang="zh-CN" altLang="en-US" sz="2800">
              <a:solidFill>
                <a:schemeClr val="bg1"/>
              </a:solidFill>
              <a:latin typeface="Microsoft YaHei UI" panose="020B0503020204020204" charset="-122"/>
              <a:ea typeface="Microsoft YaHei UI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rcRect r="242" b="5183"/>
          <a:stretch>
            <a:fillRect/>
          </a:stretch>
        </p:blipFill>
        <p:spPr>
          <a:xfrm>
            <a:off x="0" y="-635"/>
            <a:ext cx="12264390" cy="68687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560" y="2499995"/>
            <a:ext cx="10536555" cy="1734820"/>
          </a:xfrm>
          <a:effectLst/>
        </p:spPr>
        <p:txBody>
          <a:bodyPr anchor="ctr" anchorCtr="0">
            <a:noAutofit/>
          </a:bodyPr>
          <a:p>
            <a:pPr algn="l">
              <a:lnSpc>
                <a:spcPct val="130000"/>
              </a:lnSpc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  <a:t>第一、拉撒路和耶穌的关系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r="242" b="5183"/>
          <a:stretch>
            <a:fillRect/>
          </a:stretch>
        </p:blipFill>
        <p:spPr>
          <a:xfrm>
            <a:off x="-31750" y="0"/>
            <a:ext cx="12264390" cy="6858635"/>
          </a:xfrm>
          <a:prstGeom prst="rect">
            <a:avLst/>
          </a:prstGeom>
        </p:spPr>
      </p:pic>
      <p:sp>
        <p:nvSpPr>
          <p:cNvPr id="4" name="内容占位符 1"/>
          <p:cNvSpPr/>
          <p:nvPr/>
        </p:nvSpPr>
        <p:spPr>
          <a:xfrm>
            <a:off x="793750" y="367030"/>
            <a:ext cx="11008360" cy="477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0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【約11:3】她姐妹兩個就打發人去見耶穌說：“主啊，</a:t>
            </a:r>
            <a:r>
              <a:rPr lang="zh-CN" altLang="en-US" sz="3600">
                <a:solidFill>
                  <a:srgbClr val="FFFF00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你所愛的人</a:t>
            </a: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病了。”</a:t>
            </a:r>
            <a:b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</a:b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【約11:5】</a:t>
            </a:r>
            <a:r>
              <a:rPr lang="zh-CN" altLang="en-US" sz="3600">
                <a:solidFill>
                  <a:srgbClr val="FFFF00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耶穌素來愛</a:t>
            </a: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馬大和她妹子並拉撒路，</a:t>
            </a:r>
            <a:b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</a:b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【約11:11】耶穌說了這話，隨後對他們說：</a:t>
            </a:r>
            <a:b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</a:b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 </a:t>
            </a:r>
            <a:r>
              <a:rPr lang="en-US" altLang="zh-CN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        </a:t>
            </a: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“</a:t>
            </a:r>
            <a:r>
              <a:rPr lang="zh-CN" altLang="en-US" sz="3600">
                <a:solidFill>
                  <a:srgbClr val="FFFF00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我們的朋友</a:t>
            </a: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拉撒路睡了，我去叫醒他。”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10000"/>
              </a:lnSpc>
              <a:buNone/>
            </a:pP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u="sng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第一、拉撒路和耶穌的關係：愛的關係</a:t>
            </a:r>
            <a:endParaRPr lang="zh-CN" altLang="en-US" sz="4000" u="sng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  <a:p>
            <a:pPr marL="0" indent="0" algn="l">
              <a:lnSpc>
                <a:spcPct val="110000"/>
              </a:lnSpc>
              <a:buNone/>
            </a:pPr>
            <a:endParaRPr lang="zh-CN" altLang="en-US" sz="4000" u="sng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r="242" b="5183"/>
          <a:stretch>
            <a:fillRect/>
          </a:stretch>
        </p:blipFill>
        <p:spPr>
          <a:xfrm>
            <a:off x="0" y="-635"/>
            <a:ext cx="12264390" cy="6858635"/>
          </a:xfrm>
          <a:prstGeom prst="rect">
            <a:avLst/>
          </a:prstGeom>
        </p:spPr>
      </p:pic>
      <p:sp>
        <p:nvSpPr>
          <p:cNvPr id="4" name="内容占位符 1"/>
          <p:cNvSpPr/>
          <p:nvPr/>
        </p:nvSpPr>
        <p:spPr>
          <a:xfrm>
            <a:off x="560705" y="850265"/>
            <a:ext cx="11008360" cy="477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	使基督借著你們的信，住在你們心裏，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使你們既然</a:t>
            </a:r>
            <a:r>
              <a:rPr lang="zh-CN" altLang="en-US" sz="3600">
                <a:solidFill>
                  <a:srgbClr val="FFFF00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在愛中紮根建基</a:t>
            </a: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，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algn="ctr">
              <a:lnSpc>
                <a:spcPct val="110000"/>
              </a:lnSpc>
              <a:buClrTx/>
              <a:buSzTx/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就能和眾聖徒一同領悟基督的爱是多么的长阔高深，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algn="ctr">
              <a:lnSpc>
                <a:spcPct val="110000"/>
              </a:lnSpc>
              <a:buClrTx/>
              <a:buSzTx/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並且知道他的爱是超过人所能理解的，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algn="ctr">
              <a:lnSpc>
                <a:spcPct val="110000"/>
              </a:lnSpc>
              <a:buClrTx/>
              <a:buSzTx/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使你們被充滿，得著　神的一切豐盛。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algn="ctr">
              <a:lnSpc>
                <a:spcPct val="110000"/>
              </a:lnSpc>
              <a:buClrTx/>
              <a:buSzTx/>
              <a:buNone/>
            </a:pP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弗3:17</a:t>
            </a:r>
            <a:r>
              <a:rPr lang="en-US" altLang="zh-CN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-19 </a:t>
            </a:r>
            <a:r>
              <a:rPr lang="zh-CN" altLang="en-US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新譯本</a:t>
            </a:r>
            <a:endParaRPr lang="zh-CN" altLang="en-US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zh-CN" altLang="en-US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</p:txBody>
      </p:sp>
      <p:sp>
        <p:nvSpPr>
          <p:cNvPr id="10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72110" y="470535"/>
            <a:ext cx="11520805" cy="5878830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r="242" b="5183"/>
          <a:stretch>
            <a:fillRect/>
          </a:stretch>
        </p:blipFill>
        <p:spPr>
          <a:xfrm>
            <a:off x="0" y="16510"/>
            <a:ext cx="12264390" cy="6858635"/>
          </a:xfrm>
          <a:prstGeom prst="rect">
            <a:avLst/>
          </a:prstGeom>
        </p:spPr>
      </p:pic>
      <p:sp>
        <p:nvSpPr>
          <p:cNvPr id="4" name="内容占位符 1"/>
          <p:cNvSpPr/>
          <p:nvPr/>
        </p:nvSpPr>
        <p:spPr>
          <a:xfrm>
            <a:off x="560705" y="1398905"/>
            <a:ext cx="11008360" cy="477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“耶和華專愛你們，揀選你們……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申7:7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惟有基督在我們還作罪人的時候為我們死，　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神的愛就在此向我們顯明了。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32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  <a:sym typeface="+mn-ea"/>
              </a:rPr>
              <a:t>羅5:8</a:t>
            </a: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zh-CN" altLang="en-US" sz="32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</p:txBody>
      </p:sp>
      <p:sp>
        <p:nvSpPr>
          <p:cNvPr id="10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72110" y="470535"/>
            <a:ext cx="11520805" cy="5878830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rcRect r="242" b="5183"/>
          <a:stretch>
            <a:fillRect/>
          </a:stretch>
        </p:blipFill>
        <p:spPr>
          <a:xfrm>
            <a:off x="0" y="9525"/>
            <a:ext cx="12264390" cy="68586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1240" y="2355850"/>
            <a:ext cx="10536555" cy="1734820"/>
          </a:xfrm>
          <a:effectLst/>
        </p:spPr>
        <p:txBody>
          <a:bodyPr anchor="ctr" anchorCtr="0">
            <a:noAutofit/>
          </a:bodyPr>
          <a:p>
            <a:pPr algn="l">
              <a:lnSpc>
                <a:spcPct val="130000"/>
              </a:lnSpc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  <a:t>第一、拉撒路和耶穌的關係：愛的关系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  <a:endParaRPr lang="zh-CN" altLang="id-ID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  <a:endParaRPr lang="en-US" altLang="zh-CN" sz="3600" b="1" dirty="0">
              <a:solidFill>
                <a:schemeClr val="bg1"/>
              </a:solidFill>
              <a:latin typeface="Montserrat" panose="02000505000000020004" pitchFamily="2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rcRect r="242" b="5183"/>
          <a:stretch>
            <a:fillRect/>
          </a:stretch>
        </p:blipFill>
        <p:spPr>
          <a:xfrm>
            <a:off x="0" y="9525"/>
            <a:ext cx="12264390" cy="68586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560" y="2499995"/>
            <a:ext cx="10536555" cy="1734820"/>
          </a:xfrm>
          <a:effectLst/>
        </p:spPr>
        <p:txBody>
          <a:bodyPr anchor="ctr" anchorCtr="0">
            <a:noAutofit/>
          </a:bodyPr>
          <a:p>
            <a:pPr algn="l">
              <a:lnSpc>
                <a:spcPct val="130000"/>
              </a:lnSpc>
            </a:pPr>
            <a:r>
              <a:rPr lang="zh-CN" altLang="en-US" sz="3600">
                <a:solidFill>
                  <a:schemeClr val="bg1"/>
                </a:solidFill>
                <a:latin typeface="SimHei" panose="02010609060101010101" charset="-122"/>
                <a:ea typeface="SimHei" panose="02010609060101010101" charset="-122"/>
                <a:cs typeface="SimHei" panose="02010609060101010101" charset="-122"/>
              </a:rPr>
              <a:t>第二、拉撒路身上耶穌的作为</a:t>
            </a: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10801,&quot;width&quot;:19314}"/>
</p:tagLst>
</file>

<file path=ppt/tags/tag10.xml><?xml version="1.0" encoding="utf-8"?>
<p:tagLst xmlns:p="http://schemas.openxmlformats.org/presentationml/2006/main">
  <p:tag name="KSO_WM_UNIT_PLACING_PICTURE_USER_VIEWPORT" val="{&quot;height&quot;:10801,&quot;width&quot;:19314}"/>
</p:tagLst>
</file>

<file path=ppt/tags/tag11.xml><?xml version="1.0" encoding="utf-8"?>
<p:tagLst xmlns:p="http://schemas.openxmlformats.org/presentationml/2006/main">
  <p:tag name="KSO_WM_UNIT_PLACING_PICTURE_USER_VIEWPORT" val="{&quot;height&quot;:10801,&quot;width&quot;:19314}"/>
</p:tagLst>
</file>

<file path=ppt/tags/tag12.xml><?xml version="1.0" encoding="utf-8"?>
<p:tagLst xmlns:p="http://schemas.openxmlformats.org/presentationml/2006/main">
  <p:tag name="KSO_WM_UNIT_PLACING_PICTURE_USER_VIEWPORT" val="{&quot;height&quot;:10801,&quot;width&quot;:19314}"/>
</p:tagLst>
</file>

<file path=ppt/tags/tag13.xml><?xml version="1.0" encoding="utf-8"?>
<p:tagLst xmlns:p="http://schemas.openxmlformats.org/presentationml/2006/main">
  <p:tag name="KSO_WM_UNIT_PLACING_PICTURE_USER_VIEWPORT" val="{&quot;height&quot;:10801,&quot;width&quot;:19314}"/>
</p:tagLst>
</file>

<file path=ppt/tags/tag14.xml><?xml version="1.0" encoding="utf-8"?>
<p:tagLst xmlns:p="http://schemas.openxmlformats.org/presentationml/2006/main">
  <p:tag name="KSO_WM_UNIT_PLACING_PICTURE_USER_VIEWPORT" val="{&quot;height&quot;:10801,&quot;width&quot;:19314}"/>
</p:tagLst>
</file>

<file path=ppt/tags/tag15.xml><?xml version="1.0" encoding="utf-8"?>
<p:tagLst xmlns:p="http://schemas.openxmlformats.org/presentationml/2006/main">
  <p:tag name="KSO_WM_UNIT_PLACING_PICTURE_USER_VIEWPORT" val="{&quot;height&quot;:10801,&quot;width&quot;:19314}"/>
</p:tagLst>
</file>

<file path=ppt/tags/tag16.xml><?xml version="1.0" encoding="utf-8"?>
<p:tagLst xmlns:p="http://schemas.openxmlformats.org/presentationml/2006/main">
  <p:tag name="KSO_WM_UNIT_PLACING_PICTURE_USER_VIEWPORT" val="{&quot;height&quot;:10801,&quot;width&quot;:19314}"/>
</p:tagLst>
</file>

<file path=ppt/tags/tag17.xml><?xml version="1.0" encoding="utf-8"?>
<p:tagLst xmlns:p="http://schemas.openxmlformats.org/presentationml/2006/main">
  <p:tag name="KSO_WM_UNIT_PLACING_PICTURE_USER_VIEWPORT" val="{&quot;height&quot;:10801,&quot;width&quot;:19314}"/>
</p:tagLst>
</file>

<file path=ppt/tags/tag18.xml><?xml version="1.0" encoding="utf-8"?>
<p:tagLst xmlns:p="http://schemas.openxmlformats.org/presentationml/2006/main">
  <p:tag name="KSO_WM_UNIT_PLACING_PICTURE_USER_VIEWPORT" val="{&quot;height&quot;:10801,&quot;width&quot;:19314}"/>
</p:tagLst>
</file>

<file path=ppt/tags/tag19.xml><?xml version="1.0" encoding="utf-8"?>
<p:tagLst xmlns:p="http://schemas.openxmlformats.org/presentationml/2006/main">
  <p:tag name="COMMONDATA" val="eyJoZGlkIjoiYTNkMTUwNGRjYjk1YzUxZDUxNTFjZGMyYjYyMjY0NzEifQ=="/>
  <p:tag name="KSO_WPP_MARK_KEY" val="5cabc75a-027c-4848-8606-562c5bb5c613"/>
</p:tagLst>
</file>

<file path=ppt/tags/tag2.xml><?xml version="1.0" encoding="utf-8"?>
<p:tagLst xmlns:p="http://schemas.openxmlformats.org/presentationml/2006/main">
  <p:tag name="KSO_WM_UNIT_PLACING_PICTURE_USER_VIEWPORT" val="{&quot;height&quot;:8868,&quot;width&quot;:5192}"/>
</p:tagLst>
</file>

<file path=ppt/tags/tag3.xml><?xml version="1.0" encoding="utf-8"?>
<p:tagLst xmlns:p="http://schemas.openxmlformats.org/presentationml/2006/main">
  <p:tag name="KSO_WM_UNIT_PLACING_PICTURE_USER_VIEWPORT" val="{&quot;height&quot;:10801,&quot;width&quot;:19314}"/>
</p:tagLst>
</file>

<file path=ppt/tags/tag4.xml><?xml version="1.0" encoding="utf-8"?>
<p:tagLst xmlns:p="http://schemas.openxmlformats.org/presentationml/2006/main">
  <p:tag name="KSO_WM_UNIT_PLACING_PICTURE_USER_VIEWPORT" val="{&quot;height&quot;:10801,&quot;width&quot;:19314}"/>
</p:tagLst>
</file>

<file path=ppt/tags/tag5.xml><?xml version="1.0" encoding="utf-8"?>
<p:tagLst xmlns:p="http://schemas.openxmlformats.org/presentationml/2006/main">
  <p:tag name="KSO_WM_UNIT_PLACING_PICTURE_USER_VIEWPORT" val="{&quot;height&quot;:10801,&quot;width&quot;:19314}"/>
</p:tagLst>
</file>

<file path=ppt/tags/tag6.xml><?xml version="1.0" encoding="utf-8"?>
<p:tagLst xmlns:p="http://schemas.openxmlformats.org/presentationml/2006/main">
  <p:tag name="KSO_WM_UNIT_PLACING_PICTURE_USER_VIEWPORT" val="{&quot;height&quot;:10801,&quot;width&quot;:19314}"/>
</p:tagLst>
</file>

<file path=ppt/tags/tag7.xml><?xml version="1.0" encoding="utf-8"?>
<p:tagLst xmlns:p="http://schemas.openxmlformats.org/presentationml/2006/main">
  <p:tag name="KSO_WM_UNIT_PLACING_PICTURE_USER_VIEWPORT" val="{&quot;height&quot;:10801,&quot;width&quot;:19314}"/>
</p:tagLst>
</file>

<file path=ppt/tags/tag8.xml><?xml version="1.0" encoding="utf-8"?>
<p:tagLst xmlns:p="http://schemas.openxmlformats.org/presentationml/2006/main">
  <p:tag name="KSO_WM_UNIT_PLACING_PICTURE_USER_VIEWPORT" val="{&quot;height&quot;:10801,&quot;width&quot;:19314}"/>
</p:tagLst>
</file>

<file path=ppt/tags/tag9.xml><?xml version="1.0" encoding="utf-8"?>
<p:tagLst xmlns:p="http://schemas.openxmlformats.org/presentationml/2006/main">
  <p:tag name="KSO_WM_UNIT_PLACING_PICTURE_USER_VIEWPORT" val="{&quot;height&quot;:10801,&quot;width&quot;:19314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2178</Words>
  <Application>WPS 演示</Application>
  <PresentationFormat>Widescreen</PresentationFormat>
  <Paragraphs>251</Paragraphs>
  <Slides>28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51" baseType="lpstr">
      <vt:lpstr>Arial</vt:lpstr>
      <vt:lpstr>SimSun</vt:lpstr>
      <vt:lpstr>Wingdings</vt:lpstr>
      <vt:lpstr>Montserrat</vt:lpstr>
      <vt:lpstr>Sitka Text</vt:lpstr>
      <vt:lpstr>Roboto</vt:lpstr>
      <vt:lpstr>Lato</vt:lpstr>
      <vt:lpstr>Microsoft YaHei</vt:lpstr>
      <vt:lpstr>SimHei</vt:lpstr>
      <vt:lpstr>Microsoft YaHei UI</vt:lpstr>
      <vt:lpstr>Calibri</vt:lpstr>
      <vt:lpstr>Segoe Print</vt:lpstr>
      <vt:lpstr>Arial Unicode MS</vt:lpstr>
      <vt:lpstr>Calibri Light</vt:lpstr>
      <vt:lpstr>KaiTi</vt:lpstr>
      <vt:lpstr>MingLiU-ExtB</vt:lpstr>
      <vt:lpstr>Yu Gothic Light</vt:lpstr>
      <vt:lpstr>Yu Gothic Medium</vt:lpstr>
      <vt:lpstr>Yu Gothic</vt:lpstr>
      <vt:lpstr>Microsoft YaHei UI Light</vt:lpstr>
      <vt:lpstr>Microsoft JhengHei UI Light</vt:lpstr>
      <vt:lpstr>Microsoft JhengHei</vt:lpstr>
      <vt:lpstr>Office Theme</vt:lpstr>
      <vt:lpstr>PowerPoint 演示文稿</vt:lpstr>
      <vt:lpstr>PowerPoint 演示文稿</vt:lpstr>
      <vt:lpstr>PowerPoint 演示文稿</vt:lpstr>
      <vt:lpstr>第一、拉撒路和耶稣的关系</vt:lpstr>
      <vt:lpstr>PowerPoint 演示文稿</vt:lpstr>
      <vt:lpstr>PowerPoint 演示文稿</vt:lpstr>
      <vt:lpstr>PowerPoint 演示文稿</vt:lpstr>
      <vt:lpstr>第一、拉撒路和耶稣的关系：爱的关系</vt:lpstr>
      <vt:lpstr>第二、拉撒路身上耶稣的作为</vt:lpstr>
      <vt:lpstr>PowerPoint 演示文稿</vt:lpstr>
      <vt:lpstr>PowerPoint 演示文稿</vt:lpstr>
      <vt:lpstr>PowerPoint 演示文稿</vt:lpstr>
      <vt:lpstr>PowerPoint 演示文稿</vt:lpstr>
      <vt:lpstr>第二、拉撒路身上耶稣的作为：生命的复活</vt:lpstr>
      <vt:lpstr>第二、拉撒路身上耶稣的作为：生命的复活</vt:lpstr>
      <vt:lpstr>第三、拉撒路身上耶稣的见证</vt:lpstr>
      <vt:lpstr>PowerPoint 演示文稿</vt:lpstr>
      <vt:lpstr>PowerPoint 演示文稿</vt:lpstr>
      <vt:lpstr>PowerPoint 演示文稿</vt:lpstr>
      <vt:lpstr>PowerPoint 演示文稿</vt:lpstr>
      <vt:lpstr>第三、拉撒路身上耶稣的见证：荣耀的使命</vt:lpstr>
      <vt:lpstr>PowerPoint 演示文稿</vt:lpstr>
      <vt:lpstr>PowerPoint 演示文稿</vt:lpstr>
      <vt:lpstr>PowerPoint 演示文稿</vt:lpstr>
      <vt:lpstr>第三、拉撒路身上耶稣的见证：荣耀的使命</vt:lpstr>
      <vt:lpstr>第一、拉撒路（我）和耶稣的关系：爱的关系 第二、拉撒路（我）身上耶稣的作为：生命的复活 第三、拉撒路（我）身上耶稣的见证：荣耀的使命</vt:lpstr>
      <vt:lpstr>第一、拉撒路和耶稣的关系：爱的关系 第二、拉撒路身上耶稣的作为：生命的复活 第三、拉撒路身上耶稣的见证：荣耀的使命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Michael Ran</cp:lastModifiedBy>
  <cp:revision>159</cp:revision>
  <dcterms:created xsi:type="dcterms:W3CDTF">2021-04-05T18:04:00Z</dcterms:created>
  <dcterms:modified xsi:type="dcterms:W3CDTF">2022-07-29T04:33:28Z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2052-11.1.0.11875</vt:lpwstr>
  </property>
  <property fmtid="{D5CDD505-2E9C-101B-9397-08002B2CF9AE}" pid="3" name="ICV">
    <vt:lpwstr>35459A7EDD554D688C378C72885116C3</vt:lpwstr>
  </property>
</Properties>
</file>