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7"/>
  </p:notesMasterIdLst>
  <p:sldIdLst>
    <p:sldId id="1189" r:id="rId3"/>
    <p:sldId id="1234" r:id="rId4"/>
    <p:sldId id="1278" r:id="rId5"/>
    <p:sldId id="1299" r:id="rId6"/>
    <p:sldId id="1300" r:id="rId7"/>
    <p:sldId id="1301" r:id="rId8"/>
    <p:sldId id="1288" r:id="rId9"/>
    <p:sldId id="1289" r:id="rId10"/>
    <p:sldId id="1287" r:id="rId11"/>
    <p:sldId id="1237" r:id="rId12"/>
    <p:sldId id="1238" r:id="rId13"/>
    <p:sldId id="1221" r:id="rId14"/>
    <p:sldId id="1202" r:id="rId15"/>
    <p:sldId id="1331" r:id="rId16"/>
    <p:sldId id="1332" r:id="rId17"/>
    <p:sldId id="1327" r:id="rId18"/>
    <p:sldId id="1326" r:id="rId19"/>
    <p:sldId id="1325" r:id="rId20"/>
    <p:sldId id="1328" r:id="rId21"/>
    <p:sldId id="1324" r:id="rId22"/>
    <p:sldId id="1329" r:id="rId23"/>
    <p:sldId id="1323" r:id="rId24"/>
    <p:sldId id="1330" r:id="rId25"/>
    <p:sldId id="1321" r:id="rId26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3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commentAuthors" Target="commentAuthors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t>Matthew's  Effect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en-US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2 </a:t>
                    </a:r>
                    <a:r>
                      <a:rPr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Microsoft JhengHei" panose="020B0604030504040204" pitchFamily="34" charset="-120"/>
                      </a:rPr>
                      <a:t>責任/努力</a:t>
                    </a:r>
                    <a:endParaRPr>
                      <a:latin typeface="Microsoft JhengHei" panose="020B0604030504040204" pitchFamily="34" charset="-120"/>
                      <a:ea typeface="Microsoft JhengHei" panose="020B0604030504040204" pitchFamily="34" charset="-120"/>
                      <a:cs typeface="Microsoft JhengHei" panose="020B0604030504040204" pitchFamily="34" charset="-120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en-US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3 </a:t>
                    </a:r>
                    <a:r>
                      <a:rPr>
                        <a:latin typeface="Microsoft JhengHei" panose="020B0604030504040204" pitchFamily="34" charset="-120"/>
                        <a:ea typeface="Microsoft JhengHei" panose="020B0604030504040204" pitchFamily="34" charset="-120"/>
                      </a:rPr>
                      <a:t>成就感</a:t>
                    </a:r>
                    <a:endParaRPr>
                      <a:latin typeface="Microsoft JhengHei" panose="020B0604030504040204" pitchFamily="34" charset="-120"/>
                      <a:ea typeface="Microsoft JhengHei" panose="020B0604030504040204" pitchFamily="34" charset="-120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38928057871569"/>
                  <c:y val="0.150109950919592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en-US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4 </a:t>
                    </a:r>
                    <a:r>
                      <a:rPr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Microsoft JhengHei" panose="020B0604030504040204" pitchFamily="34" charset="-120"/>
                      </a:rPr>
                      <a:t>擴張</a:t>
                    </a:r>
                    <a:endParaRPr lang="zh-CN" altLang="en-US">
                      <a:latin typeface="Microsoft JhengHei" panose="020B0604030504040204" pitchFamily="34" charset="-120"/>
                      <a:ea typeface="Microsoft JhengHei" panose="020B0604030504040204" pitchFamily="34" charset="-120"/>
                      <a:cs typeface="Microsoft JhengHei" panose="020B0604030504040204" pitchFamily="34" charset="-120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445213318396019"/>
                  <c:y val="0.183473586192393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en-US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1 </a:t>
                    </a:r>
                    <a:r>
                      <a:rPr>
                        <a:latin typeface="Microsoft JhengHei" panose="020B0604030504040204" pitchFamily="34" charset="-120"/>
                        <a:ea typeface="Microsoft JhengHei" panose="020B0604030504040204" pitchFamily="34" charset="-120"/>
                      </a:rPr>
                      <a:t>恩賜</a:t>
                    </a:r>
                    <a:endParaRPr>
                      <a:latin typeface="Microsoft JhengHei" panose="020B0604030504040204" pitchFamily="34" charset="-120"/>
                      <a:ea typeface="Microsoft JhengHei" panose="020B0604030504040204" pitchFamily="34" charset="-120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02T17:35:36.438" idx="1">
    <p:pos x="10" y="10"/>
    <p:text/>
  </p:cm>
  <p:cm authorId="1" dt="2022-09-02T17:35:38.494" idx="2">
    <p:pos x="166" y="166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comments" Target="../comments/comment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127125"/>
            <a:ext cx="7772400" cy="1769110"/>
          </a:xfrm>
        </p:spPr>
        <p:txBody>
          <a:bodyPr/>
          <a:lstStyle/>
          <a:p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投資神學</a:t>
            </a:r>
            <a:b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en-US" altLang="zh-CN"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Matthew's Effect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zh-CN" altLang="en-US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馬太福音 25：14-30 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04950"/>
            <a:ext cx="7772400" cy="2089785"/>
          </a:xfrm>
        </p:spPr>
        <p:txBody>
          <a:bodyPr/>
          <a:lstStyle/>
          <a:p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世界所重視的成功</a:t>
            </a:r>
            <a:r>
              <a:rPr 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br>
              <a:rPr 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vs</a:t>
            </a:r>
            <a:br>
              <a:rPr 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神所獎賞的成功</a:t>
            </a:r>
            <a:endParaRPr sz="4000" b="1" i="0" u="none" strike="noStrike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4400550"/>
            <a:ext cx="6400800" cy="461645"/>
          </a:xfrm>
        </p:spPr>
        <p:txBody>
          <a:bodyPr/>
          <a:lstStyle/>
          <a:p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514600" y="1657350"/>
            <a:ext cx="6637020" cy="2475230"/>
          </a:xfrm>
        </p:spPr>
        <p:txBody>
          <a:bodyPr/>
          <a:lstStyle/>
          <a:p>
            <a:pPr algn="l"/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神投資在你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+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	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（給你五千兩）</a:t>
            </a:r>
            <a:r>
              <a:rPr lang="en-US" altLang="zh-C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	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b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投資你自己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= 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（努力）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		</a:t>
            </a:r>
            <a:b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	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成功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+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祝福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  		</a:t>
            </a:r>
            <a:b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（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成就感）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+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（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更多更大的他連得</a:t>
            </a:r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）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4285615"/>
            <a:ext cx="6400800" cy="494030"/>
          </a:xfrm>
        </p:spPr>
        <p:txBody>
          <a:bodyPr/>
          <a:lstStyle/>
          <a:p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81150"/>
            <a:ext cx="7772400" cy="1726565"/>
          </a:xfrm>
        </p:spPr>
        <p:txBody>
          <a:bodyPr/>
          <a:lstStyle/>
          <a:p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的恩賜在哪裡？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 sz="40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God given Talent ?</a:t>
            </a:r>
            <a:endParaRPr lang="en-US" sz="4000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773170"/>
            <a:ext cx="6400800" cy="570230"/>
          </a:xfrm>
        </p:spPr>
        <p:txBody>
          <a:bodyPr/>
          <a:lstStyle/>
          <a:p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graphicFrame>
        <p:nvGraphicFramePr>
          <p:cNvPr id="3" name="Chart 2"/>
          <p:cNvGraphicFramePr/>
          <p:nvPr/>
        </p:nvGraphicFramePr>
        <p:xfrm>
          <a:off x="2209800" y="385445"/>
          <a:ext cx="6236970" cy="458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53540"/>
            <a:ext cx="8229600" cy="2941320"/>
          </a:xfrm>
        </p:spPr>
        <p:txBody>
          <a:bodyPr/>
          <a:p>
            <a:pPr marL="0" indent="0" algn="ctr">
              <a:buFont typeface="+mj-lt"/>
              <a:buNone/>
            </a:pPr>
            <a:r>
              <a:rPr lang="en-US" b="1">
                <a:latin typeface="Calibri" panose="020F0502020204030204" charset="0"/>
                <a:cs typeface="Calibri" panose="020F0502020204030204" charset="0"/>
              </a:rPr>
              <a:t>“I never set out to build a global business. </a:t>
            </a:r>
            <a:endParaRPr lang="en-US" b="1">
              <a:latin typeface="Calibri" panose="020F0502020204030204" charset="0"/>
              <a:cs typeface="Calibri" panose="020F0502020204030204" charset="0"/>
            </a:endParaRPr>
          </a:p>
          <a:p>
            <a:pPr marL="0" indent="0" algn="ctr">
              <a:buFont typeface="+mj-lt"/>
              <a:buNone/>
            </a:pPr>
            <a:r>
              <a:rPr lang="en-US" b="1">
                <a:latin typeface="Calibri" panose="020F0502020204030204" charset="0"/>
                <a:cs typeface="Calibri" panose="020F0502020204030204" charset="0"/>
              </a:rPr>
              <a:t>I set out to build the kind of company that my father never had a chance to work for. </a:t>
            </a:r>
            <a:endParaRPr lang="en-US" b="1">
              <a:latin typeface="Calibri" panose="020F0502020204030204" charset="0"/>
              <a:cs typeface="Calibri" panose="020F0502020204030204" charset="0"/>
            </a:endParaRPr>
          </a:p>
          <a:p>
            <a:pPr marL="0" indent="0" algn="ctr">
              <a:buFont typeface="+mj-lt"/>
              <a:buNone/>
            </a:pPr>
            <a:r>
              <a:rPr lang="en-US" b="1">
                <a:latin typeface="Calibri" panose="020F0502020204030204" charset="0"/>
                <a:cs typeface="Calibri" panose="020F0502020204030204" charset="0"/>
              </a:rPr>
              <a:t>One that treats all people with dignity.”</a:t>
            </a:r>
            <a:endParaRPr lang="en-US" b="1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362188"/>
            <a:ext cx="8229600" cy="85725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Howard Schultz</a:t>
            </a:r>
            <a:r>
              <a:rPr lang="en-US" alt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 Starbucks</a:t>
            </a:r>
            <a:endParaRPr lang="en-US" alt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95600" y="1581150"/>
            <a:ext cx="5724525" cy="2711450"/>
          </a:xfrm>
        </p:spPr>
        <p:txBody>
          <a:bodyPr/>
          <a:p>
            <a:pPr marL="514350" indent="-514350" algn="l">
              <a:buFont typeface="+mj-lt"/>
              <a:buAutoNum type="arabicPeriod"/>
            </a:pPr>
            <a:r>
              <a:rPr lang="zh-CN" altLang="zh-TW" sz="3600" b="1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神投資於你</a:t>
            </a:r>
            <a:endParaRPr lang="zh-TW" altLang="en-US" sz="3600" b="1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CN" altLang="zh-TW" sz="3600" b="1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投資你</a:t>
            </a:r>
            <a:r>
              <a:rPr lang="zh-CN" altLang="zh-TW" sz="3600" b="1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的恩賜</a:t>
            </a:r>
            <a:endParaRPr lang="zh-TW" altLang="en-US" sz="3600" b="1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CN" altLang="zh-TW" sz="3600" b="1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投資你的錢財</a:t>
            </a:r>
            <a:endParaRPr lang="zh-TW" altLang="en-US" sz="3600" b="1" i="0" u="none" strike="noStrike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14350" indent="-514350" algn="l">
              <a:buFont typeface="+mj-lt"/>
              <a:buAutoNum type="arabicPeriod"/>
            </a:pPr>
            <a:endParaRPr lang="en-US" sz="360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362188"/>
            <a:ext cx="8229600" cy="85725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投資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神學</a:t>
            </a:r>
            <a:endParaRPr lang="zh-CN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914400" y="1428750"/>
            <a:ext cx="7755890" cy="3437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80000"/>
              </a:lnSpc>
              <a:buNone/>
            </a:pPr>
            <a:r>
              <a:rPr sz="3600" b="1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我今前往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高處而行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lnSpc>
                <a:spcPct val="80000"/>
              </a:lnSpc>
              <a:buNone/>
            </a:pPr>
            <a:r>
              <a:rPr sz="3600" b="1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靈性地位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日日高昇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lnSpc>
                <a:spcPct val="80000"/>
              </a:lnSpc>
              <a:buNone/>
            </a:pPr>
            <a:r>
              <a:rPr sz="3600" b="1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當我前行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禱告不停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lnSpc>
                <a:spcPct val="80000"/>
              </a:lnSpc>
              <a:buNone/>
            </a:pPr>
            <a:r>
              <a:rPr sz="3600" b="1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求主領我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向高處行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lnSpc>
                <a:spcPct val="80000"/>
              </a:lnSpc>
              <a:buNone/>
            </a:pPr>
            <a:endParaRPr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lnSpc>
                <a:spcPct val="80000"/>
              </a:lnSpc>
              <a:buNone/>
            </a:pPr>
            <a:r>
              <a:rPr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I'm pressing on the upward way,</a:t>
            </a:r>
            <a:endParaRPr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lnSpc>
                <a:spcPct val="80000"/>
              </a:lnSpc>
              <a:buNone/>
            </a:pPr>
            <a:r>
              <a:rPr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New heights I'm gaining every day;</a:t>
            </a:r>
            <a:endParaRPr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lnSpc>
                <a:spcPct val="80000"/>
              </a:lnSpc>
              <a:buNone/>
            </a:pPr>
            <a:r>
              <a:rPr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Still praying as I'm onward bound,</a:t>
            </a:r>
            <a:endParaRPr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lnSpc>
                <a:spcPct val="80000"/>
              </a:lnSpc>
              <a:buNone/>
            </a:pPr>
            <a:r>
              <a:rPr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'Lord, plant my feet on higher ground.'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895600" y="361950"/>
            <a:ext cx="35433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 u="sng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向高處行</a:t>
            </a:r>
            <a:r>
              <a:rPr sz="2800" b="1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2000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Higher Ground</a:t>
            </a:r>
            <a:r>
              <a:rPr>
                <a:sym typeface="+mn-ea"/>
              </a:rPr>
              <a:t> </a:t>
            </a:r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8306435" y="40767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1/4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981200" y="819150"/>
            <a:ext cx="6765290" cy="4061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求主助我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使我堅定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憑信站在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天上樂境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我心嚮往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更高之地</a:t>
            </a:r>
            <a:r>
              <a:rPr lang="en-US"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求主領我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向高處行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endParaRPr b="1"/>
          </a:p>
          <a:p>
            <a:pPr algn="ctr">
              <a:buNone/>
            </a:pPr>
            <a:r>
              <a:rPr sz="2400">
                <a:sym typeface="+mn-ea"/>
              </a:rPr>
              <a:t>Lord, lift me up and let me stand,</a:t>
            </a:r>
            <a:br>
              <a:rPr sz="2400">
                <a:sym typeface="+mn-ea"/>
              </a:rPr>
            </a:br>
            <a:r>
              <a:rPr sz="2400">
                <a:sym typeface="+mn-ea"/>
              </a:rPr>
              <a:t>By faith, on Heaven's table land,</a:t>
            </a:r>
            <a:br>
              <a:rPr sz="2400">
                <a:sym typeface="+mn-ea"/>
              </a:rPr>
            </a:br>
            <a:r>
              <a:rPr sz="2400">
                <a:sym typeface="+mn-ea"/>
              </a:rPr>
              <a:t>A higher plane than I have found;</a:t>
            </a:r>
            <a:br>
              <a:rPr sz="2400">
                <a:sym typeface="+mn-ea"/>
              </a:rPr>
            </a:br>
            <a:r>
              <a:rPr lang="en-US" sz="2400">
                <a:sym typeface="+mn-ea"/>
              </a:rPr>
              <a:t>      </a:t>
            </a:r>
            <a:r>
              <a:rPr sz="2400">
                <a:sym typeface="+mn-ea"/>
              </a:rPr>
              <a:t>Lord, plant my feet on higher ground.</a:t>
            </a:r>
            <a:endParaRPr lang="en-US" sz="2400"/>
          </a:p>
        </p:txBody>
      </p:sp>
      <p:sp>
        <p:nvSpPr>
          <p:cNvPr id="3" name="Text Box 2"/>
          <p:cNvSpPr txBox="1"/>
          <p:nvPr/>
        </p:nvSpPr>
        <p:spPr>
          <a:xfrm>
            <a:off x="8557895" y="467995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C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354455" y="969010"/>
            <a:ext cx="7495540" cy="4061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世上充滿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疑慮恐怖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非我所願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長居之處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別人或願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世間久住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但我祈求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更高之處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</a:p>
          <a:p>
            <a:pPr algn="l">
              <a:buNone/>
            </a:pPr>
            <a:r>
              <a:rPr lang="en-US" sz="2400">
                <a:sym typeface="+mn-ea"/>
              </a:rPr>
              <a:t>	</a:t>
            </a:r>
            <a:r>
              <a:rPr sz="2400">
                <a:sym typeface="+mn-ea"/>
              </a:rPr>
              <a:t>My heart has no desire to stay</a:t>
            </a:r>
            <a:br>
              <a:rPr sz="2400">
                <a:sym typeface="+mn-ea"/>
              </a:rPr>
            </a:br>
            <a:r>
              <a:rPr lang="en-US" sz="2400">
                <a:sym typeface="+mn-ea"/>
              </a:rPr>
              <a:t>	</a:t>
            </a:r>
            <a:r>
              <a:rPr sz="2400">
                <a:sym typeface="+mn-ea"/>
              </a:rPr>
              <a:t>Where doubts arise and fears dismay;</a:t>
            </a:r>
            <a:br>
              <a:rPr sz="2400">
                <a:sym typeface="+mn-ea"/>
              </a:rPr>
            </a:br>
            <a:r>
              <a:rPr lang="en-US" sz="2400">
                <a:sym typeface="+mn-ea"/>
              </a:rPr>
              <a:t>	</a:t>
            </a:r>
            <a:r>
              <a:rPr sz="2400">
                <a:sym typeface="+mn-ea"/>
              </a:rPr>
              <a:t>Though some may dwell where those abound,</a:t>
            </a:r>
            <a:br>
              <a:rPr sz="2400">
                <a:sym typeface="+mn-ea"/>
              </a:rPr>
            </a:br>
            <a:r>
              <a:rPr lang="en-US" sz="2400">
                <a:sym typeface="+mn-ea"/>
              </a:rPr>
              <a:t>	</a:t>
            </a:r>
            <a:r>
              <a:rPr sz="2400">
                <a:sym typeface="+mn-ea"/>
              </a:rPr>
              <a:t>My prayer, my aim, is higher ground.</a:t>
            </a:r>
            <a:endParaRPr lang="en-US" sz="2400"/>
          </a:p>
        </p:txBody>
      </p:sp>
      <p:sp>
        <p:nvSpPr>
          <p:cNvPr id="3" name="Text Box 2"/>
          <p:cNvSpPr txBox="1"/>
          <p:nvPr/>
        </p:nvSpPr>
        <p:spPr>
          <a:xfrm>
            <a:off x="8132445" y="415290"/>
            <a:ext cx="853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2/4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981200" y="819150"/>
            <a:ext cx="6765290" cy="4061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求主助我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使我堅定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憑信站在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天上樂境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我心嚮往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更高之地</a:t>
            </a:r>
            <a:r>
              <a:rPr lang="en-US"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求主領我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向高處行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endParaRPr b="1"/>
          </a:p>
          <a:p>
            <a:pPr algn="ctr">
              <a:buNone/>
            </a:pPr>
            <a:r>
              <a:rPr sz="2400">
                <a:sym typeface="+mn-ea"/>
              </a:rPr>
              <a:t>Lord, lift me up and let me stand,</a:t>
            </a:r>
            <a:br>
              <a:rPr sz="2400">
                <a:sym typeface="+mn-ea"/>
              </a:rPr>
            </a:br>
            <a:r>
              <a:rPr sz="2400">
                <a:sym typeface="+mn-ea"/>
              </a:rPr>
              <a:t>By faith, on Heaven's table land,</a:t>
            </a:r>
            <a:br>
              <a:rPr sz="2400">
                <a:sym typeface="+mn-ea"/>
              </a:rPr>
            </a:br>
            <a:r>
              <a:rPr sz="2400">
                <a:sym typeface="+mn-ea"/>
              </a:rPr>
              <a:t>A higher plane than I have found;</a:t>
            </a:r>
            <a:br>
              <a:rPr sz="2400">
                <a:sym typeface="+mn-ea"/>
              </a:rPr>
            </a:br>
            <a:r>
              <a:rPr lang="en-US" sz="2400">
                <a:sym typeface="+mn-ea"/>
              </a:rPr>
              <a:t>      </a:t>
            </a:r>
            <a:r>
              <a:rPr sz="2400">
                <a:sym typeface="+mn-ea"/>
              </a:rPr>
              <a:t>Lord, plant my feet on higher ground.</a:t>
            </a:r>
            <a:endParaRPr lang="en-US" sz="2400"/>
          </a:p>
        </p:txBody>
      </p:sp>
      <p:sp>
        <p:nvSpPr>
          <p:cNvPr id="3" name="Text Box 2"/>
          <p:cNvSpPr txBox="1"/>
          <p:nvPr/>
        </p:nvSpPr>
        <p:spPr>
          <a:xfrm>
            <a:off x="8557895" y="467995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C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546100"/>
          </a:xfrm>
        </p:spPr>
        <p:txBody>
          <a:bodyPr/>
          <a:lstStyle/>
          <a:p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馬太福音 25：14-30 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570" y="751205"/>
            <a:ext cx="8746490" cy="3954145"/>
          </a:xfrm>
        </p:spPr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14 天 國 又 好 比 一 個 人 要 往 外 國 去 ， 就 叫 了 僕 人 來 ， 把 他 的 家 業 交 給 他 們 ，15 按 著 各 人 的 才 幹 給 他 們 銀 子 ： 一 個 給 了 五 千 ， 一 個 給 了 二 千 ， 一 個 給 了 一 千 ， 就 往 外 國 去 了 。</a:t>
            </a:r>
            <a:endParaRPr b="1"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16 那 領 五 千 的 隨 即 拿 去 做 買 賣 ， 另 外 賺 了 五 千 。</a:t>
            </a:r>
            <a:endParaRPr b="1"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17 那 領 二 千 的 也 照 樣 另 賺 了 二 千 。</a:t>
            </a:r>
            <a:endParaRPr b="1"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524000" y="819150"/>
            <a:ext cx="7119620" cy="4061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雖然魔鬼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暗箭猛攻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屬世生活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何足輕重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憑信得聞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快樂聲洪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天上聖徒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所發讚頌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endParaRPr b="1"/>
          </a:p>
          <a:p>
            <a:pPr algn="l">
              <a:buNone/>
            </a:pPr>
            <a:r>
              <a:rPr lang="en-US" sz="2400">
                <a:sym typeface="+mn-ea"/>
              </a:rPr>
              <a:t>	</a:t>
            </a:r>
            <a:r>
              <a:rPr sz="2400">
                <a:sym typeface="+mn-ea"/>
              </a:rPr>
              <a:t>I want to live above the world,</a:t>
            </a:r>
            <a:endParaRPr sz="2400"/>
          </a:p>
          <a:p>
            <a:pPr algn="l">
              <a:buNone/>
            </a:pPr>
            <a:r>
              <a:rPr lang="en-US" sz="2400">
                <a:sym typeface="+mn-ea"/>
              </a:rPr>
              <a:t>	</a:t>
            </a:r>
            <a:r>
              <a:rPr sz="2400">
                <a:sym typeface="+mn-ea"/>
              </a:rPr>
              <a:t>Though Satan's darts at me are hurled;</a:t>
            </a:r>
            <a:endParaRPr sz="2400"/>
          </a:p>
          <a:p>
            <a:pPr algn="l">
              <a:buNone/>
            </a:pPr>
            <a:r>
              <a:rPr lang="en-US" sz="2400">
                <a:sym typeface="+mn-ea"/>
              </a:rPr>
              <a:t>	</a:t>
            </a:r>
            <a:r>
              <a:rPr sz="2400">
                <a:sym typeface="+mn-ea"/>
              </a:rPr>
              <a:t>For faith has caught the joyful sound,</a:t>
            </a:r>
            <a:endParaRPr sz="2400"/>
          </a:p>
          <a:p>
            <a:pPr algn="l">
              <a:buNone/>
            </a:pPr>
            <a:r>
              <a:rPr lang="en-US" sz="2400">
                <a:sym typeface="+mn-ea"/>
              </a:rPr>
              <a:t>	</a:t>
            </a:r>
            <a:r>
              <a:rPr sz="2400">
                <a:sym typeface="+mn-ea"/>
              </a:rPr>
              <a:t>The song of saints on higher ground.</a:t>
            </a:r>
            <a:endParaRPr lang="en-US" sz="2400"/>
          </a:p>
        </p:txBody>
      </p:sp>
      <p:sp>
        <p:nvSpPr>
          <p:cNvPr id="3" name="Text Box 2"/>
          <p:cNvSpPr txBox="1"/>
          <p:nvPr/>
        </p:nvSpPr>
        <p:spPr>
          <a:xfrm>
            <a:off x="8048625" y="452755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3/4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981200" y="819150"/>
            <a:ext cx="6765290" cy="4061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求主助我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使我堅定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憑信站在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天上樂境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我心嚮往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更高之地</a:t>
            </a:r>
            <a:r>
              <a:rPr lang="en-US"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求主領我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向高處行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endParaRPr b="1"/>
          </a:p>
          <a:p>
            <a:pPr algn="ctr">
              <a:buNone/>
            </a:pPr>
            <a:r>
              <a:rPr sz="2400">
                <a:sym typeface="+mn-ea"/>
              </a:rPr>
              <a:t>Lord, lift me up and let me stand,</a:t>
            </a:r>
            <a:br>
              <a:rPr sz="2400">
                <a:sym typeface="+mn-ea"/>
              </a:rPr>
            </a:br>
            <a:r>
              <a:rPr sz="2400">
                <a:sym typeface="+mn-ea"/>
              </a:rPr>
              <a:t>By faith, on Heaven's table land,</a:t>
            </a:r>
            <a:br>
              <a:rPr sz="2400">
                <a:sym typeface="+mn-ea"/>
              </a:rPr>
            </a:br>
            <a:r>
              <a:rPr sz="2400">
                <a:sym typeface="+mn-ea"/>
              </a:rPr>
              <a:t>A higher plane than I have found;</a:t>
            </a:r>
            <a:br>
              <a:rPr sz="2400">
                <a:sym typeface="+mn-ea"/>
              </a:rPr>
            </a:br>
            <a:r>
              <a:rPr lang="en-US" sz="2400">
                <a:sym typeface="+mn-ea"/>
              </a:rPr>
              <a:t>      </a:t>
            </a:r>
            <a:r>
              <a:rPr sz="2400">
                <a:sym typeface="+mn-ea"/>
              </a:rPr>
              <a:t>Lord, plant my feet on higher ground.</a:t>
            </a:r>
            <a:endParaRPr lang="en-US" sz="2400"/>
          </a:p>
        </p:txBody>
      </p:sp>
      <p:sp>
        <p:nvSpPr>
          <p:cNvPr id="3" name="Text Box 2"/>
          <p:cNvSpPr txBox="1"/>
          <p:nvPr/>
        </p:nvSpPr>
        <p:spPr>
          <a:xfrm>
            <a:off x="8557895" y="467995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C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428750" y="899160"/>
            <a:ext cx="7306310" cy="40024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609600" indent="-609600" algn="ctr">
              <a:lnSpc>
                <a:spcPct val="80000"/>
              </a:lnSpc>
              <a:buNone/>
            </a:pPr>
            <a:r>
              <a:rPr lang="en-US"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我必上升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穹蒼極境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609600" indent="-609600" algn="ctr">
              <a:lnSpc>
                <a:spcPct val="80000"/>
              </a:lnSpc>
              <a:buNone/>
            </a:pPr>
            <a:r>
              <a:rPr lang="en-US" alt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進入天堂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榮華美景</a:t>
            </a:r>
            <a:b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如今我靈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禱告不停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609600" indent="-609600" algn="ctr">
              <a:lnSpc>
                <a:spcPct val="80000"/>
              </a:lnSpc>
              <a:buNone/>
            </a:pPr>
            <a:r>
              <a:rPr lang="en-US" alt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求主同行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直到天庭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609600" indent="-609600" algn="l">
              <a:lnSpc>
                <a:spcPct val="80000"/>
              </a:lnSpc>
              <a:buNone/>
            </a:pP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609600" indent="-609600" algn="ctr">
              <a:lnSpc>
                <a:spcPct val="80000"/>
              </a:lnSpc>
              <a:buNone/>
            </a:pPr>
          </a:p>
          <a:p>
            <a:pPr marL="609600" indent="-609600" algn="l">
              <a:lnSpc>
                <a:spcPct val="80000"/>
              </a:lnSpc>
              <a:buNone/>
            </a:pPr>
            <a:r>
              <a:rPr lang="en-US" sz="2400">
                <a:sym typeface="+mn-ea"/>
              </a:rPr>
              <a:t>		</a:t>
            </a:r>
            <a:r>
              <a:rPr sz="2400">
                <a:sym typeface="+mn-ea"/>
              </a:rPr>
              <a:t>I want to scale the utmost height </a:t>
            </a:r>
            <a:endParaRPr sz="2400"/>
          </a:p>
          <a:p>
            <a:pPr marL="609600" indent="-609600" algn="l">
              <a:lnSpc>
                <a:spcPct val="80000"/>
              </a:lnSpc>
              <a:buNone/>
            </a:pPr>
            <a:r>
              <a:rPr lang="en-US" sz="2400">
                <a:sym typeface="+mn-ea"/>
              </a:rPr>
              <a:t>		</a:t>
            </a:r>
            <a:r>
              <a:rPr sz="2400">
                <a:sym typeface="+mn-ea"/>
              </a:rPr>
              <a:t>And catch a gleam of glory bright</a:t>
            </a:r>
            <a:endParaRPr sz="2400"/>
          </a:p>
          <a:p>
            <a:pPr marL="609600" indent="-609600" algn="l">
              <a:lnSpc>
                <a:spcPct val="80000"/>
              </a:lnSpc>
              <a:buNone/>
            </a:pPr>
            <a:r>
              <a:rPr lang="en-US" sz="2400">
                <a:sym typeface="+mn-ea"/>
              </a:rPr>
              <a:t>		</a:t>
            </a:r>
            <a:r>
              <a:rPr sz="2400">
                <a:sym typeface="+mn-ea"/>
              </a:rPr>
              <a:t>But still I’ll pray till heaven I’ve found</a:t>
            </a:r>
            <a:endParaRPr sz="2400"/>
          </a:p>
          <a:p>
            <a:pPr marL="609600" indent="-609600" algn="l">
              <a:lnSpc>
                <a:spcPct val="80000"/>
              </a:lnSpc>
              <a:buNone/>
            </a:pPr>
            <a:r>
              <a:rPr lang="en-US" sz="2400">
                <a:sym typeface="+mn-ea"/>
              </a:rPr>
              <a:t>		</a:t>
            </a:r>
            <a:r>
              <a:rPr sz="2400">
                <a:sym typeface="+mn-ea"/>
              </a:rPr>
              <a:t>Lord lead me onto higher ground.</a:t>
            </a:r>
            <a:br>
              <a:rPr sz="2400">
                <a:sym typeface="+mn-ea"/>
              </a:rPr>
            </a:br>
            <a:endParaRPr lang="en-US" sz="2400"/>
          </a:p>
        </p:txBody>
      </p:sp>
      <p:sp>
        <p:nvSpPr>
          <p:cNvPr id="3" name="Text Box 2"/>
          <p:cNvSpPr txBox="1"/>
          <p:nvPr/>
        </p:nvSpPr>
        <p:spPr>
          <a:xfrm>
            <a:off x="8185150" y="27051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4/4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981200" y="819150"/>
            <a:ext cx="6765290" cy="4061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求主助我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使我堅定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憑信站在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天上樂境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我心嚮往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更高之地</a:t>
            </a:r>
            <a:r>
              <a:rPr lang="en-US"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endParaRPr lang="en-US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求主領我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向高處行</a:t>
            </a:r>
            <a:endParaRPr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>
              <a:buNone/>
            </a:pPr>
            <a:endParaRPr b="1"/>
          </a:p>
          <a:p>
            <a:pPr algn="ctr">
              <a:buNone/>
            </a:pPr>
            <a:r>
              <a:rPr sz="2400">
                <a:sym typeface="+mn-ea"/>
              </a:rPr>
              <a:t>Lord, lift me up and let me stand,</a:t>
            </a:r>
            <a:br>
              <a:rPr sz="2400">
                <a:sym typeface="+mn-ea"/>
              </a:rPr>
            </a:br>
            <a:r>
              <a:rPr sz="2400">
                <a:sym typeface="+mn-ea"/>
              </a:rPr>
              <a:t>By faith, on Heaven's table land,</a:t>
            </a:r>
            <a:br>
              <a:rPr sz="2400">
                <a:sym typeface="+mn-ea"/>
              </a:rPr>
            </a:br>
            <a:r>
              <a:rPr sz="2400">
                <a:sym typeface="+mn-ea"/>
              </a:rPr>
              <a:t>A higher plane than I have found;</a:t>
            </a:r>
            <a:br>
              <a:rPr sz="2400">
                <a:sym typeface="+mn-ea"/>
              </a:rPr>
            </a:br>
            <a:r>
              <a:rPr lang="en-US" sz="2400">
                <a:sym typeface="+mn-ea"/>
              </a:rPr>
              <a:t>      </a:t>
            </a:r>
            <a:r>
              <a:rPr sz="2400">
                <a:sym typeface="+mn-ea"/>
              </a:rPr>
              <a:t>Lord, plant my feet on higher ground.</a:t>
            </a:r>
            <a:endParaRPr lang="en-US" sz="2400"/>
          </a:p>
        </p:txBody>
      </p:sp>
      <p:sp>
        <p:nvSpPr>
          <p:cNvPr id="3" name="Text Box 2"/>
          <p:cNvSpPr txBox="1"/>
          <p:nvPr/>
        </p:nvSpPr>
        <p:spPr>
          <a:xfrm>
            <a:off x="8557895" y="467995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C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346075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670" y="581660"/>
            <a:ext cx="8533130" cy="4013200"/>
          </a:xfrm>
        </p:spPr>
        <p:txBody>
          <a:bodyPr/>
          <a:p>
            <a:pPr marL="0" indent="0">
              <a:buNone/>
            </a:pPr>
            <a:r>
              <a:rPr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18 但那領一 千 的 去 掘 開 地 ， 把 主 人 的 銀 子 埋 藏 了 。</a:t>
            </a:r>
            <a:endParaRPr b="1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>
              <a:buNone/>
            </a:pPr>
            <a:r>
              <a:rPr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19 過 了 許 久 ， 那 些 僕 人 的 主 人 來 了 ， 和 他 們 算 賬 。</a:t>
            </a:r>
            <a:endParaRPr b="1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>
              <a:buNone/>
            </a:pPr>
            <a:r>
              <a:rPr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20 那 領 五 千 銀 子 的 又 帶 著 那 另 外 的 五 千 來 ， 說 ： 主 阿 ， 你 交 給 我 五 千 銀 子 。 請 看 ， 我 又 賺 了 五 千 。</a:t>
            </a:r>
            <a:endParaRPr lang="en-US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318135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490" y="669290"/>
            <a:ext cx="8449310" cy="3925570"/>
          </a:xfrm>
        </p:spPr>
        <p:txBody>
          <a:bodyPr/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21 主 人 說 ： 好 ， 你 這 又 良 善 又 忠 心 的 僕 人 ， 你 在 不 多 的 事 上 有 忠 心 ， 我 要 把 許 多 事 派 你 管 理 ； 可 以 進 來 享 受 你 主 人 的 快 樂 。22 那 領 二 千 的 也 來 ， 說 ： 主 阿 ， 你 交 給 我 二 千 銀 子 。 請 看 ， 我 又 賺 了 二 千 。23 主 人 說 ： 好 ， 你 這 又 良 善 又 忠 心 的 僕 人 ， 你 在 不 多 的 事 上 有 忠 心 ， 我 要 把 許 多 事 派 你 管 理 ； 可 以 進 來 享 受 你 主 人 的 快 樂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135890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6265"/>
            <a:ext cx="8229600" cy="3998595"/>
          </a:xfrm>
        </p:spPr>
        <p:txBody>
          <a:bodyPr/>
          <a:p>
            <a:pPr marL="0" indent="0">
              <a:buNone/>
            </a:pP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24 那 領 一 千 的 也 來 ， 說 ： 主 阿 ， 我 知 道 你 是 忍 心 的 人 ， 沒 有 種 的 地 方 要 收 割 ， 沒 有 散 的 地 方 要 聚 斂 ，25 我 就 害 怕 ， 去 把 你 的 一 千 銀 子 埋 藏 在 地 裡 。 請 看 ， 你 的 原 銀 子 在 這 裡 。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26 主 人 回 答 說 ： 你 這 又 惡 又 懶 的 僕 人 ， 你 既 知 道 我 沒 有 種 的 地 方 要 收 割 ， 沒 有 散 的 地 方 要 聚 斂 ，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334010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85" y="745490"/>
            <a:ext cx="8851900" cy="3849370"/>
          </a:xfrm>
        </p:spPr>
        <p:txBody>
          <a:bodyPr/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27 就 當 把 我 的 銀 子 放 給 兌 換 銀 錢 的 人 ， 到 我 來 的 時 候 ， 可 以 連 本 帶 利 收 回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28 奪 過 他 這 一 千 來 ， 給 那 有 一 萬 的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29 因 為 凡 有 的 ， 還 要 加 給 他 ， 叫 他 有 餘 ； 沒 有 的 ， 連 他 所 有 的 也 要 奪 過 來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30 把 這 無 用 的 僕 人 丟 在 外 面 黑 暗 裡 ； 在 那 裡 必 要 哀 哭 切 齒 了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1" name="Picture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1347470" y="666750"/>
            <a:ext cx="6596380" cy="3911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" name="Picture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1238250" y="71438"/>
            <a:ext cx="6667500" cy="5000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1306830" y="440055"/>
            <a:ext cx="6302375" cy="43643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3022</Words>
  <Application>WPS Presentation</Application>
  <PresentationFormat>On-screen Show (16:9)</PresentationFormat>
  <Paragraphs>126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</vt:lpstr>
      <vt:lpstr>Microsoft JhengHei UI</vt:lpstr>
      <vt:lpstr>Default Design</vt:lpstr>
      <vt:lpstr>投資神學 Matthew's Effect         </vt:lpstr>
      <vt:lpstr>馬太福音 25：14-30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每一個創造都是有意義的、 都是賦予目的的.</vt:lpstr>
      <vt:lpstr>人生意義和神的旨意是共構的</vt:lpstr>
      <vt:lpstr>Accomplish His Desire,  Achieve His Purpose.</vt:lpstr>
      <vt:lpstr>PowerPoint 演示文稿</vt:lpstr>
      <vt:lpstr>解密人生目的</vt:lpstr>
      <vt:lpstr>解密人生目的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52</cp:revision>
  <dcterms:created xsi:type="dcterms:W3CDTF">2022-05-19T02:38:00Z</dcterms:created>
  <dcterms:modified xsi:type="dcterms:W3CDTF">2022-09-03T18:35:23Z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BF1C74E3324F4DC59AD3F7CE6A912E9E</vt:lpwstr>
  </property>
  <property fmtid="{D5CDD505-2E9C-101B-9397-08002B2CF9AE}" pid="5" name="KSOProductBuildVer">
    <vt:lpwstr>1033-11.2.0.11254</vt:lpwstr>
  </property>
</Properties>
</file>