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68" r:id="rId4"/>
    <p:sldId id="283" r:id="rId5"/>
    <p:sldId id="271" r:id="rId6"/>
    <p:sldId id="272" r:id="rId7"/>
    <p:sldId id="259" r:id="rId8"/>
    <p:sldId id="269" r:id="rId9"/>
    <p:sldId id="273" r:id="rId10"/>
    <p:sldId id="282" r:id="rId11"/>
    <p:sldId id="270" r:id="rId12"/>
    <p:sldId id="274" r:id="rId13"/>
    <p:sldId id="260" r:id="rId14"/>
    <p:sldId id="286" r:id="rId15"/>
    <p:sldId id="263" r:id="rId16"/>
    <p:sldId id="26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6508" initials="1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1" autoAdjust="0"/>
    <p:restoredTop sz="94660"/>
  </p:normalViewPr>
  <p:slideViewPr>
    <p:cSldViewPr snapToGrid="0">
      <p:cViewPr varScale="1">
        <p:scale>
          <a:sx n="81" d="100"/>
          <a:sy n="81" d="100"/>
        </p:scale>
        <p:origin x="9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02T17:35:36.438" idx="1">
    <p:pos x="10" y="10"/>
    <p:text/>
  </p:cm>
  <p:cm authorId="1" dt="2022-09-02T17:35:38.494" idx="2">
    <p:pos x="166" y="166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00" y="240000"/>
            <a:ext cx="5689600" cy="431546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2246630" y="1905000"/>
            <a:ext cx="9446260" cy="2244090"/>
          </a:xfrm>
        </p:spPr>
        <p:txBody>
          <a:bodyPr>
            <a:normAutofit fontScale="90000"/>
          </a:bodyPr>
          <a:lstStyle/>
          <a:p>
            <a:pPr algn="ctr">
              <a:lnSpc>
                <a:spcPct val="120000"/>
              </a:lnSpc>
            </a:pPr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從伯特利到毗努以勒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/>
            </a:r>
            <a:b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lang="zh-CN" sz="4445" b="1">
                <a:solidFill>
                  <a:schemeClr val="accent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人生信仰三階段</a:t>
            </a:r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/>
            </a:r>
            <a:b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endParaRPr lang="en-US" sz="4265" b="1" i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2946400" y="4241800"/>
            <a:ext cx="7741073" cy="1752600"/>
          </a:xfrm>
        </p:spPr>
        <p:txBody>
          <a:bodyPr>
            <a:normAutofit lnSpcReduction="10000"/>
          </a:bodyPr>
          <a:lstStyle/>
          <a:p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創世紀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</a:p>
          <a:p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28</a:t>
            </a:r>
            <a:r>
              <a:rPr lang="zh-CN" altLang="en-US" b="1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：</a:t>
            </a:r>
            <a:r>
              <a:rPr lang="en-US" altLang="zh-CN" b="1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10-22</a:t>
            </a:r>
            <a:r>
              <a:rPr lang="zh-CN" altLang="en-US" b="1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，</a:t>
            </a:r>
            <a:r>
              <a:rPr lang="en-US" altLang="zh-CN" b="1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 </a:t>
            </a:r>
          </a:p>
          <a:p>
            <a:r>
              <a:rPr lang="en-US" altLang="zh-CN" b="1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32</a:t>
            </a:r>
            <a:r>
              <a:rPr lang="zh-CN" altLang="en-US" b="1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：</a:t>
            </a:r>
            <a:r>
              <a:rPr lang="en-US" altLang="zh-CN" b="1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19-31</a:t>
            </a:r>
            <a:r>
              <a:rPr lang="zh-CN" altLang="en-US" b="1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，</a:t>
            </a:r>
          </a:p>
          <a:p>
            <a:r>
              <a:rPr lang="zh-CN" altLang="en-US" b="1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 </a:t>
            </a:r>
            <a:r>
              <a:rPr lang="en-US" altLang="zh-CN" b="1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  35</a:t>
            </a:r>
            <a:r>
              <a:rPr lang="zh-CN" altLang="en-US" b="1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：</a:t>
            </a:r>
            <a:r>
              <a:rPr lang="en-US" altLang="zh-CN" b="1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1</a:t>
            </a:r>
            <a:r>
              <a:rPr lang="zh-CN" altLang="en-US" b="1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、</a:t>
            </a:r>
            <a:r>
              <a:rPr lang="en-US" altLang="zh-CN" b="1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3</a:t>
            </a:r>
            <a:r>
              <a:rPr lang="zh-CN" altLang="en-US" b="1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、</a:t>
            </a:r>
            <a:r>
              <a:rPr lang="en-US" altLang="zh-CN" b="1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11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</a:t>
            </a:r>
            <a:r>
              <a: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2272665" y="140970"/>
            <a:ext cx="6276975" cy="662749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Text Box 3"/>
          <p:cNvSpPr txBox="1"/>
          <p:nvPr/>
        </p:nvSpPr>
        <p:spPr>
          <a:xfrm>
            <a:off x="9483090" y="3778250"/>
            <a:ext cx="20116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雅博渡口</a:t>
            </a:r>
            <a:endParaRPr lang="zh-CN" altLang="en-US" sz="24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CN" altLang="en-US" sz="2400" b="1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（毗努伊勒）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7312660" y="4051935"/>
            <a:ext cx="1978025" cy="19240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 Box 5"/>
          <p:cNvSpPr txBox="1"/>
          <p:nvPr/>
        </p:nvSpPr>
        <p:spPr>
          <a:xfrm>
            <a:off x="9685655" y="268287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疏割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7545705" y="2905760"/>
            <a:ext cx="1876425" cy="43624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 Box 7"/>
          <p:cNvSpPr txBox="1"/>
          <p:nvPr/>
        </p:nvSpPr>
        <p:spPr>
          <a:xfrm>
            <a:off x="729615" y="290576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示劍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632585" y="3169285"/>
            <a:ext cx="1358900" cy="30416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 Box 1"/>
          <p:cNvSpPr txBox="1"/>
          <p:nvPr/>
        </p:nvSpPr>
        <p:spPr>
          <a:xfrm>
            <a:off x="9178290" y="5847080"/>
            <a:ext cx="26212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b="1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度</a:t>
            </a:r>
            <a:r>
              <a:rPr lang="zh-CN" altLang="en-US" sz="2400" b="1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盡</a:t>
            </a:r>
            <a:r>
              <a:rPr lang="en-US" sz="2400" b="1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劫波兄弟在，</a:t>
            </a:r>
          </a:p>
          <a:p>
            <a:pPr algn="l"/>
            <a:r>
              <a:rPr lang="en-US" sz="2400" b="1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相逢一笑泯恩仇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273050" y="1233805"/>
            <a:ext cx="11575415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 </a:t>
            </a:r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神對雅各說</a:t>
            </a: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：「</a:t>
            </a:r>
            <a:r>
              <a:rPr lang="en-US" sz="360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起來</a:t>
            </a: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，上伯特利去，</a:t>
            </a:r>
            <a:r>
              <a:rPr lang="en-US" sz="360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住</a:t>
            </a: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在那裡。要在那裡</a:t>
            </a:r>
            <a:r>
              <a:rPr lang="en-US" sz="3600" b="1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築一座壇給神</a:t>
            </a: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，就是</a:t>
            </a:r>
            <a:r>
              <a:rPr lang="en-US" sz="3600" u="sng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你逃避</a:t>
            </a: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你哥哥以掃的時候向你顯現的那位。」</a:t>
            </a:r>
          </a:p>
          <a:p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 </a:t>
            </a:r>
            <a:r>
              <a:rPr lang="en-US" sz="360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我們要起來</a:t>
            </a: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，上伯特利去，</a:t>
            </a:r>
            <a:r>
              <a:rPr lang="en-US" sz="360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在那裡我要築一座壇給神</a:t>
            </a: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，就是在我遭難的日子應允我的禱告，在我行的路上保佑我的那位。」</a:t>
            </a:r>
          </a:p>
          <a:p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11 </a:t>
            </a:r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神又對他說：「我是全能的神</a:t>
            </a: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。你要生養眾多，將來有一族和多國的民從你而生，又有君王從你而出。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1155065" y="273050"/>
            <a:ext cx="56642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r>
              <a:rPr lang="en-US" altLang="zh-CN" sz="360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III. </a:t>
            </a: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歸宿</a:t>
            </a:r>
            <a:r>
              <a:rPr lang="en-US" alt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r>
              <a:rPr lang="zh-CN" altLang="en-US" sz="360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（</a:t>
            </a:r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創世記 35</a:t>
            </a:r>
            <a:r>
              <a:rPr lang="zh-CN" altLang="en-US" sz="360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）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3</a:t>
            </a:r>
            <a:r>
              <a:rPr lang="en-US" baseline="30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rd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- </a:t>
            </a: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事奉神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marL="0" indent="0">
              <a:buNone/>
            </a:pPr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成熟的生命會經歷神</a:t>
            </a:r>
            <a:r>
              <a:rPr lang="en-US" altLang="zh-CN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-</a:t>
            </a:r>
            <a:endParaRPr lang="zh-CN" alt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神親自跟你說話</a:t>
            </a:r>
          </a:p>
          <a:p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知道自己的過錯</a:t>
            </a:r>
          </a:p>
          <a:p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主動回應神的呼召、順服神的話</a:t>
            </a:r>
          </a:p>
          <a:p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獻祭感恩神給你一生的帶領</a:t>
            </a:r>
          </a:p>
          <a:p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沒有條件交換的</a:t>
            </a:r>
            <a:endParaRPr lang="zh-CN" alt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endParaRPr lang="zh-CN" alt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93" y="76593"/>
            <a:ext cx="5689600" cy="431546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3242945" y="789305"/>
            <a:ext cx="7780020" cy="190436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</a:pP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屬靈生命成長三個階段</a:t>
            </a:r>
            <a:b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endParaRPr lang="zh-CN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2488565" y="2925445"/>
            <a:ext cx="8534400" cy="3031490"/>
          </a:xfrm>
        </p:spPr>
        <p:txBody>
          <a:bodyPr>
            <a:noAutofit/>
          </a:bodyPr>
          <a:lstStyle/>
          <a:p>
            <a:pPr marL="742950" indent="-742950">
              <a:buAutoNum type="arabicPeriod"/>
            </a:pPr>
            <a: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認識神</a:t>
            </a:r>
          </a:p>
          <a:p>
            <a:pPr marL="742950" indent="-742950">
              <a:buAutoNum type="arabicPeriod"/>
            </a:pPr>
            <a: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遇見神</a:t>
            </a:r>
          </a:p>
          <a:p>
            <a:pPr marL="742950" indent="-742950">
              <a:buAutoNum type="arabicPeriod"/>
            </a:pPr>
            <a: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事奉神</a:t>
            </a:r>
            <a:endParaRPr lang="zh-CN" altLang="en-US" sz="3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742950" indent="-742950"/>
            <a:endParaRPr lang="zh-CN" altLang="en-US" sz="3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93" y="76593"/>
            <a:ext cx="5689600" cy="431546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3242945" y="464820"/>
            <a:ext cx="7091045" cy="127571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</a:pP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人生三階段的領悟</a:t>
            </a:r>
            <a:endParaRPr lang="zh-CN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403860" y="2378075"/>
            <a:ext cx="11788140" cy="3589020"/>
          </a:xfrm>
        </p:spPr>
        <p:txBody>
          <a:bodyPr>
            <a:noAutofit/>
          </a:bodyPr>
          <a:lstStyle/>
          <a:p>
            <a:pPr marL="742950" indent="-742950" algn="l">
              <a:buAutoNum type="arabicPeriod"/>
            </a:pPr>
            <a:r>
              <a:rPr lang="zh-CN" altLang="en-US" sz="36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【耶和華真在這裡，我竟不知道！】</a:t>
            </a:r>
            <a:r>
              <a:rPr lang="en-US" altLang="zh-CN" sz="36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		 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- 無知輕慢</a:t>
            </a:r>
          </a:p>
          <a:p>
            <a:pPr marL="742950" indent="-742950" algn="l">
              <a:buAutoNum type="arabicPeriod"/>
            </a:pPr>
            <a:r>
              <a:rPr lang="zh-CN" altLang="en-US" sz="36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【我面對面見了神，我的性命仍得保全】</a:t>
            </a:r>
            <a:r>
              <a:rPr lang="en-US" altLang="zh-CN" sz="36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	 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-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謙卑敬畏</a:t>
            </a:r>
          </a:p>
          <a:p>
            <a:pPr marL="742950" indent="-742950" algn="l">
              <a:buAutoNum type="arabicPeriod"/>
            </a:pPr>
            <a:r>
              <a:rPr lang="zh-CN" altLang="en-US" sz="36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【我要築一座壇給神，就是在我遭難的..</a:t>
            </a:r>
            <a:r>
              <a:rPr lang="en-US" altLang="zh-CN" sz="36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.</a:t>
            </a:r>
            <a:r>
              <a:rPr lang="zh-CN" altLang="en-US" sz="36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】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-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俯伏敬拜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5" grpI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35" y="340995"/>
            <a:ext cx="5112385" cy="3370580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6840855" y="4532630"/>
            <a:ext cx="14020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sz="24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毗努以勒</a:t>
            </a:r>
          </a:p>
        </p:txBody>
      </p:sp>
      <p:sp>
        <p:nvSpPr>
          <p:cNvPr id="6" name="Right Arrow 5"/>
          <p:cNvSpPr/>
          <p:nvPr/>
        </p:nvSpPr>
        <p:spPr>
          <a:xfrm>
            <a:off x="3326130" y="3175635"/>
            <a:ext cx="1496060" cy="302895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bg1"/>
              </a:solidFill>
              <a:uFillTx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1904365" y="2604135"/>
            <a:ext cx="13004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sz="28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年少</a:t>
            </a:r>
            <a:endParaRPr lang="zh-CN" sz="44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r>
              <a:rPr lang="zh-CN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離家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4619625" y="786130"/>
            <a:ext cx="424688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u="sng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雅各的人生轉折點</a:t>
            </a:r>
          </a:p>
        </p:txBody>
      </p:sp>
      <p:sp>
        <p:nvSpPr>
          <p:cNvPr id="12" name="Text Box 11"/>
          <p:cNvSpPr txBox="1"/>
          <p:nvPr/>
        </p:nvSpPr>
        <p:spPr>
          <a:xfrm>
            <a:off x="1564005" y="4137025"/>
            <a:ext cx="10972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別是巴</a:t>
            </a:r>
          </a:p>
        </p:txBody>
      </p:sp>
      <p:sp>
        <p:nvSpPr>
          <p:cNvPr id="13" name="Text Box 12"/>
          <p:cNvSpPr txBox="1"/>
          <p:nvPr/>
        </p:nvSpPr>
        <p:spPr>
          <a:xfrm>
            <a:off x="5435600" y="4137025"/>
            <a:ext cx="7924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哈蘭</a:t>
            </a:r>
            <a:endParaRPr lang="en-US" sz="2400"/>
          </a:p>
        </p:txBody>
      </p:sp>
      <p:sp>
        <p:nvSpPr>
          <p:cNvPr id="2" name="Text Box 1"/>
          <p:cNvSpPr txBox="1"/>
          <p:nvPr/>
        </p:nvSpPr>
        <p:spPr>
          <a:xfrm>
            <a:off x="3204845" y="4532630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伯特利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5181600" y="2604135"/>
            <a:ext cx="13004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中年</a:t>
            </a:r>
            <a:endParaRPr lang="zh-CN" altLang="en-US" sz="44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r>
              <a:rPr lang="zh-CN" altLang="en-US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成功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6840855" y="3175635"/>
            <a:ext cx="1496060" cy="302895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bg1"/>
              </a:solidFill>
              <a:uFillTx/>
            </a:endParaRPr>
          </a:p>
        </p:txBody>
      </p:sp>
      <p:sp>
        <p:nvSpPr>
          <p:cNvPr id="15" name="Text Box 14"/>
          <p:cNvSpPr txBox="1"/>
          <p:nvPr/>
        </p:nvSpPr>
        <p:spPr>
          <a:xfrm>
            <a:off x="8866505" y="2604135"/>
            <a:ext cx="13004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年老</a:t>
            </a:r>
            <a:endParaRPr lang="zh-CN" altLang="en-US" sz="44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r>
              <a:rPr lang="zh-CN" altLang="en-US" sz="44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歸途</a:t>
            </a:r>
          </a:p>
        </p:txBody>
      </p:sp>
      <p:sp>
        <p:nvSpPr>
          <p:cNvPr id="16" name="Text Box 15"/>
          <p:cNvSpPr txBox="1"/>
          <p:nvPr/>
        </p:nvSpPr>
        <p:spPr>
          <a:xfrm>
            <a:off x="10650220" y="413702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伯特利</a:t>
            </a:r>
          </a:p>
        </p:txBody>
      </p:sp>
      <p:sp>
        <p:nvSpPr>
          <p:cNvPr id="17" name="Text Box 16"/>
          <p:cNvSpPr txBox="1"/>
          <p:nvPr/>
        </p:nvSpPr>
        <p:spPr>
          <a:xfrm>
            <a:off x="9120505" y="3952240"/>
            <a:ext cx="792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疏割</a:t>
            </a:r>
          </a:p>
          <a:p>
            <a:r>
              <a:rPr lang="zh-CN" altLang="en-US" sz="2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示劍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940685" y="4325620"/>
            <a:ext cx="21304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724015" y="4305300"/>
            <a:ext cx="212026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00" y="240000"/>
            <a:ext cx="5689600" cy="4315460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3757295" y="2392680"/>
            <a:ext cx="7063740" cy="20726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533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El-Shaddai</a:t>
            </a:r>
            <a:r>
              <a:rPr lang="en-US" altLang="zh-CN" sz="5330" b="1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zh-CN" altLang="en-US" sz="5400" b="1">
                <a:latin typeface="Microsoft JhengHei UI" panose="020B0604030504040204" charset="-120"/>
                <a:ea typeface="Microsoft JhengHei UI" panose="020B0604030504040204" charset="-120"/>
                <a:cs typeface="Microsoft JhengHei" panose="020B0604030504040204" pitchFamily="34" charset="-120"/>
                <a:sym typeface="+mn-ea"/>
              </a:rPr>
              <a:t>祂是全能的神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891540"/>
          </a:xfrm>
        </p:spPr>
        <p:txBody>
          <a:bodyPr>
            <a:normAutofit/>
          </a:bodyPr>
          <a:lstStyle/>
          <a:p>
            <a:r>
              <a:rPr lang="en-US" altLang="zh-CN" sz="32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I. </a:t>
            </a:r>
            <a:r>
              <a:rPr lang="zh-CN" altLang="en-US" sz="32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離家</a:t>
            </a:r>
            <a:r>
              <a:rPr lang="en-US" altLang="zh-CN" sz="32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創世紀</a:t>
            </a:r>
            <a:r>
              <a:rPr lang="en-US" altLang="zh-CN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28</a:t>
            </a:r>
            <a:r>
              <a:rPr lang="zh-CN" alt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：</a:t>
            </a:r>
            <a:r>
              <a:rPr lang="en-US" altLang="zh-CN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10-22</a:t>
            </a:r>
            <a:endParaRPr lang="zh-CN" alt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4305" y="1055370"/>
            <a:ext cx="11924665" cy="5553075"/>
          </a:xfrm>
        </p:spPr>
        <p:txBody>
          <a:bodyPr>
            <a:noAutofit/>
          </a:bodyPr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sz="3600" i="0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10 雅各出了別是巴，向哈蘭走去。 11 到了一個地方，因為太陽落了，就在那裡住宿，便拾起那地方的一塊石頭枕在頭下，在那裡躺臥睡了。 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sz="3600" i="0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12 </a:t>
            </a:r>
            <a:r>
              <a:rPr sz="3600" b="1" i="0" strike="noStrike" dirty="0">
                <a:solidFill>
                  <a:schemeClr val="accent1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夢見</a:t>
            </a:r>
            <a:r>
              <a:rPr sz="3600" b="1" i="0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一個梯子</a:t>
            </a:r>
            <a:r>
              <a:rPr sz="3600" i="0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立在地上，梯子的頭頂著天，有神的使者在梯子上上去下來。 13 </a:t>
            </a:r>
            <a:r>
              <a:rPr sz="3600" b="1" i="0" strike="noStrike" dirty="0">
                <a:solidFill>
                  <a:schemeClr val="accent1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耶和華站在梯子以上</a:t>
            </a:r>
            <a:r>
              <a:rPr sz="3600" i="0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，說：「我是耶和華你祖亞伯拉罕的神，也是以撒的神，我要將你現在所躺臥之地賜給你和你的後裔。 14 你的後裔必像地上的塵沙那樣多，必向東西南北開展。地上萬族必因你和你的後裔得福。 15 我也與你同在，你無論往哪裡去，我必保佑你，領你歸回這地，總不離棄你，直到我成全了向你所應許的。」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191770" y="234950"/>
            <a:ext cx="11281410" cy="67392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sz="3600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16 雅各睡醒了，說：「</a:t>
            </a:r>
            <a:r>
              <a:rPr sz="3600" b="1" dirty="0">
                <a:solidFill>
                  <a:srgbClr val="00B05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耶和華真在這裡，我竟不知道！</a:t>
            </a:r>
            <a:r>
              <a:rPr sz="3600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」 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sz="3600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17 就懼怕，說：「這地方何等可畏！這不是別的，乃是神的殿，也是天的門。」</a:t>
            </a:r>
            <a:endParaRPr sz="3600" i="0" strike="noStrike" dirty="0">
              <a:solidFill>
                <a:srgbClr val="000000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sz="3600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18 雅各清早起來，把所枕的石頭立做柱子，澆油在上面。 19 他就給那地方起名叫伯特利，但那地方起先名叫路斯。 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sz="3600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20 </a:t>
            </a:r>
            <a:r>
              <a:rPr sz="3600" b="1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雅各許願說</a:t>
            </a:r>
            <a:r>
              <a:rPr sz="3600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：「</a:t>
            </a:r>
            <a:r>
              <a:rPr sz="3600" b="1" dirty="0">
                <a:solidFill>
                  <a:srgbClr val="FF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神若</a:t>
            </a:r>
            <a:r>
              <a:rPr sz="3600" dirty="0">
                <a:solidFill>
                  <a:srgbClr val="FF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與我同在</a:t>
            </a:r>
            <a:r>
              <a:rPr sz="3600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，在我所行的路上保佑我，又給我食物吃、衣服穿， 21 使我平平安安地回到我父親的家，</a:t>
            </a:r>
            <a:r>
              <a:rPr sz="3600" b="1" dirty="0">
                <a:solidFill>
                  <a:srgbClr val="FF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我就必</a:t>
            </a:r>
            <a:r>
              <a:rPr sz="3600" dirty="0">
                <a:solidFill>
                  <a:srgbClr val="FF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以耶和華為我的神</a:t>
            </a:r>
            <a:r>
              <a:rPr sz="3600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， 22 我所立為柱子的石頭也必做神的殿。凡你所賜給我的，</a:t>
            </a:r>
            <a:r>
              <a:rPr sz="3600" b="1" dirty="0">
                <a:solidFill>
                  <a:srgbClr val="FF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我必將十分之一獻給你</a:t>
            </a:r>
            <a:r>
              <a:rPr sz="3600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。」</a:t>
            </a:r>
            <a:endParaRPr lang="en-US" sz="3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Picture 100"/>
          <p:cNvPicPr/>
          <p:nvPr/>
        </p:nvPicPr>
        <p:blipFill>
          <a:blip r:embed="rId2"/>
          <a:stretch>
            <a:fillRect/>
          </a:stretch>
        </p:blipFill>
        <p:spPr>
          <a:xfrm>
            <a:off x="2291715" y="80010"/>
            <a:ext cx="6942455" cy="66986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Text Box 3"/>
          <p:cNvSpPr txBox="1"/>
          <p:nvPr/>
        </p:nvSpPr>
        <p:spPr>
          <a:xfrm>
            <a:off x="1297305" y="5086350"/>
            <a:ext cx="1097280" cy="7372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別是巴</a:t>
            </a:r>
          </a:p>
          <a:p>
            <a:r>
              <a:rPr lang="zh-CN" altLang="en-US" b="1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（老家）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291715" y="5259070"/>
            <a:ext cx="1937385" cy="34480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 Box 5"/>
          <p:cNvSpPr txBox="1"/>
          <p:nvPr/>
        </p:nvSpPr>
        <p:spPr>
          <a:xfrm>
            <a:off x="9493250" y="674370"/>
            <a:ext cx="1097280" cy="7372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哈蘭</a:t>
            </a:r>
          </a:p>
          <a:p>
            <a:r>
              <a:rPr lang="zh-CN" altLang="en-US" b="1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（拉班）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8042910" y="795655"/>
            <a:ext cx="1348740" cy="15240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 Box 7"/>
          <p:cNvSpPr txBox="1"/>
          <p:nvPr/>
        </p:nvSpPr>
        <p:spPr>
          <a:xfrm>
            <a:off x="1581785" y="4478020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伯特利</a:t>
            </a:r>
          </a:p>
        </p:txBody>
      </p:sp>
      <p:cxnSp>
        <p:nvCxnSpPr>
          <p:cNvPr id="9" name="Straight Arrow Connector 8"/>
          <p:cNvCxnSpPr>
            <a:stCxn id="8" idx="3"/>
          </p:cNvCxnSpPr>
          <p:nvPr/>
        </p:nvCxnSpPr>
        <p:spPr>
          <a:xfrm>
            <a:off x="2679065" y="4708525"/>
            <a:ext cx="1783080" cy="31686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" name="Straight Arrow Connector 1"/>
          <p:cNvCxnSpPr/>
          <p:nvPr/>
        </p:nvCxnSpPr>
        <p:spPr>
          <a:xfrm flipH="1" flipV="1">
            <a:off x="5446395" y="4843145"/>
            <a:ext cx="3630930" cy="26352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 Box 2"/>
          <p:cNvSpPr txBox="1"/>
          <p:nvPr/>
        </p:nvSpPr>
        <p:spPr>
          <a:xfrm>
            <a:off x="9340850" y="4938395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毗努伊勒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0915"/>
          </a:xfrm>
        </p:spPr>
        <p:txBody>
          <a:bodyPr/>
          <a:lstStyle/>
          <a:p>
            <a:pPr marL="857250" indent="-857250">
              <a:buFont typeface="+mj-lt"/>
              <a:buAutoNum type="romanUcPeriod"/>
            </a:pP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基督徒屬靈生命</a:t>
            </a:r>
            <a:r>
              <a:rPr lang="en-US" altLang="zh-CN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1</a:t>
            </a:r>
            <a:r>
              <a:rPr lang="en-US" altLang="zh-CN" baseline="300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st </a:t>
            </a: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階段</a:t>
            </a:r>
            <a:r>
              <a:rPr lang="en-US" altLang="zh-CN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</a:t>
            </a: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認識神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orient="vert" idx="1"/>
          </p:nvPr>
        </p:nvSpPr>
        <p:spPr>
          <a:xfrm>
            <a:off x="523240" y="1481455"/>
            <a:ext cx="10830560" cy="5019675"/>
          </a:xfrm>
        </p:spPr>
        <p:txBody>
          <a:bodyPr vert="horz">
            <a:normAutofit fontScale="925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有聖經知識、沒有屬靈經歷</a:t>
            </a:r>
            <a:r>
              <a:rPr lang="en-US" altLang="zh-CN"/>
              <a:t> - </a:t>
            </a: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有天堂</a:t>
            </a:r>
            <a:r>
              <a:rPr lang="en-US" alt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r>
              <a:rPr lang="en-US" altLang="zh-CN"/>
              <a:t>- </a:t>
            </a:r>
            <a:r>
              <a:rPr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12 </a:t>
            </a:r>
            <a:r>
              <a:rPr b="1" dirty="0">
                <a:solidFill>
                  <a:schemeClr val="accent1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夢見</a:t>
            </a:r>
            <a:r>
              <a:rPr b="1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一個梯子</a:t>
            </a:r>
            <a:r>
              <a:rPr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立在地上</a:t>
            </a:r>
            <a:r>
              <a:rPr lang="en-US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...</a:t>
            </a:r>
            <a:r>
              <a:rPr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，有神的使者在梯子上上去下來。 13 </a:t>
            </a:r>
            <a:r>
              <a:rPr b="1" dirty="0">
                <a:solidFill>
                  <a:schemeClr val="accent1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耶和華站在梯子以上</a:t>
            </a: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zh-CN" sz="3600" b="1" dirty="0">
                <a:solidFill>
                  <a:schemeClr val="tx1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有應許</a:t>
            </a:r>
            <a:r>
              <a:rPr lang="en-US" altLang="zh-CN" b="1" dirty="0">
                <a:solidFill>
                  <a:schemeClr val="accent1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- </a:t>
            </a:r>
            <a:r>
              <a:rPr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說：「我是耶和華你祖亞伯拉罕的神，也是以撒的神，我要將你現在所躺臥之地賜給你和你的後裔。 14 你的後裔必像地上的塵沙那樣多，必向東西南北開展。地上萬族必因你和你的後裔得福。</a:t>
            </a: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zh-CN" sz="3600" b="1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有同在</a:t>
            </a:r>
            <a:r>
              <a:rPr lang="en-US" altLang="zh-CN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- </a:t>
            </a:r>
            <a:r>
              <a:rPr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15 我也與你同在，你無論往哪裡去，我必保佑你，領你歸回這地，總不離棄你，直到我成全了向你所應許的。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3950"/>
          </a:xfrm>
        </p:spPr>
        <p:txBody>
          <a:bodyPr>
            <a:normAutofit/>
          </a:bodyPr>
          <a:lstStyle/>
          <a:p>
            <a:r>
              <a:rPr lang="en-US" altLang="zh-CN">
                <a:latin typeface="Microsoft JhengHei UI" panose="020B0604030504040204" charset="-120"/>
                <a:ea typeface="Microsoft JhengHei UI" panose="020B0604030504040204" charset="-120"/>
              </a:rPr>
              <a:t>I. </a:t>
            </a:r>
            <a:r>
              <a:rPr lang="zh-CN" altLang="en-US">
                <a:latin typeface="Microsoft JhengHei UI" panose="020B0604030504040204" charset="-120"/>
                <a:ea typeface="Microsoft JhengHei UI" panose="020B0604030504040204" charset="-120"/>
              </a:rPr>
              <a:t>膚淺的信仰</a:t>
            </a:r>
            <a:r>
              <a:rPr lang="en-US" altLang="zh-CN">
                <a:latin typeface="Microsoft JhengHei UI" panose="020B0604030504040204" charset="-120"/>
                <a:ea typeface="Microsoft JhengHei UI" panose="020B0604030504040204" charset="-120"/>
              </a:rPr>
              <a:t>  </a:t>
            </a:r>
            <a:endParaRPr lang="zh-CN" altLang="en-US">
              <a:latin typeface="Microsoft JhengHei UI" panose="020B0604030504040204" charset="-120"/>
              <a:ea typeface="Microsoft JhengHei UI" panose="020B0604030504040204" charset="-12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orient="vert" idx="1"/>
          </p:nvPr>
        </p:nvSpPr>
        <p:spPr>
          <a:xfrm>
            <a:off x="381635" y="1421130"/>
            <a:ext cx="10972165" cy="4756150"/>
          </a:xfrm>
        </p:spPr>
        <p:txBody>
          <a:bodyPr vert="horz">
            <a:normAutofit fontScale="87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sz="3600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20 </a:t>
            </a:r>
            <a:r>
              <a:rPr sz="3600" b="1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雅各許願說</a:t>
            </a:r>
            <a:r>
              <a:rPr sz="3600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：「</a:t>
            </a:r>
            <a:r>
              <a:rPr sz="3600" b="1" dirty="0">
                <a:solidFill>
                  <a:srgbClr val="7030A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神若與</a:t>
            </a:r>
            <a:r>
              <a:rPr sz="36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</a:t>
            </a:r>
            <a:r>
              <a:rPr sz="3600" b="1" dirty="0">
                <a:solidFill>
                  <a:srgbClr val="7030A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同在</a:t>
            </a:r>
            <a:r>
              <a:rPr sz="3600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，在</a:t>
            </a:r>
            <a:r>
              <a:rPr sz="3600" b="1" dirty="0">
                <a:solidFill>
                  <a:schemeClr val="accent5"/>
                </a:solidFill>
                <a:effectLst/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</a:t>
            </a:r>
            <a:r>
              <a:rPr sz="3600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所行的路上保佑</a:t>
            </a:r>
            <a:r>
              <a:rPr sz="3600" b="1" dirty="0">
                <a:solidFill>
                  <a:schemeClr val="accent5"/>
                </a:solidFill>
                <a:effectLst/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</a:t>
            </a:r>
            <a:r>
              <a:rPr sz="3600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，又給</a:t>
            </a:r>
            <a:r>
              <a:rPr sz="3600" b="1" dirty="0">
                <a:solidFill>
                  <a:schemeClr val="accent5"/>
                </a:solidFill>
                <a:effectLst/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</a:t>
            </a:r>
            <a:r>
              <a:rPr sz="3600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食物吃、衣服穿， 21 使</a:t>
            </a:r>
            <a:r>
              <a:rPr sz="3600" b="1" dirty="0">
                <a:solidFill>
                  <a:schemeClr val="accent5"/>
                </a:solidFill>
                <a:effectLst/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</a:t>
            </a:r>
            <a:r>
              <a:rPr sz="3600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平平安安地回到</a:t>
            </a:r>
            <a:r>
              <a:rPr sz="3600" b="1" dirty="0">
                <a:solidFill>
                  <a:schemeClr val="accent5"/>
                </a:solidFill>
                <a:effectLst/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</a:t>
            </a:r>
            <a:r>
              <a:rPr sz="3600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父親的家，</a:t>
            </a:r>
            <a:r>
              <a:rPr sz="3600" b="1" u="sng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</a:t>
            </a:r>
            <a:r>
              <a:rPr sz="3600" b="1" u="sng" dirty="0">
                <a:solidFill>
                  <a:srgbClr val="7030A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就必</a:t>
            </a:r>
            <a:r>
              <a:rPr sz="3600" u="sng" dirty="0">
                <a:solidFill>
                  <a:srgbClr val="7030A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以耶和華為</a:t>
            </a:r>
            <a:r>
              <a:rPr sz="3600" b="1" u="sng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</a:t>
            </a:r>
            <a:r>
              <a:rPr sz="3600" u="sng" dirty="0">
                <a:solidFill>
                  <a:srgbClr val="7030A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的神</a:t>
            </a:r>
            <a:r>
              <a:rPr sz="3600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， 22</a:t>
            </a:r>
            <a:r>
              <a:rPr sz="3600" b="1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 dirty="0">
                <a:solidFill>
                  <a:schemeClr val="accent5"/>
                </a:solidFill>
                <a:effectLst/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</a:t>
            </a:r>
            <a:r>
              <a:rPr sz="3600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所立為柱子的石頭</a:t>
            </a:r>
            <a:r>
              <a:rPr sz="3600" b="1" dirty="0">
                <a:solidFill>
                  <a:srgbClr val="00B05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也必</a:t>
            </a:r>
            <a:r>
              <a:rPr sz="3600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做神的殿。凡你所賜給</a:t>
            </a:r>
            <a:r>
              <a:rPr sz="3600" b="1" dirty="0">
                <a:solidFill>
                  <a:schemeClr val="accent5"/>
                </a:solidFill>
                <a:effectLst/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</a:t>
            </a:r>
            <a:r>
              <a:rPr sz="3600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的，</a:t>
            </a:r>
            <a:r>
              <a:rPr sz="3600" b="1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</a:t>
            </a:r>
            <a:r>
              <a:rPr sz="3600" b="1" dirty="0">
                <a:solidFill>
                  <a:srgbClr val="7030A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必將十分之一獻給你</a:t>
            </a:r>
            <a:r>
              <a:rPr sz="3600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。」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>
              <a:lnSpc>
                <a:spcPct val="110000"/>
              </a:lnSpc>
            </a:pP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>
              <a:buFont typeface="Wingdings" panose="05000000000000000000" charset="0"/>
              <a:buChar char="Ø"/>
            </a:pPr>
            <a:r>
              <a:rPr lang="en-US" altLang="zh-CN" sz="3600" b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自</a:t>
            </a:r>
            <a:r>
              <a:rPr lang="zh-CN" altLang="en-US" sz="3600" b="1">
                <a:solidFill>
                  <a:schemeClr val="accent5"/>
                </a:solidFill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我</a:t>
            </a: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為中心的生命</a:t>
            </a:r>
          </a:p>
          <a:p>
            <a:pPr>
              <a:buFont typeface="Wingdings" panose="05000000000000000000" charset="0"/>
              <a:buChar char="Ø"/>
            </a:pPr>
            <a:r>
              <a:rPr lang="en-US" altLang="zh-CN" sz="3600" b="1"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 </a:t>
            </a:r>
            <a:r>
              <a:rPr lang="zh-CN" altLang="en-US" sz="3600" b="1"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還不是自己的神</a:t>
            </a:r>
            <a:endParaRPr lang="zh-CN" altLang="en-US" sz="3600">
              <a:latin typeface="Microsoft JhengHei UI" panose="020B0604030504040204" charset="-120"/>
              <a:ea typeface="Microsoft JhengHei UI" panose="020B0604030504040204" charset="-120"/>
              <a:sym typeface="+mn-ea"/>
            </a:endParaRPr>
          </a:p>
          <a:p>
            <a:pPr>
              <a:buFont typeface="Wingdings" panose="05000000000000000000" charset="0"/>
              <a:buChar char="Ø"/>
            </a:pPr>
            <a:r>
              <a:rPr lang="en-US" altLang="zh-CN" sz="3600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sz="3600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江山易改、本性難移</a:t>
            </a:r>
            <a:r>
              <a:rPr lang="en-US" altLang="zh-CN" sz="3600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- </a:t>
            </a:r>
            <a:r>
              <a:rPr lang="zh-CN" altLang="en-US" sz="3600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得</a:t>
            </a:r>
            <a:endParaRPr lang="zh-CN" altLang="en-US" sz="3600" b="1"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>
              <a:buFont typeface="Wingdings" panose="05000000000000000000" charset="0"/>
              <a:buChar char="Ø"/>
            </a:pPr>
            <a:r>
              <a:rPr lang="en-US" altLang="zh-CN" sz="3600" b="1">
                <a:solidFill>
                  <a:srgbClr val="7030A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r>
              <a:rPr lang="zh-CN" altLang="en-US" sz="3600" b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利益交換</a:t>
            </a:r>
            <a:r>
              <a:rPr lang="en-US" altLang="zh-CN" sz="3600" b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endParaRPr lang="zh-CN" altLang="en-US" sz="3600" b="1"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>
              <a:buFont typeface="Wingdings" panose="05000000000000000000" charset="0"/>
              <a:buChar char="Ø"/>
            </a:pPr>
            <a:endParaRPr lang="zh-CN" altLang="en-US" sz="3600" b="1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Microsoft JhengHei UI" panose="020B0604030504040204" charset="-120"/>
              <a:ea typeface="Microsoft JhengHei UI" panose="020B060403050404020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629073"/>
          </a:xfrm>
        </p:spPr>
        <p:txBody>
          <a:bodyPr>
            <a:normAutofit fontScale="90000"/>
          </a:bodyPr>
          <a:lstStyle/>
          <a:p>
            <a:r>
              <a:rPr lang="en-US" altLang="zh-CN" sz="4265" b="1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II. </a:t>
            </a:r>
            <a:r>
              <a:rPr lang="en-US" altLang="zh-CN" sz="4265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sz="4265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回家</a:t>
            </a:r>
            <a:r>
              <a:rPr lang="en-US" altLang="zh-CN" sz="4265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</a:t>
            </a:r>
            <a:r>
              <a:rPr lang="zh-CN" altLang="en-US" sz="311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創世紀</a:t>
            </a:r>
            <a:r>
              <a:rPr lang="en-US" altLang="zh-CN" sz="311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32</a:t>
            </a:r>
            <a:r>
              <a:rPr lang="zh-CN" altLang="en-US" sz="311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：</a:t>
            </a:r>
            <a:r>
              <a:rPr lang="en-US" altLang="zh-CN" sz="311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19-31</a:t>
            </a:r>
            <a:endParaRPr lang="zh-CN" altLang="en-US" sz="4265">
              <a:solidFill>
                <a:srgbClr val="00B05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" y="999067"/>
            <a:ext cx="11791527" cy="55769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17 又吩咐儘先走的說：「我哥哥以掃遇見你的時候，問你說：『你是哪家的人？要往哪裡去？你前頭這些是誰的？』 18 你就說：『是你僕人雅各的，是送給我主以掃的禮物。他自己也在我們後邊。』」 19 又吩咐第二、第三和一切趕群畜的人說：「你們遇見以掃的時候也要這樣對他說。 20 並且你們要說：『你僕人雅各在我們後邊。』」</a:t>
            </a:r>
            <a:r>
              <a:rPr lang="en-US" sz="3200" b="1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因雅各心裡說：「我藉著在我前頭去的禮物解他的恨，然後再見他的面，或者他容納我</a:t>
            </a:r>
            <a:r>
              <a:rPr lang="en-US" sz="32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。」 21 於是禮物先過去了，那夜雅各在隊中住宿。</a:t>
            </a:r>
          </a:p>
          <a:p>
            <a:pPr marL="0" indent="0">
              <a:buNone/>
            </a:pPr>
            <a:endParaRPr lang="en-US" sz="3200"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</a:endParaRPr>
          </a:p>
          <a:p>
            <a:pPr marL="0" indent="0">
              <a:buNone/>
            </a:pPr>
            <a:r>
              <a:rPr lang="en-US" sz="32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22 他夜間起來，帶著兩個妻子、兩個使女並十一個兒子，都過了</a:t>
            </a:r>
            <a:r>
              <a:rPr lang="en-US" sz="3200" b="1">
                <a:solidFill>
                  <a:schemeClr val="accent5"/>
                </a:solidFill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雅博渡口</a:t>
            </a:r>
            <a:r>
              <a:rPr lang="en-US" sz="32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。 23 先打發他們過河，又打發所有的都過去，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485140" y="485140"/>
            <a:ext cx="11130280" cy="60007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>
              <a:buNone/>
            </a:pPr>
            <a:r>
              <a:rPr lang="en-US" sz="32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+mn-ea"/>
              </a:rPr>
              <a:t>24 </a:t>
            </a:r>
            <a:r>
              <a:rPr lang="en-US" sz="3200" b="1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+mn-ea"/>
              </a:rPr>
              <a:t>只剩下雅各一人。</a:t>
            </a:r>
            <a:r>
              <a:rPr lang="en-US" sz="3200" b="1">
                <a:solidFill>
                  <a:schemeClr val="accent1"/>
                </a:solidFill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+mn-ea"/>
              </a:rPr>
              <a:t>有一個人來和他摔跤</a:t>
            </a:r>
            <a:r>
              <a:rPr lang="en-US" sz="3200" b="1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+mn-ea"/>
              </a:rPr>
              <a:t>，直到黎明</a:t>
            </a:r>
            <a:r>
              <a:rPr lang="en-US" sz="32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+mn-ea"/>
              </a:rPr>
              <a:t>。 25 </a:t>
            </a:r>
            <a:r>
              <a:rPr lang="en-US" sz="3200" b="1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+mn-ea"/>
              </a:rPr>
              <a:t>那人見自己勝不過他</a:t>
            </a:r>
            <a:r>
              <a:rPr lang="en-US" sz="32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+mn-ea"/>
              </a:rPr>
              <a:t>，就將他的大腿窩摸了一把，雅各的大腿窩正在摔跤的時候就扭了。 26 那人說：「天黎明了，容我去吧。」</a:t>
            </a:r>
            <a:r>
              <a:rPr lang="en-US" sz="3200" b="1">
                <a:solidFill>
                  <a:srgbClr val="FF0000"/>
                </a:solidFill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+mn-ea"/>
              </a:rPr>
              <a:t>雅各說：「你不給我祝福，我就不容你去</a:t>
            </a:r>
            <a:r>
              <a:rPr lang="en-US" sz="3200" b="1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+mn-ea"/>
              </a:rPr>
              <a:t>。</a:t>
            </a:r>
            <a:r>
              <a:rPr lang="en-US" sz="32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+mn-ea"/>
              </a:rPr>
              <a:t>」</a:t>
            </a:r>
            <a:endParaRPr lang="en-US" sz="3200"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</a:endParaRPr>
          </a:p>
          <a:p>
            <a:pPr marL="0" indent="0">
              <a:buNone/>
            </a:pPr>
            <a:endParaRPr lang="en-US" sz="3200"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</a:endParaRPr>
          </a:p>
          <a:p>
            <a:pPr marL="0" indent="0">
              <a:buNone/>
            </a:pPr>
            <a:r>
              <a:rPr lang="en-US" sz="32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+mn-ea"/>
              </a:rPr>
              <a:t>27 那人說：「你名叫什麼？」他說：「我名叫雅各。」 28 那人說：「你的名不要再叫雅各，要叫以色列，</a:t>
            </a:r>
            <a:r>
              <a:rPr lang="en-US" sz="3200" b="1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+mn-ea"/>
              </a:rPr>
              <a:t>因為你與神與人較力，都得了勝</a:t>
            </a:r>
            <a:r>
              <a:rPr lang="en-US" sz="32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+mn-ea"/>
              </a:rPr>
              <a:t>。」 29 雅各問他說：「請將你的名告訴我。」那人說：「何必問我的名？」於是在那裡給雅各祝福。 30 雅各便給那地方起名叫毗努伊勒，意思說：「</a:t>
            </a:r>
            <a:r>
              <a:rPr lang="en-US" sz="3200" b="1">
                <a:solidFill>
                  <a:srgbClr val="00B050"/>
                </a:solidFill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+mn-ea"/>
              </a:rPr>
              <a:t>我面對面見了神，我的性命仍得保全</a:t>
            </a:r>
            <a:r>
              <a:rPr lang="en-US" sz="32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  <a:sym typeface="+mn-ea"/>
              </a:rPr>
              <a:t>。」 31 日頭剛出來的時候，雅各經過毗努伊勒，他的大腿就瘸了。</a:t>
            </a:r>
            <a:endParaRPr lang="en-US" sz="3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II</a:t>
            </a:r>
            <a:r>
              <a:rPr lang="en-US"/>
              <a:t>  </a:t>
            </a: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遇見神</a:t>
            </a:r>
            <a:r>
              <a:rPr lang="en-US" altLang="zh-CN"/>
              <a:t>  - </a:t>
            </a:r>
            <a:r>
              <a: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人生轉折點</a:t>
            </a:r>
            <a:r>
              <a:rPr lang="en-US" altLang="zh-CN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@</a:t>
            </a:r>
            <a:r>
              <a: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毗努伊勒河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zh-CN" altLang="en-US" sz="4000"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滄海桑田、經歷人生</a:t>
            </a:r>
          </a:p>
          <a:p>
            <a:r>
              <a:rPr lang="zh-CN" altLang="en-US" sz="4000"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被騙的滋味</a:t>
            </a:r>
          </a:p>
          <a:p>
            <a:r>
              <a:rPr lang="zh-CN" altLang="en-US" sz="4000"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老我與新我的交戰</a:t>
            </a:r>
          </a:p>
          <a:p>
            <a:r>
              <a:rPr lang="zh-CN" altLang="en-US" sz="4000"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只有一個方法讓你放手</a:t>
            </a:r>
          </a:p>
          <a:p>
            <a:r>
              <a:rPr lang="zh-CN" altLang="en-US" sz="4000"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學習</a:t>
            </a:r>
            <a:r>
              <a:rPr lang="zh-CN" altLang="en-US" sz="4000">
                <a:latin typeface="Microsoft JhengHei UI" panose="020B0604030504040204" charset="-120"/>
                <a:ea typeface="Microsoft JhengHei UI" panose="020B0604030504040204" charset="-120"/>
              </a:rPr>
              <a:t>謙卑、交托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722</Words>
  <Application>Microsoft Office PowerPoint</Application>
  <PresentationFormat>宽屏</PresentationFormat>
  <Paragraphs>84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6" baseType="lpstr">
      <vt:lpstr>Microsoft JhengHei</vt:lpstr>
      <vt:lpstr>Microsoft JhengHei UI</vt:lpstr>
      <vt:lpstr>SimSun</vt:lpstr>
      <vt:lpstr>SimSun</vt:lpstr>
      <vt:lpstr>Microsoft YaHei</vt:lpstr>
      <vt:lpstr>Arial</vt:lpstr>
      <vt:lpstr>Calibri</vt:lpstr>
      <vt:lpstr>Calibri Light</vt:lpstr>
      <vt:lpstr>Wingdings</vt:lpstr>
      <vt:lpstr>Office Theme</vt:lpstr>
      <vt:lpstr>從伯特利到毗努以勒 人生信仰三階段 </vt:lpstr>
      <vt:lpstr>I. 離家 創世紀 28：10-22</vt:lpstr>
      <vt:lpstr>PowerPoint 演示文稿</vt:lpstr>
      <vt:lpstr>PowerPoint 演示文稿</vt:lpstr>
      <vt:lpstr>基督徒屬靈生命 1st 階段-認識神</vt:lpstr>
      <vt:lpstr>I. 膚淺的信仰  </vt:lpstr>
      <vt:lpstr>II.  回家  創世紀 32：19-31</vt:lpstr>
      <vt:lpstr>PowerPoint 演示文稿</vt:lpstr>
      <vt:lpstr>II  遇見神  - 人生轉折點@毗努伊勒河</vt:lpstr>
      <vt:lpstr>PowerPoint 演示文稿</vt:lpstr>
      <vt:lpstr>PowerPoint 演示文稿</vt:lpstr>
      <vt:lpstr>3rd - 事奉神</vt:lpstr>
      <vt:lpstr>屬靈生命成長三個階段 </vt:lpstr>
      <vt:lpstr>人生三階段的領悟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在痲瘋村與耶穌相遇 A Touch and A Word</dc:title>
  <dc:creator>16508</dc:creator>
  <cp:lastModifiedBy>PING</cp:lastModifiedBy>
  <cp:revision>15</cp:revision>
  <dcterms:created xsi:type="dcterms:W3CDTF">2022-10-15T19:32:00Z</dcterms:created>
  <dcterms:modified xsi:type="dcterms:W3CDTF">2022-11-05T20:31:04Z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BA61BCC879374E41A69EC8BF31F3D4CC</vt:lpwstr>
  </property>
  <property fmtid="{D5CDD505-2E9C-101B-9397-08002B2CF9AE}" pid="3" name="KSOProductBuildVer">
    <vt:lpwstr>1033-11.2.0.11380</vt:lpwstr>
  </property>
</Properties>
</file>