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7" r:id="rId3"/>
    <p:sldId id="258" r:id="rId4"/>
    <p:sldId id="304" r:id="rId5"/>
    <p:sldId id="343" r:id="rId6"/>
    <p:sldId id="348" r:id="rId7"/>
    <p:sldId id="347" r:id="rId8"/>
    <p:sldId id="349" r:id="rId9"/>
    <p:sldId id="344" r:id="rId10"/>
    <p:sldId id="346" r:id="rId11"/>
    <p:sldId id="350" r:id="rId12"/>
    <p:sldId id="324" r:id="rId13"/>
    <p:sldId id="325" r:id="rId14"/>
    <p:sldId id="326" r:id="rId15"/>
    <p:sldId id="327" r:id="rId16"/>
    <p:sldId id="328" r:id="rId17"/>
    <p:sldId id="329" r:id="rId18"/>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80" r:id="rId33"/>
    <p:sldId id="381" r:id="rId34"/>
    <p:sldId id="382" r:id="rId35"/>
    <p:sldId id="38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6508" initials="1"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commentAuthors" Target="commentAuthors.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p:nvPr>
            <p:ph type="sldImg"/>
          </p:nvPr>
        </p:nvSpPr>
        <p:spPr>
          <a:prstGeom prst="rect">
            <a:avLst/>
          </a:prstGeom>
        </p:spPr>
        <p:txBody>
          <a:bodyPr/>
          <a:lstStyle/>
          <a:p/>
        </p:txBody>
      </p:sp>
      <p:sp>
        <p:nvSpPr>
          <p:cNvPr id="197" name="Shape 197"/>
          <p:cNvSpPr/>
          <p:nvPr>
            <p:ph type="body" sz="quarter" idx="1"/>
          </p:nvPr>
        </p:nvSpPr>
        <p:spPr>
          <a:prstGeom prst="rect">
            <a:avLst/>
          </a:prstGeom>
        </p:spPr>
        <p:txBody>
          <a:bodyPr/>
          <a:lstStyle>
            <a:lvl1pPr defTabSz="914400">
              <a:spcBef>
                <a:spcPts val="400"/>
              </a:spcBef>
              <a:defRPr sz="1200"/>
            </a:lvl1pPr>
          </a:lstStyle>
          <a:p>
            <a:r>
              <a:t>See Notes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7.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40000" y="240000"/>
            <a:ext cx="5689600" cy="4315460"/>
          </a:xfrm>
          <a:prstGeom prst="rect">
            <a:avLst/>
          </a:prstGeom>
        </p:spPr>
      </p:pic>
      <p:sp>
        <p:nvSpPr>
          <p:cNvPr id="4" name="标题 3"/>
          <p:cNvSpPr>
            <a:spLocks noGrp="1"/>
          </p:cNvSpPr>
          <p:nvPr>
            <p:ph type="ctrTitle"/>
          </p:nvPr>
        </p:nvSpPr>
        <p:spPr>
          <a:xfrm>
            <a:off x="2246630" y="1905000"/>
            <a:ext cx="9446260" cy="2244090"/>
          </a:xfrm>
        </p:spPr>
        <p:txBody>
          <a:bodyPr>
            <a:normAutofit/>
          </a:bodyPr>
          <a:lstStyle/>
          <a:p>
            <a:pPr algn="ctr">
              <a:lnSpc>
                <a:spcPct val="120000"/>
              </a:lnSpc>
            </a:pPr>
            <a:r>
              <a:rPr lang="zh-CN" sz="6665"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尊重生命</a:t>
            </a:r>
            <a:r>
              <a:rPr lang="en-US" altLang="zh-CN" sz="6665"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6665"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停止霸凌</a:t>
            </a:r>
            <a:br>
              <a:rPr lang="zh-CN"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br>
            <a:endParaRPr lang="en-US" sz="4265" b="1" i="1">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副标题 4"/>
          <p:cNvSpPr>
            <a:spLocks noGrp="1"/>
          </p:cNvSpPr>
          <p:nvPr>
            <p:ph type="subTitle" idx="1"/>
          </p:nvPr>
        </p:nvSpPr>
        <p:spPr>
          <a:xfrm>
            <a:off x="5280025" y="4555490"/>
            <a:ext cx="5397500" cy="1266190"/>
          </a:xfrm>
        </p:spPr>
        <p:txBody>
          <a:bodyPr>
            <a:normAutofit lnSpcReduction="10000"/>
          </a:bodyPr>
          <a:lstStyle/>
          <a:p>
            <a:pPr algn="l"/>
            <a:r>
              <a:rPr lang="zh-CN" sz="36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創世紀</a:t>
            </a:r>
            <a:r>
              <a:rPr lang="en-US" altLang="zh-CN" sz="36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 1:26-31</a:t>
            </a:r>
            <a:endParaRPr lang="en-US" altLang="zh-CN" sz="3600" b="1">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l"/>
            <a:r>
              <a:rPr lang="zh-CN" altLang="en-US"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zh-CN" altLang="en-US"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l"/>
            <a:endParaRPr lang="en-US" b="1" dirty="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講員介紹"/>
          <p:cNvSpPr txBox="1"/>
          <p:nvPr>
            <p:ph type="title" idx="4294967295"/>
          </p:nvPr>
        </p:nvSpPr>
        <p:spPr>
          <a:xfrm>
            <a:off x="1981200" y="127000"/>
            <a:ext cx="8153400" cy="899795"/>
          </a:xfrm>
          <a:prstGeom prst="rect">
            <a:avLst/>
          </a:prstGeom>
          <a:ln w="12700"/>
        </p:spPr>
        <p:txBody>
          <a:bodyPr>
            <a:normAutofit/>
          </a:bodyPr>
          <a:lstStyle/>
          <a:p>
            <a:pPr algn="ctr" defTabSz="1444625">
              <a:defRPr sz="711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pPr>
            <a:r>
              <a:rPr sz="4000" b="1">
                <a:latin typeface="Microsoft JhengHei" panose="020B0604030504040204" pitchFamily="34" charset="-120"/>
                <a:ea typeface="Microsoft JhengHei" panose="020B0604030504040204" pitchFamily="34" charset="-120"/>
                <a:cs typeface="Microsoft JhengHei" panose="020B0604030504040204" pitchFamily="34" charset="-120"/>
              </a:rPr>
              <a:t>講員介紹</a:t>
            </a:r>
            <a:r>
              <a:rPr lang="en-US" sz="4000" b="1">
                <a:latin typeface="Microsoft JhengHei" panose="020B0604030504040204" pitchFamily="34" charset="-120"/>
                <a:ea typeface="Microsoft JhengHei" panose="020B0604030504040204" pitchFamily="34" charset="-120"/>
                <a:cs typeface="Microsoft JhengHei" panose="020B0604030504040204" pitchFamily="34" charset="-120"/>
              </a:rPr>
              <a:t> -  </a:t>
            </a:r>
            <a:r>
              <a:rPr sz="40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楊海澎</a:t>
            </a:r>
            <a:r>
              <a:rPr lang="en-US" sz="40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a:latin typeface="Microsoft JhengHei" panose="020B0604030504040204" pitchFamily="34" charset="-120"/>
                <a:ea typeface="Microsoft JhengHei" panose="020B0604030504040204" pitchFamily="34" charset="-120"/>
                <a:cs typeface="Microsoft JhengHei" panose="020B0604030504040204" pitchFamily="34" charset="-120"/>
                <a:sym typeface="+mn-ea"/>
              </a:rPr>
              <a:t>老師</a:t>
            </a:r>
            <a:endParaRPr lang="zh-CN" altLang="en-US" sz="4000">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184" name="台大心理系畢業…"/>
          <p:cNvSpPr txBox="1"/>
          <p:nvPr>
            <p:ph type="body" idx="4294967295"/>
          </p:nvPr>
        </p:nvSpPr>
        <p:spPr>
          <a:xfrm>
            <a:off x="165100" y="1358265"/>
            <a:ext cx="11861800" cy="5004435"/>
          </a:xfrm>
          <a:prstGeom prst="rect">
            <a:avLst/>
          </a:prstGeom>
        </p:spPr>
        <p:txBody>
          <a:bodyPr lIns="45719" tIns="45719" rIns="45719" bIns="45719">
            <a:normAutofit fontScale="70000"/>
          </a:bodyPr>
          <a:lstStyle/>
          <a:p>
            <a:pPr>
              <a:lnSpc>
                <a:spcPct val="90000"/>
              </a:lnSpc>
              <a:spcBef>
                <a:spcPts val="1100"/>
              </a:spcBef>
              <a:defRPr sz="4800">
                <a:latin typeface="Constantia" panose="02030602050306030303"/>
                <a:ea typeface="Constantia" panose="02030602050306030303"/>
                <a:cs typeface="Constantia" panose="02030602050306030303"/>
                <a:sym typeface="Constantia" panose="02030602050306030303"/>
              </a:defRPr>
            </a:pP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台大心理系</a:t>
            </a:r>
            <a:r>
              <a:rPr lang="zh-CN"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a:t>
            </a: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美國奧勒岡大學心理輔導碩士及電腦碩士</a:t>
            </a:r>
            <a:endPar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endParaRPr>
          </a:p>
          <a:p>
            <a:pPr>
              <a:lnSpc>
                <a:spcPct val="90000"/>
              </a:lnSpc>
              <a:spcBef>
                <a:spcPts val="1100"/>
              </a:spcBef>
              <a:defRPr sz="4800">
                <a:latin typeface="Constantia" panose="02030602050306030303"/>
                <a:ea typeface="Constantia" panose="02030602050306030303"/>
                <a:cs typeface="Constantia" panose="02030602050306030303"/>
                <a:sym typeface="Constantia" panose="02030602050306030303"/>
              </a:defRPr>
            </a:pP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台北張老師輔導中心及台北地方法院少年法庭義工輔導</a:t>
            </a:r>
            <a:endPar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endParaRPr>
          </a:p>
          <a:p>
            <a:pPr>
              <a:lnSpc>
                <a:spcPct val="90000"/>
              </a:lnSpc>
              <a:spcBef>
                <a:spcPts val="1100"/>
              </a:spcBef>
              <a:defRPr sz="4800">
                <a:latin typeface="Constantia" panose="02030602050306030303"/>
                <a:ea typeface="Constantia" panose="02030602050306030303"/>
                <a:cs typeface="Constantia" panose="02030602050306030303"/>
                <a:sym typeface="Constantia" panose="02030602050306030303"/>
              </a:defRPr>
            </a:pP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佛利蒙市家庭服務部門及 </a:t>
            </a:r>
            <a:r>
              <a:rPr b="1">
                <a:latin typeface="Microsoft JhengHei" panose="020B0604030504040204" pitchFamily="34" charset="-120"/>
                <a:ea typeface="Microsoft JhengHei" panose="020B0604030504040204" pitchFamily="34" charset="-120"/>
                <a:cs typeface="Microsoft JhengHei" panose="020B0604030504040204" pitchFamily="34" charset="-120"/>
              </a:rPr>
              <a:t>Cal State East Bay Counseling Center </a:t>
            </a: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心理治療</a:t>
            </a:r>
            <a:r>
              <a:rPr lang="zh-CN"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師</a:t>
            </a:r>
            <a:endPar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endParaRPr>
          </a:p>
          <a:p>
            <a:pPr>
              <a:lnSpc>
                <a:spcPct val="90000"/>
              </a:lnSpc>
              <a:spcBef>
                <a:spcPts val="1100"/>
              </a:spcBef>
              <a:defRPr sz="4800">
                <a:latin typeface="Constantia" panose="02030602050306030303"/>
                <a:ea typeface="Constantia" panose="02030602050306030303"/>
                <a:cs typeface="Constantia" panose="02030602050306030303"/>
                <a:sym typeface="Constantia" panose="02030602050306030303"/>
              </a:defRPr>
            </a:pP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加州婚姻與家庭治療師協會東灣分會多元文化委員會主席</a:t>
            </a:r>
            <a:endPar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endParaRPr>
          </a:p>
          <a:p>
            <a:pPr>
              <a:lnSpc>
                <a:spcPct val="90000"/>
              </a:lnSpc>
              <a:spcBef>
                <a:spcPts val="1100"/>
              </a:spcBef>
              <a:defRPr sz="4800">
                <a:latin typeface="Constantia" panose="02030602050306030303"/>
                <a:ea typeface="Constantia" panose="02030602050306030303"/>
                <a:cs typeface="Constantia" panose="02030602050306030303"/>
                <a:sym typeface="Constantia" panose="02030602050306030303"/>
              </a:defRPr>
            </a:pP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世界日報及星島日報專訪</a:t>
            </a:r>
            <a:endPar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endParaRPr>
          </a:p>
          <a:p>
            <a:pPr>
              <a:lnSpc>
                <a:spcPct val="90000"/>
              </a:lnSpc>
              <a:spcBef>
                <a:spcPts val="1100"/>
              </a:spcBef>
              <a:defRPr sz="4800">
                <a:latin typeface="Constantia" panose="02030602050306030303"/>
                <a:ea typeface="Constantia" panose="02030602050306030303"/>
                <a:cs typeface="Constantia" panose="02030602050306030303"/>
                <a:sym typeface="Constantia" panose="02030602050306030303"/>
              </a:defRPr>
            </a:pPr>
            <a:r>
              <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rPr>
              <a:t>現任宇宙光北美關懷輔導事工負責人</a:t>
            </a:r>
            <a:endParaRPr b="1">
              <a:latin typeface="Microsoft JhengHei" panose="020B0604030504040204" pitchFamily="34" charset="-120"/>
              <a:ea typeface="Microsoft JhengHei" panose="020B0604030504040204" pitchFamily="34" charset="-120"/>
              <a:cs typeface="Microsoft JhengHei" panose="020B0604030504040204" pitchFamily="34" charset="-120"/>
              <a:sym typeface="PMingLiU" panose="02020500000000000000" charset="-120"/>
            </a:endParaRPr>
          </a:p>
        </p:txBody>
      </p:sp>
    </p:spTree>
  </p:cSld>
  <p:clrMapOvr>
    <a:masterClrMapping/>
  </p:clrMapOvr>
  <p:transition spd="med"/>
  <p:timing>
    <p:tnLst>
      <p:par>
        <p:cTn id="1" dur="indefinite" restart="never" fill="hold"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Double-tap to edit"/>
          <p:cNvSpPr txBox="1"/>
          <p:nvPr>
            <p:ph type="title" idx="4294967295"/>
          </p:nvPr>
        </p:nvSpPr>
        <p:spPr>
          <a:xfrm>
            <a:off x="1669375" y="704850"/>
            <a:ext cx="8541426" cy="1143001"/>
          </a:xfrm>
          <a:prstGeom prst="rect">
            <a:avLst/>
          </a:prstGeom>
          <a:ln w="12700"/>
        </p:spPr>
        <p:txBody>
          <a:bodyPr>
            <a:normAutofit fontScale="90000"/>
          </a:bodyPr>
          <a:lstStyle/>
          <a:p>
            <a:pPr algn="ctr">
              <a:defRPr sz="800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pPr>
          </a:p>
        </p:txBody>
      </p:sp>
      <p:sp>
        <p:nvSpPr>
          <p:cNvPr id="177" name="權勢霸凌(家庭篇-家暴)…"/>
          <p:cNvSpPr txBox="1"/>
          <p:nvPr>
            <p:ph type="body" idx="4294967295"/>
          </p:nvPr>
        </p:nvSpPr>
        <p:spPr>
          <a:xfrm>
            <a:off x="143510" y="2353310"/>
            <a:ext cx="11904980" cy="4291965"/>
          </a:xfrm>
          <a:prstGeom prst="rect">
            <a:avLst/>
          </a:prstGeom>
        </p:spPr>
        <p:txBody>
          <a:bodyPr lIns="45719" tIns="45719" rIns="45719" bIns="45719">
            <a:normAutofit/>
          </a:bodyPr>
          <a:lstStyle/>
          <a:p>
            <a:pPr marL="0" indent="0" algn="ctr">
              <a:lnSpc>
                <a:spcPct val="110000"/>
              </a:lnSpc>
              <a:spcBef>
                <a:spcPts val="0"/>
              </a:spcBef>
              <a:buClrTx/>
              <a:buSzTx/>
              <a:buNone/>
              <a:defRPr sz="12000"/>
            </a:pPr>
            <a:r>
              <a:rPr sz="54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rPr>
              <a:t>權勢霸凌</a:t>
            </a:r>
            <a:r>
              <a:rPr sz="44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rPr>
              <a:t>(</a:t>
            </a:r>
            <a:r>
              <a:rPr sz="4400">
                <a:latin typeface="Microsoft JhengHei" panose="020B0604030504040204" pitchFamily="34" charset="-120"/>
                <a:ea typeface="Microsoft JhengHei" panose="020B0604030504040204" pitchFamily="34" charset="-120"/>
                <a:cs typeface="Microsoft JhengHei" panose="020B0604030504040204" pitchFamily="34" charset="-120"/>
              </a:rPr>
              <a:t>家庭篇-家暴)</a:t>
            </a:r>
            <a:endParaRPr sz="5400"/>
          </a:p>
          <a:p>
            <a:pPr marL="0" indent="0" algn="ctr">
              <a:lnSpc>
                <a:spcPct val="110000"/>
              </a:lnSpc>
              <a:spcBef>
                <a:spcPts val="0"/>
              </a:spcBef>
              <a:buClrTx/>
              <a:buSzTx/>
              <a:buNone/>
              <a:defRPr sz="12000"/>
            </a:pPr>
            <a:r>
              <a:rPr sz="4800" b="1"/>
              <a:t>Bullying</a:t>
            </a:r>
            <a:r>
              <a:rPr sz="4800"/>
              <a:t>(Domestic Violence)</a:t>
            </a:r>
            <a:endParaRPr sz="5400"/>
          </a:p>
          <a:p>
            <a:pPr marL="0" indent="0" algn="ctr">
              <a:spcBef>
                <a:spcPts val="0"/>
              </a:spcBef>
              <a:buClrTx/>
              <a:buSzTx/>
              <a:buNone/>
              <a:defRPr sz="12000"/>
            </a:pPr>
          </a:p>
          <a:p>
            <a:pPr marL="0" indent="0" algn="ctr">
              <a:spcBef>
                <a:spcPts val="0"/>
              </a:spcBef>
              <a:buClrTx/>
              <a:buSzTx/>
              <a:buNone/>
              <a:defRPr sz="8000"/>
            </a:pPr>
            <a:r>
              <a:rPr sz="4000"/>
              <a:t>楊海澎 Helen Yang</a:t>
            </a:r>
            <a:endParaRPr sz="4000"/>
          </a:p>
        </p:txBody>
      </p:sp>
      <p:pic>
        <p:nvPicPr>
          <p:cNvPr id="178" name="image.png" descr="image.png"/>
          <p:cNvPicPr>
            <a:picLocks noChangeAspect="1"/>
          </p:cNvPicPr>
          <p:nvPr/>
        </p:nvPicPr>
        <p:blipFill>
          <a:blip r:embed="rId1"/>
          <a:stretch>
            <a:fillRect/>
          </a:stretch>
        </p:blipFill>
        <p:spPr>
          <a:xfrm>
            <a:off x="80987" y="-40140"/>
            <a:ext cx="16073046" cy="1950532"/>
          </a:xfrm>
          <a:prstGeom prst="rect">
            <a:avLst/>
          </a:prstGeom>
          <a:ln w="12700">
            <a:miter lim="400000"/>
            <a:headEnd/>
            <a:tailEnd/>
          </a:ln>
        </p:spPr>
      </p:pic>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177">
                                            <p:txEl>
                                              <p:pRg st="0" end="0"/>
                                            </p:txEl>
                                          </p:spTgt>
                                        </p:tgtEl>
                                        <p:attrNameLst>
                                          <p:attrName>style.visibility</p:attrName>
                                        </p:attrNameLst>
                                      </p:cBhvr>
                                      <p:to>
                                        <p:strVal val="visible"/>
                                      </p:to>
                                    </p:set>
                                    <p:anim calcmode="lin" valueType="num">
                                      <p:cBhvr>
                                        <p:cTn id="7" dur="1000" fill="hold"/>
                                        <p:tgtEl>
                                          <p:spTgt spid="177">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1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177">
                                            <p:txEl>
                                              <p:pRg st="1" end="1"/>
                                            </p:txEl>
                                          </p:spTgt>
                                        </p:tgtEl>
                                        <p:attrNameLst>
                                          <p:attrName>style.visibility</p:attrName>
                                        </p:attrNameLst>
                                      </p:cBhvr>
                                      <p:to>
                                        <p:strVal val="visible"/>
                                      </p:to>
                                    </p:set>
                                    <p:anim calcmode="lin" valueType="num">
                                      <p:cBhvr>
                                        <p:cTn id="13" dur="1000" fill="hold"/>
                                        <p:tgtEl>
                                          <p:spTgt spid="17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177">
                                            <p:txEl>
                                              <p:pRg st="2" end="2"/>
                                            </p:txEl>
                                          </p:spTgt>
                                        </p:tgtEl>
                                        <p:attrNameLst>
                                          <p:attrName>style.visibility</p:attrName>
                                        </p:attrNameLst>
                                      </p:cBhvr>
                                      <p:to>
                                        <p:strVal val="visible"/>
                                      </p:to>
                                    </p:set>
                                    <p:anim calcmode="lin" valueType="num">
                                      <p:cBhvr>
                                        <p:cTn id="19" dur="1000" fill="hold"/>
                                        <p:tgtEl>
                                          <p:spTgt spid="177">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1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177">
                                            <p:txEl>
                                              <p:pRg st="3" end="3"/>
                                            </p:txEl>
                                          </p:spTgt>
                                        </p:tgtEl>
                                        <p:attrNameLst>
                                          <p:attrName>style.visibility</p:attrName>
                                        </p:attrNameLst>
                                      </p:cBhvr>
                                      <p:to>
                                        <p:strVal val="visible"/>
                                      </p:to>
                                    </p:set>
                                    <p:anim calcmode="lin" valueType="num">
                                      <p:cBhvr>
                                        <p:cTn id="25" dur="1000" fill="hold"/>
                                        <p:tgtEl>
                                          <p:spTgt spid="17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7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177" grpId="1" animBg="1" advAuto="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有人的地方，就有霸凌"/>
          <p:cNvSpPr txBox="1"/>
          <p:nvPr>
            <p:ph type="title" idx="4294967295"/>
          </p:nvPr>
        </p:nvSpPr>
        <p:spPr>
          <a:xfrm>
            <a:off x="1981200" y="704850"/>
            <a:ext cx="8229600" cy="1143001"/>
          </a:xfrm>
          <a:prstGeom prst="rect">
            <a:avLst/>
          </a:prstGeom>
          <a:ln w="12700"/>
        </p:spPr>
        <p:txBody>
          <a:bodyPr>
            <a:normAutofit fontScale="90000"/>
          </a:bodyPr>
          <a:lstStyle/>
          <a:p>
            <a:pPr algn="just" defTabSz="731520">
              <a:lnSpc>
                <a:spcPct val="90000"/>
              </a:lnSpc>
              <a:spcBef>
                <a:spcPts val="600"/>
              </a:spcBef>
              <a:buClr>
                <a:srgbClr val="0BD0D9"/>
              </a:buClr>
              <a:buFont typeface="Wingdings 2"/>
              <a:defRPr sz="4800" b="1">
                <a:solidFill>
                  <a:srgbClr val="000000"/>
                </a:solidFill>
                <a:latin typeface="Constantia" panose="02030602050306030303"/>
                <a:ea typeface="Constantia" panose="02030602050306030303"/>
                <a:cs typeface="Constantia" panose="02030602050306030303"/>
                <a:sym typeface="Constantia" panose="02030602050306030303"/>
              </a:defRPr>
            </a:pPr>
            <a:r>
              <a:t>               </a:t>
            </a:r>
            <a:r>
              <a:rPr b="0">
                <a:latin typeface="PMingLiU" panose="02020500000000000000" charset="-120"/>
                <a:ea typeface="PMingLiU" panose="02020500000000000000" charset="-120"/>
                <a:cs typeface="PMingLiU" panose="02020500000000000000" charset="-120"/>
                <a:sym typeface="PMingLiU" panose="02020500000000000000" charset="-120"/>
              </a:rPr>
              <a:t>有人的地方，就有霸凌</a:t>
            </a:r>
            <a:endParaRPr b="0">
              <a:latin typeface="PMingLiU" panose="02020500000000000000" charset="-120"/>
              <a:ea typeface="PMingLiU" panose="02020500000000000000" charset="-120"/>
              <a:cs typeface="PMingLiU" panose="02020500000000000000" charset="-120"/>
              <a:sym typeface="PMingLiU" panose="02020500000000000000" charset="-120"/>
            </a:endParaRPr>
          </a:p>
        </p:txBody>
      </p:sp>
      <p:sp>
        <p:nvSpPr>
          <p:cNvPr id="181" name="校園霸凌…"/>
          <p:cNvSpPr txBox="1"/>
          <p:nvPr>
            <p:ph type="body" idx="4294967295"/>
          </p:nvPr>
        </p:nvSpPr>
        <p:spPr>
          <a:xfrm>
            <a:off x="741288" y="1935163"/>
            <a:ext cx="11373230" cy="4389438"/>
          </a:xfrm>
          <a:prstGeom prst="rect">
            <a:avLst/>
          </a:prstGeom>
        </p:spPr>
        <p:txBody>
          <a:bodyPr lIns="45719" tIns="45719" rIns="45719" bIns="45719">
            <a:normAutofit fontScale="50000"/>
          </a:bodyPr>
          <a:lstStyle/>
          <a:p>
            <a:pPr marL="0" indent="0">
              <a:lnSpc>
                <a:spcPct val="90000"/>
              </a:lnSpc>
              <a:spcBef>
                <a:spcPts val="1500"/>
              </a:spcBef>
              <a:defRPr sz="6400">
                <a:latin typeface="Constantia" panose="02030602050306030303"/>
                <a:ea typeface="Constantia" panose="02030602050306030303"/>
                <a:cs typeface="Constantia" panose="02030602050306030303"/>
                <a:sym typeface="Constantia" panose="02030602050306030303"/>
              </a:defRPr>
            </a:pPr>
            <a:r>
              <a:rPr>
                <a:latin typeface="PMingLiU" panose="02020500000000000000" charset="-120"/>
                <a:ea typeface="PMingLiU" panose="02020500000000000000" charset="-120"/>
                <a:cs typeface="PMingLiU" panose="02020500000000000000" charset="-120"/>
                <a:sym typeface="PMingLiU" panose="02020500000000000000" charset="-120"/>
              </a:rPr>
              <a:t>校園霸凌</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marL="0" indent="0">
              <a:lnSpc>
                <a:spcPct val="90000"/>
              </a:lnSpc>
              <a:spcBef>
                <a:spcPts val="1500"/>
              </a:spcBef>
              <a:defRPr sz="6400">
                <a:latin typeface="Constantia" panose="02030602050306030303"/>
                <a:ea typeface="Constantia" panose="02030602050306030303"/>
                <a:cs typeface="Constantia" panose="02030602050306030303"/>
                <a:sym typeface="Constantia" panose="02030602050306030303"/>
              </a:defRPr>
            </a:pPr>
            <a:r>
              <a:t>職場</a:t>
            </a:r>
            <a:r>
              <a:rPr>
                <a:latin typeface="PMingLiU" panose="02020500000000000000" charset="-120"/>
                <a:ea typeface="PMingLiU" panose="02020500000000000000" charset="-120"/>
                <a:cs typeface="PMingLiU" panose="02020500000000000000" charset="-120"/>
                <a:sym typeface="PMingLiU" panose="02020500000000000000" charset="-120"/>
              </a:rPr>
              <a:t>霸凌</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marL="0" indent="0">
              <a:lnSpc>
                <a:spcPct val="90000"/>
              </a:lnSpc>
              <a:spcBef>
                <a:spcPts val="1500"/>
              </a:spcBef>
              <a:defRPr sz="6400">
                <a:latin typeface="Constantia" panose="02030602050306030303"/>
                <a:ea typeface="Constantia" panose="02030602050306030303"/>
                <a:cs typeface="Constantia" panose="02030602050306030303"/>
                <a:sym typeface="Constantia" panose="02030602050306030303"/>
              </a:defRPr>
            </a:pPr>
            <a:r>
              <a:t>家庭</a:t>
            </a:r>
            <a:r>
              <a:rPr>
                <a:latin typeface="PMingLiU" panose="02020500000000000000" charset="-120"/>
                <a:ea typeface="PMingLiU" panose="02020500000000000000" charset="-120"/>
                <a:cs typeface="PMingLiU" panose="02020500000000000000" charset="-120"/>
                <a:sym typeface="PMingLiU" panose="02020500000000000000" charset="-120"/>
              </a:rPr>
              <a:t>霸凌(家暴、兒童虐待、老人虐待)</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marL="0" indent="0">
              <a:lnSpc>
                <a:spcPct val="90000"/>
              </a:lnSpc>
              <a:spcBef>
                <a:spcPts val="1500"/>
              </a:spcBef>
              <a:defRPr sz="6400">
                <a:latin typeface="Constantia" panose="02030602050306030303"/>
                <a:ea typeface="Constantia" panose="02030602050306030303"/>
                <a:cs typeface="Constantia" panose="02030602050306030303"/>
                <a:sym typeface="Constantia" panose="02030602050306030303"/>
              </a:defRPr>
            </a:pPr>
            <a:r>
              <a:rPr>
                <a:latin typeface="PMingLiU" panose="02020500000000000000" charset="-120"/>
                <a:ea typeface="PMingLiU" panose="02020500000000000000" charset="-120"/>
                <a:cs typeface="PMingLiU" panose="02020500000000000000" charset="-120"/>
                <a:sym typeface="PMingLiU" panose="02020500000000000000" charset="-120"/>
              </a:rPr>
              <a:t>教會有没有霸凌</a:t>
            </a:r>
            <a:r>
              <a:t>? </a:t>
            </a:r>
            <a:r>
              <a:rPr>
                <a:latin typeface="PMingLiU" panose="02020500000000000000" charset="-120"/>
                <a:ea typeface="PMingLiU" panose="02020500000000000000" charset="-120"/>
                <a:cs typeface="PMingLiU" panose="02020500000000000000" charset="-120"/>
                <a:sym typeface="PMingLiU" panose="02020500000000000000" charset="-120"/>
              </a:rPr>
              <a:t>主日學有没有霸凌</a:t>
            </a:r>
            <a:r>
              <a:t>?</a:t>
            </a:r>
          </a:p>
          <a:p>
            <a:pPr marL="0" indent="0">
              <a:lnSpc>
                <a:spcPct val="90000"/>
              </a:lnSpc>
              <a:spcBef>
                <a:spcPts val="1500"/>
              </a:spcBef>
              <a:buSzTx/>
              <a:buFont typeface="Wingdings 2"/>
              <a:buNone/>
              <a:defRPr sz="6400" b="1">
                <a:latin typeface="Constantia" panose="02030602050306030303"/>
                <a:ea typeface="Constantia" panose="02030602050306030303"/>
                <a:cs typeface="Constantia" panose="02030602050306030303"/>
                <a:sym typeface="Constantia" panose="02030602050306030303"/>
              </a:defRPr>
            </a:pPr>
            <a:r>
              <a:rPr b="0">
                <a:latin typeface="PMingLiU" panose="02020500000000000000" charset="-120"/>
                <a:ea typeface="PMingLiU" panose="02020500000000000000" charset="-120"/>
                <a:cs typeface="PMingLiU" panose="02020500000000000000" charset="-120"/>
                <a:sym typeface="PMingLiU" panose="02020500000000000000" charset="-120"/>
              </a:rPr>
              <a:t>面對問題，才能解決問題</a:t>
            </a:r>
            <a:endParaRPr b="0">
              <a:latin typeface="PMingLiU" panose="02020500000000000000" charset="-120"/>
              <a:ea typeface="PMingLiU" panose="02020500000000000000" charset="-120"/>
              <a:cs typeface="PMingLiU" panose="02020500000000000000" charset="-120"/>
              <a:sym typeface="PMingLiU" panose="02020500000000000000" charset="-120"/>
            </a:endParaRPr>
          </a:p>
          <a:p>
            <a:pPr marL="0" indent="0">
              <a:lnSpc>
                <a:spcPct val="90000"/>
              </a:lnSpc>
              <a:spcBef>
                <a:spcPts val="1500"/>
              </a:spcBef>
              <a:buSzTx/>
              <a:buFont typeface="Wingdings 2"/>
              <a:buNone/>
              <a:defRPr sz="6400" b="1">
                <a:latin typeface="Constantia" panose="02030602050306030303"/>
                <a:ea typeface="Constantia" panose="02030602050306030303"/>
                <a:cs typeface="Constantia" panose="02030602050306030303"/>
                <a:sym typeface="Constantia" panose="02030602050306030303"/>
              </a:defRPr>
            </a:pPr>
            <a:r>
              <a:rPr b="0">
                <a:latin typeface="PMingLiU" panose="02020500000000000000" charset="-120"/>
                <a:ea typeface="PMingLiU" panose="02020500000000000000" charset="-120"/>
                <a:cs typeface="PMingLiU" panose="02020500000000000000" charset="-120"/>
                <a:sym typeface="PMingLiU" panose="02020500000000000000" charset="-120"/>
              </a:rPr>
              <a:t>讓我們一起打造免於霸凌</a:t>
            </a:r>
            <a:r>
              <a:t>(bully free) </a:t>
            </a:r>
            <a:r>
              <a:rPr b="0">
                <a:latin typeface="PMingLiU" panose="02020500000000000000" charset="-120"/>
                <a:ea typeface="PMingLiU" panose="02020500000000000000" charset="-120"/>
                <a:cs typeface="PMingLiU" panose="02020500000000000000" charset="-120"/>
                <a:sym typeface="PMingLiU" panose="02020500000000000000" charset="-120"/>
              </a:rPr>
              <a:t>的生活環境及工作環境</a:t>
            </a:r>
            <a:endParaRPr b="0">
              <a:latin typeface="PMingLiU" panose="02020500000000000000" charset="-120"/>
              <a:ea typeface="PMingLiU" panose="02020500000000000000" charset="-120"/>
              <a:cs typeface="PMingLiU" panose="02020500000000000000" charset="-120"/>
              <a:sym typeface="PMingLiU" panose="02020500000000000000" charset="-120"/>
            </a:endParaRPr>
          </a:p>
        </p:txBody>
      </p:sp>
      <p:pic>
        <p:nvPicPr>
          <p:cNvPr id="182" name="Image" descr="Image"/>
          <p:cNvPicPr>
            <a:picLocks noChangeAspect="1"/>
          </p:cNvPicPr>
          <p:nvPr/>
        </p:nvPicPr>
        <p:blipFill>
          <a:blip r:embed="rId1"/>
          <a:stretch>
            <a:fillRect/>
          </a:stretch>
        </p:blipFill>
        <p:spPr>
          <a:xfrm>
            <a:off x="8297219" y="1768801"/>
            <a:ext cx="3731008" cy="2794655"/>
          </a:xfrm>
          <a:prstGeom prst="rect">
            <a:avLst/>
          </a:prstGeom>
          <a:ln w="12700">
            <a:miter lim="400000"/>
            <a:headEnd/>
            <a:tailEnd/>
          </a:ln>
        </p:spPr>
      </p:pic>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181">
                                            <p:txEl>
                                              <p:pRg st="0" end="0"/>
                                            </p:txEl>
                                          </p:spTgt>
                                        </p:tgtEl>
                                        <p:attrNameLst>
                                          <p:attrName>style.visibility</p:attrName>
                                        </p:attrNameLst>
                                      </p:cBhvr>
                                      <p:to>
                                        <p:strVal val="visible"/>
                                      </p:to>
                                    </p:set>
                                    <p:anim calcmode="lin" valueType="num">
                                      <p:cBhvr>
                                        <p:cTn id="7" dur="1000" fill="hold"/>
                                        <p:tgtEl>
                                          <p:spTgt spid="181">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1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181">
                                            <p:txEl>
                                              <p:pRg st="1" end="1"/>
                                            </p:txEl>
                                          </p:spTgt>
                                        </p:tgtEl>
                                        <p:attrNameLst>
                                          <p:attrName>style.visibility</p:attrName>
                                        </p:attrNameLst>
                                      </p:cBhvr>
                                      <p:to>
                                        <p:strVal val="visible"/>
                                      </p:to>
                                    </p:set>
                                    <p:anim calcmode="lin" valueType="num">
                                      <p:cBhvr>
                                        <p:cTn id="13" dur="1000" fill="hold"/>
                                        <p:tgtEl>
                                          <p:spTgt spid="18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8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181">
                                            <p:txEl>
                                              <p:pRg st="2" end="2"/>
                                            </p:txEl>
                                          </p:spTgt>
                                        </p:tgtEl>
                                        <p:attrNameLst>
                                          <p:attrName>style.visibility</p:attrName>
                                        </p:attrNameLst>
                                      </p:cBhvr>
                                      <p:to>
                                        <p:strVal val="visible"/>
                                      </p:to>
                                    </p:set>
                                    <p:anim calcmode="lin" valueType="num">
                                      <p:cBhvr>
                                        <p:cTn id="19" dur="1000" fill="hold"/>
                                        <p:tgtEl>
                                          <p:spTgt spid="181">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18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181">
                                            <p:txEl>
                                              <p:pRg st="3" end="3"/>
                                            </p:txEl>
                                          </p:spTgt>
                                        </p:tgtEl>
                                        <p:attrNameLst>
                                          <p:attrName>style.visibility</p:attrName>
                                        </p:attrNameLst>
                                      </p:cBhvr>
                                      <p:to>
                                        <p:strVal val="visible"/>
                                      </p:to>
                                    </p:set>
                                    <p:anim calcmode="lin" valueType="num">
                                      <p:cBhvr>
                                        <p:cTn id="25" dur="1000" fill="hold"/>
                                        <p:tgtEl>
                                          <p:spTgt spid="18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8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iterate type="el">
                                    <p:tmAbs val="0"/>
                                  </p:iterate>
                                  <p:childTnLst>
                                    <p:set>
                                      <p:cBhvr>
                                        <p:cTn id="30" dur="indefinite" fill="hold"/>
                                        <p:tgtEl>
                                          <p:spTgt spid="181">
                                            <p:txEl>
                                              <p:pRg st="4" end="4"/>
                                            </p:txEl>
                                          </p:spTgt>
                                        </p:tgtEl>
                                        <p:attrNameLst>
                                          <p:attrName>style.visibility</p:attrName>
                                        </p:attrNameLst>
                                      </p:cBhvr>
                                      <p:to>
                                        <p:strVal val="visible"/>
                                      </p:to>
                                    </p:set>
                                    <p:anim calcmode="lin" valueType="num">
                                      <p:cBhvr>
                                        <p:cTn id="31" dur="1000" fill="hold"/>
                                        <p:tgtEl>
                                          <p:spTgt spid="181">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18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iterate type="el">
                                    <p:tmAbs val="0"/>
                                  </p:iterate>
                                  <p:childTnLst>
                                    <p:set>
                                      <p:cBhvr>
                                        <p:cTn id="36" dur="indefinite" fill="hold"/>
                                        <p:tgtEl>
                                          <p:spTgt spid="181">
                                            <p:txEl>
                                              <p:pRg st="5" end="5"/>
                                            </p:txEl>
                                          </p:spTgt>
                                        </p:tgtEl>
                                        <p:attrNameLst>
                                          <p:attrName>style.visibility</p:attrName>
                                        </p:attrNameLst>
                                      </p:cBhvr>
                                      <p:to>
                                        <p:strVal val="visible"/>
                                      </p:to>
                                    </p:set>
                                    <p:anim calcmode="lin" valueType="num">
                                      <p:cBhvr>
                                        <p:cTn id="37" dur="1000" fill="hold"/>
                                        <p:tgtEl>
                                          <p:spTgt spid="181">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18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181" grpId="1" animBg="1" advAuto="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權勢霸凌 （家庭篇）"/>
          <p:cNvSpPr txBox="1"/>
          <p:nvPr>
            <p:ph type="title" idx="4294967295"/>
          </p:nvPr>
        </p:nvSpPr>
        <p:spPr>
          <a:xfrm>
            <a:off x="482016" y="390627"/>
            <a:ext cx="11349115" cy="1046462"/>
          </a:xfrm>
          <a:prstGeom prst="rect">
            <a:avLst/>
          </a:prstGeom>
          <a:ln w="12700"/>
        </p:spPr>
        <p:txBody>
          <a:bodyPr>
            <a:normAutofit/>
          </a:bodyPr>
          <a:lstStyle/>
          <a:p>
            <a:pPr algn="ctr" defTabSz="1791970">
              <a:defRPr sz="1176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pPr>
            <a:r>
              <a:rPr sz="4890"/>
              <a:t>權勢霸凌</a:t>
            </a:r>
            <a:r>
              <a:rPr sz="4890">
                <a:latin typeface="Microsoft JhengHei" panose="020B0604030504040204" pitchFamily="34" charset="-120"/>
                <a:ea typeface="Microsoft JhengHei" panose="020B0604030504040204" pitchFamily="34" charset="-120"/>
                <a:cs typeface="Microsoft JhengHei" panose="020B0604030504040204" pitchFamily="34" charset="-120"/>
                <a:sym typeface="Microsoft JhengHei" panose="020B0604030504040204" pitchFamily="34" charset="-120"/>
              </a:rPr>
              <a:t> （家庭篇）</a:t>
            </a:r>
            <a:endParaRPr sz="4890">
              <a:latin typeface="Microsoft JhengHei" panose="020B0604030504040204" pitchFamily="34" charset="-120"/>
              <a:ea typeface="Microsoft JhengHei" panose="020B0604030504040204" pitchFamily="34" charset="-120"/>
              <a:cs typeface="Microsoft JhengHei" panose="020B0604030504040204" pitchFamily="34" charset="-120"/>
              <a:sym typeface="Microsoft JhengHei" panose="020B0604030504040204" pitchFamily="34" charset="-120"/>
            </a:endParaRPr>
          </a:p>
        </p:txBody>
      </p:sp>
      <p:sp>
        <p:nvSpPr>
          <p:cNvPr id="185" name="用情緒管教對子女人格發展的影響…"/>
          <p:cNvSpPr txBox="1"/>
          <p:nvPr>
            <p:ph type="body" idx="4294967295"/>
          </p:nvPr>
        </p:nvSpPr>
        <p:spPr>
          <a:xfrm>
            <a:off x="185875" y="1463828"/>
            <a:ext cx="11478680" cy="4860772"/>
          </a:xfrm>
          <a:prstGeom prst="rect">
            <a:avLst/>
          </a:prstGeom>
        </p:spPr>
        <p:txBody>
          <a:bodyPr lIns="45719" tIns="45719" rIns="45719" bIns="45719"/>
          <a:lstStyle/>
          <a:p>
            <a:pPr marL="840105" indent="-840105">
              <a:defRPr sz="8000">
                <a:latin typeface="Constantia" panose="02030602050306030303"/>
                <a:ea typeface="Constantia" panose="02030602050306030303"/>
                <a:cs typeface="Constantia" panose="02030602050306030303"/>
                <a:sym typeface="Constantia" panose="02030602050306030303"/>
              </a:defRPr>
            </a:pPr>
            <a:r>
              <a:rPr sz="4400"/>
              <a:t>用情緒管教對子女人格發展的影響</a:t>
            </a:r>
            <a:endParaRPr sz="4400"/>
          </a:p>
          <a:p>
            <a:pPr marL="840105" indent="-840105">
              <a:defRPr sz="8000">
                <a:latin typeface="Constantia" panose="02030602050306030303"/>
                <a:ea typeface="Constantia" panose="02030602050306030303"/>
                <a:cs typeface="Constantia" panose="02030602050306030303"/>
                <a:sym typeface="Constantia" panose="02030602050306030303"/>
              </a:defRPr>
            </a:pPr>
            <a:r>
              <a:rPr sz="4400"/>
              <a:t>家暴對親子關係的影響</a:t>
            </a:r>
            <a:endParaRPr sz="4400"/>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185">
                                            <p:txEl>
                                              <p:pRg st="0" end="0"/>
                                            </p:txEl>
                                          </p:spTgt>
                                        </p:tgtEl>
                                        <p:attrNameLst>
                                          <p:attrName>style.visibility</p:attrName>
                                        </p:attrNameLst>
                                      </p:cBhvr>
                                      <p:to>
                                        <p:strVal val="visible"/>
                                      </p:to>
                                    </p:set>
                                    <p:anim calcmode="lin" valueType="num">
                                      <p:cBhvr>
                                        <p:cTn id="7" dur="1000" fill="hold"/>
                                        <p:tgtEl>
                                          <p:spTgt spid="185">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1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185">
                                            <p:txEl>
                                              <p:pRg st="1" end="1"/>
                                            </p:txEl>
                                          </p:spTgt>
                                        </p:tgtEl>
                                        <p:attrNameLst>
                                          <p:attrName>style.visibility</p:attrName>
                                        </p:attrNameLst>
                                      </p:cBhvr>
                                      <p:to>
                                        <p:strVal val="visible"/>
                                      </p:to>
                                    </p:set>
                                    <p:anim calcmode="lin" valueType="num">
                                      <p:cBhvr>
                                        <p:cTn id="13" dur="1000" fill="hold"/>
                                        <p:tgtEl>
                                          <p:spTgt spid="18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8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185" grpId="1" animBg="1" advAuto="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權勢霸凌定義"/>
          <p:cNvSpPr txBox="1"/>
          <p:nvPr>
            <p:ph type="title" idx="4294967295"/>
          </p:nvPr>
        </p:nvSpPr>
        <p:spPr>
          <a:xfrm>
            <a:off x="226424" y="284624"/>
            <a:ext cx="11561876" cy="1046462"/>
          </a:xfrm>
          <a:prstGeom prst="rect">
            <a:avLst/>
          </a:prstGeom>
          <a:ln w="12700"/>
        </p:spPr>
        <p:txBody>
          <a:bodyPr>
            <a:normAutofit/>
          </a:bodyPr>
          <a:lstStyle/>
          <a:p>
            <a:pPr algn="ctr" defTabSz="1791970">
              <a:defRPr sz="1176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pPr>
            <a:r>
              <a:rPr sz="4890"/>
              <a:t>權勢霸凌</a:t>
            </a:r>
            <a:r>
              <a:rPr sz="4890">
                <a:latin typeface="Microsoft JhengHei" panose="020B0604030504040204" pitchFamily="34" charset="-120"/>
                <a:ea typeface="Microsoft JhengHei" panose="020B0604030504040204" pitchFamily="34" charset="-120"/>
                <a:cs typeface="Microsoft JhengHei" panose="020B0604030504040204" pitchFamily="34" charset="-120"/>
                <a:sym typeface="Microsoft JhengHei" panose="020B0604030504040204" pitchFamily="34" charset="-120"/>
              </a:rPr>
              <a:t>定義</a:t>
            </a:r>
            <a:endParaRPr sz="4890">
              <a:latin typeface="Microsoft JhengHei" panose="020B0604030504040204" pitchFamily="34" charset="-120"/>
              <a:ea typeface="Microsoft JhengHei" panose="020B0604030504040204" pitchFamily="34" charset="-120"/>
              <a:cs typeface="Microsoft JhengHei" panose="020B0604030504040204" pitchFamily="34" charset="-120"/>
              <a:sym typeface="Microsoft JhengHei" panose="020B0604030504040204" pitchFamily="34" charset="-120"/>
            </a:endParaRPr>
          </a:p>
        </p:txBody>
      </p:sp>
      <p:sp>
        <p:nvSpPr>
          <p:cNvPr id="188" name="擁有較高權勢的人對低權勢的人施加的暴力（身體、言語、情緒、性、靈），目的在控制受害者。…"/>
          <p:cNvSpPr txBox="1"/>
          <p:nvPr>
            <p:ph type="body" idx="4294967295"/>
          </p:nvPr>
        </p:nvSpPr>
        <p:spPr>
          <a:xfrm>
            <a:off x="185875" y="1463828"/>
            <a:ext cx="11478680" cy="4860772"/>
          </a:xfrm>
          <a:prstGeom prst="rect">
            <a:avLst/>
          </a:prstGeom>
        </p:spPr>
        <p:txBody>
          <a:bodyPr lIns="45719" tIns="45719" rIns="45719" bIns="45719">
            <a:normAutofit/>
          </a:bodyPr>
          <a:lstStyle/>
          <a:p>
            <a:pPr marL="0" indent="0">
              <a:buClrTx/>
              <a:buSzTx/>
              <a:buNone/>
              <a:defRPr sz="8000">
                <a:latin typeface="Constantia" panose="02030602050306030303"/>
                <a:ea typeface="Constantia" panose="02030602050306030303"/>
                <a:cs typeface="Constantia" panose="02030602050306030303"/>
                <a:sym typeface="Constantia" panose="02030602050306030303"/>
              </a:defRPr>
            </a:pPr>
            <a:r>
              <a:rPr sz="4445"/>
              <a:t>擁有較高</a:t>
            </a:r>
            <a:r>
              <a:rPr sz="4445">
                <a:solidFill>
                  <a:srgbClr val="B92D5D"/>
                </a:solidFill>
              </a:rPr>
              <a:t>權勢</a:t>
            </a:r>
            <a:r>
              <a:rPr sz="4445"/>
              <a:t>的人對低權勢的人施加的</a:t>
            </a:r>
            <a:r>
              <a:rPr sz="4445">
                <a:solidFill>
                  <a:srgbClr val="B92D5D"/>
                </a:solidFill>
              </a:rPr>
              <a:t>暴力</a:t>
            </a:r>
            <a:r>
              <a:rPr sz="4445"/>
              <a:t>（身體、</a:t>
            </a:r>
            <a:r>
              <a:rPr sz="4445">
                <a:solidFill>
                  <a:srgbClr val="B92D5D"/>
                </a:solidFill>
              </a:rPr>
              <a:t>言語、情緒</a:t>
            </a:r>
            <a:r>
              <a:rPr sz="4445"/>
              <a:t>、性、靈），目的在控制受害者。</a:t>
            </a:r>
            <a:endParaRPr sz="4445"/>
          </a:p>
          <a:p>
            <a:pPr marL="0" indent="0">
              <a:buClrTx/>
              <a:buSzTx/>
              <a:buNone/>
              <a:defRPr sz="8000">
                <a:latin typeface="Constantia" panose="02030602050306030303"/>
                <a:ea typeface="Constantia" panose="02030602050306030303"/>
                <a:cs typeface="Constantia" panose="02030602050306030303"/>
                <a:sym typeface="Constantia" panose="02030602050306030303"/>
              </a:defRPr>
            </a:pPr>
            <a:r>
              <a:rPr sz="4445"/>
              <a:t>如父母-子女，上司-下屬。</a:t>
            </a:r>
            <a:endParaRPr sz="4445"/>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188">
                                            <p:txEl>
                                              <p:pRg st="0" end="0"/>
                                            </p:txEl>
                                          </p:spTgt>
                                        </p:tgtEl>
                                        <p:attrNameLst>
                                          <p:attrName>style.visibility</p:attrName>
                                        </p:attrNameLst>
                                      </p:cBhvr>
                                      <p:to>
                                        <p:strVal val="visible"/>
                                      </p:to>
                                    </p:set>
                                    <p:anim calcmode="lin" valueType="num">
                                      <p:cBhvr>
                                        <p:cTn id="7" dur="1000" fill="hold"/>
                                        <p:tgtEl>
                                          <p:spTgt spid="188">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1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188">
                                            <p:txEl>
                                              <p:pRg st="1" end="1"/>
                                            </p:txEl>
                                          </p:spTgt>
                                        </p:tgtEl>
                                        <p:attrNameLst>
                                          <p:attrName>style.visibility</p:attrName>
                                        </p:attrNameLst>
                                      </p:cBhvr>
                                      <p:to>
                                        <p:strVal val="visible"/>
                                      </p:to>
                                    </p:set>
                                    <p:anim calcmode="lin" valueType="num">
                                      <p:cBhvr>
                                        <p:cTn id="13" dur="1000" fill="hold"/>
                                        <p:tgtEl>
                                          <p:spTgt spid="18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8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188" grpId="1" animBg="1" advAuto="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家暴定義"/>
          <p:cNvSpPr txBox="1"/>
          <p:nvPr>
            <p:ph type="title"/>
          </p:nvPr>
        </p:nvSpPr>
        <p:spPr>
          <a:prstGeom prst="rect">
            <a:avLst/>
          </a:prstGeom>
        </p:spPr>
        <p:txBody>
          <a:bodyPr/>
          <a:lstStyle/>
          <a:p>
            <a:pPr algn="ctr"/>
            <a:r>
              <a:t>家暴</a:t>
            </a:r>
            <a:r>
              <a:rPr>
                <a:latin typeface="Microsoft JhengHei" panose="020B0604030504040204" pitchFamily="34" charset="-120"/>
                <a:ea typeface="Microsoft JhengHei" panose="020B0604030504040204" pitchFamily="34" charset="-120"/>
                <a:cs typeface="Microsoft JhengHei" panose="020B0604030504040204" pitchFamily="34" charset="-120"/>
                <a:sym typeface="Microsoft JhengHei" panose="020B0604030504040204" pitchFamily="34" charset="-120"/>
              </a:rPr>
              <a:t>定義</a:t>
            </a:r>
            <a:endParaRPr>
              <a:latin typeface="Microsoft JhengHei" panose="020B0604030504040204" pitchFamily="34" charset="-120"/>
              <a:ea typeface="Microsoft JhengHei" panose="020B0604030504040204" pitchFamily="34" charset="-120"/>
              <a:cs typeface="Microsoft JhengHei" panose="020B0604030504040204" pitchFamily="34" charset="-120"/>
              <a:sym typeface="Microsoft JhengHei" panose="020B0604030504040204" pitchFamily="34" charset="-120"/>
            </a:endParaRPr>
          </a:p>
        </p:txBody>
      </p:sp>
      <p:sp>
        <p:nvSpPr>
          <p:cNvPr id="191" name="聯合國定義：家庭虐待，家庭暴力或親密伴侶暴力：…"/>
          <p:cNvSpPr txBox="1"/>
          <p:nvPr>
            <p:ph type="body" idx="1"/>
          </p:nvPr>
        </p:nvSpPr>
        <p:spPr>
          <a:xfrm>
            <a:off x="170445" y="1539627"/>
            <a:ext cx="11661820" cy="5257801"/>
          </a:xfrm>
          <a:prstGeom prst="rect">
            <a:avLst/>
          </a:prstGeom>
        </p:spPr>
        <p:txBody>
          <a:bodyPr>
            <a:normAutofit fontScale="50000"/>
          </a:bodyPr>
          <a:lstStyle/>
          <a:p>
            <a:pPr marL="0" indent="0" defTabSz="457200">
              <a:spcBef>
                <a:spcPts val="0"/>
              </a:spcBef>
              <a:buClrTx/>
              <a:buSzTx/>
              <a:buNone/>
              <a:defRPr sz="6000">
                <a:solidFill>
                  <a:srgbClr val="202124"/>
                </a:solidFill>
                <a:latin typeface="Arial" panose="020B0604020202020204"/>
                <a:ea typeface="Arial" panose="020B0604020202020204"/>
                <a:cs typeface="Arial" panose="020B0604020202020204"/>
                <a:sym typeface="Arial" panose="020B0604020202020204"/>
              </a:defRPr>
            </a:pPr>
            <a:r>
              <a:t>聯合國定義：家庭虐待，家庭暴力或親密伴侶暴力：</a:t>
            </a:r>
          </a:p>
          <a:p>
            <a:pPr marL="0" indent="0" defTabSz="457200">
              <a:spcBef>
                <a:spcPts val="0"/>
              </a:spcBef>
              <a:buClrTx/>
              <a:buSzTx/>
              <a:buNone/>
              <a:defRPr sz="6000">
                <a:solidFill>
                  <a:srgbClr val="202124"/>
                </a:solidFill>
                <a:latin typeface="Arial" panose="020B0604020202020204"/>
                <a:ea typeface="Arial" panose="020B0604020202020204"/>
                <a:cs typeface="Arial" panose="020B0604020202020204"/>
                <a:sym typeface="Arial" panose="020B0604020202020204"/>
              </a:defRPr>
            </a:pP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任何關係中用來獲得或維持對親密伴侶的</a:t>
            </a:r>
            <a:r>
              <a:rPr>
                <a:solidFill>
                  <a:srgbClr val="B92D5D"/>
                </a:solidFill>
              </a:rPr>
              <a:t>權力和控制的行為模式</a:t>
            </a:r>
            <a:r>
              <a:t>。</a:t>
            </a: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虐待是影響他人的</a:t>
            </a:r>
            <a:r>
              <a:rPr>
                <a:solidFill>
                  <a:srgbClr val="B92D5D"/>
                </a:solidFill>
              </a:rPr>
              <a:t>身體、性、情感、經濟、心理行為或威脅</a:t>
            </a:r>
            <a:r>
              <a:t>。這包括任何恐嚇、冒犯、癱瘓、操縱、傷害、羞辱、責備、傷害的行為。</a:t>
            </a: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家庭虐待可能發生在任何</a:t>
            </a:r>
            <a:r>
              <a:rPr>
                <a:solidFill>
                  <a:srgbClr val="B92D5D"/>
                </a:solidFill>
              </a:rPr>
              <a:t>種族、年齡、性取向、宗教或性別</a:t>
            </a:r>
            <a:r>
              <a:t>的任何人身上。它可以發生在已婚、同居或約會的伴侶、親屬或子女。</a:t>
            </a: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家庭暴力影響所有社會</a:t>
            </a:r>
            <a:r>
              <a:rPr>
                <a:solidFill>
                  <a:srgbClr val="B92D5D"/>
                </a:solidFill>
              </a:rPr>
              <a:t>經濟背景和教育水平</a:t>
            </a:r>
            <a:r>
              <a:t>的人。Ex. 白人律師</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191">
                                            <p:txEl>
                                              <p:pRg st="0" end="0"/>
                                            </p:txEl>
                                          </p:spTgt>
                                        </p:tgtEl>
                                        <p:attrNameLst>
                                          <p:attrName>style.visibility</p:attrName>
                                        </p:attrNameLst>
                                      </p:cBhvr>
                                      <p:to>
                                        <p:strVal val="visible"/>
                                      </p:to>
                                    </p:set>
                                    <p:anim calcmode="lin" valueType="num">
                                      <p:cBhvr>
                                        <p:cTn id="7" dur="1000" fill="hold"/>
                                        <p:tgtEl>
                                          <p:spTgt spid="191">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1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191">
                                            <p:txEl>
                                              <p:pRg st="1" end="1"/>
                                            </p:txEl>
                                          </p:spTgt>
                                        </p:tgtEl>
                                        <p:attrNameLst>
                                          <p:attrName>style.visibility</p:attrName>
                                        </p:attrNameLst>
                                      </p:cBhvr>
                                      <p:to>
                                        <p:strVal val="visible"/>
                                      </p:to>
                                    </p:set>
                                    <p:anim calcmode="lin" valueType="num">
                                      <p:cBhvr>
                                        <p:cTn id="13" dur="1000" fill="hold"/>
                                        <p:tgtEl>
                                          <p:spTgt spid="19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191">
                                            <p:txEl>
                                              <p:pRg st="2" end="2"/>
                                            </p:txEl>
                                          </p:spTgt>
                                        </p:tgtEl>
                                        <p:attrNameLst>
                                          <p:attrName>style.visibility</p:attrName>
                                        </p:attrNameLst>
                                      </p:cBhvr>
                                      <p:to>
                                        <p:strVal val="visible"/>
                                      </p:to>
                                    </p:set>
                                    <p:anim calcmode="lin" valueType="num">
                                      <p:cBhvr>
                                        <p:cTn id="19" dur="1000" fill="hold"/>
                                        <p:tgtEl>
                                          <p:spTgt spid="191">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1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191">
                                            <p:txEl>
                                              <p:pRg st="3" end="3"/>
                                            </p:txEl>
                                          </p:spTgt>
                                        </p:tgtEl>
                                        <p:attrNameLst>
                                          <p:attrName>style.visibility</p:attrName>
                                        </p:attrNameLst>
                                      </p:cBhvr>
                                      <p:to>
                                        <p:strVal val="visible"/>
                                      </p:to>
                                    </p:set>
                                    <p:anim calcmode="lin" valueType="num">
                                      <p:cBhvr>
                                        <p:cTn id="25" dur="1000" fill="hold"/>
                                        <p:tgtEl>
                                          <p:spTgt spid="19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iterate type="el">
                                    <p:tmAbs val="0"/>
                                  </p:iterate>
                                  <p:childTnLst>
                                    <p:set>
                                      <p:cBhvr>
                                        <p:cTn id="30" dur="indefinite" fill="hold"/>
                                        <p:tgtEl>
                                          <p:spTgt spid="191">
                                            <p:txEl>
                                              <p:pRg st="4" end="4"/>
                                            </p:txEl>
                                          </p:spTgt>
                                        </p:tgtEl>
                                        <p:attrNameLst>
                                          <p:attrName>style.visibility</p:attrName>
                                        </p:attrNameLst>
                                      </p:cBhvr>
                                      <p:to>
                                        <p:strVal val="visible"/>
                                      </p:to>
                                    </p:set>
                                    <p:anim calcmode="lin" valueType="num">
                                      <p:cBhvr>
                                        <p:cTn id="31" dur="1000" fill="hold"/>
                                        <p:tgtEl>
                                          <p:spTgt spid="191">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1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iterate type="el">
                                    <p:tmAbs val="0"/>
                                  </p:iterate>
                                  <p:childTnLst>
                                    <p:set>
                                      <p:cBhvr>
                                        <p:cTn id="36" dur="indefinite" fill="hold"/>
                                        <p:tgtEl>
                                          <p:spTgt spid="191">
                                            <p:txEl>
                                              <p:pRg st="5" end="5"/>
                                            </p:txEl>
                                          </p:spTgt>
                                        </p:tgtEl>
                                        <p:attrNameLst>
                                          <p:attrName>style.visibility</p:attrName>
                                        </p:attrNameLst>
                                      </p:cBhvr>
                                      <p:to>
                                        <p:strVal val="visible"/>
                                      </p:to>
                                    </p:set>
                                    <p:anim calcmode="lin" valueType="num">
                                      <p:cBhvr>
                                        <p:cTn id="37" dur="1000" fill="hold"/>
                                        <p:tgtEl>
                                          <p:spTgt spid="191">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1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191" grpId="1" animBg="1" advAuto="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兒童虐待（Child Abuse)定義"/>
          <p:cNvSpPr txBox="1"/>
          <p:nvPr>
            <p:ph type="title"/>
          </p:nvPr>
        </p:nvSpPr>
        <p:spPr>
          <a:xfrm>
            <a:off x="838200" y="365125"/>
            <a:ext cx="10515600" cy="900430"/>
          </a:xfrm>
          <a:prstGeom prst="rect">
            <a:avLst/>
          </a:prstGeom>
        </p:spPr>
        <p:txBody>
          <a:bodyPr/>
          <a:lstStyle/>
          <a:p>
            <a:pPr algn="ctr"/>
            <a:r>
              <a:t>兒童虐待（Child Abuse)</a:t>
            </a:r>
            <a:r>
              <a:rPr>
                <a:latin typeface="PMingLiU" panose="02020500000000000000" charset="-120"/>
                <a:ea typeface="PMingLiU" panose="02020500000000000000" charset="-120"/>
                <a:cs typeface="PMingLiU" panose="02020500000000000000" charset="-120"/>
                <a:sym typeface="PMingLiU" panose="02020500000000000000" charset="-120"/>
              </a:rPr>
              <a:t>定義</a:t>
            </a:r>
            <a:endParaRPr>
              <a:latin typeface="PMingLiU" panose="02020500000000000000" charset="-120"/>
              <a:ea typeface="PMingLiU" panose="02020500000000000000" charset="-120"/>
              <a:cs typeface="PMingLiU" panose="02020500000000000000" charset="-120"/>
              <a:sym typeface="PMingLiU" panose="02020500000000000000" charset="-120"/>
            </a:endParaRPr>
          </a:p>
        </p:txBody>
      </p:sp>
      <p:sp>
        <p:nvSpPr>
          <p:cNvPr id="194" name="聯邦兒童虐待預防和治療法案 (CAPTA)  將虐待和忽視兒童定義為：…"/>
          <p:cNvSpPr txBox="1"/>
          <p:nvPr>
            <p:ph type="body" idx="1"/>
          </p:nvPr>
        </p:nvSpPr>
        <p:spPr>
          <a:xfrm>
            <a:off x="687536" y="1495445"/>
            <a:ext cx="10972801" cy="4873804"/>
          </a:xfrm>
          <a:prstGeom prst="rect">
            <a:avLst/>
          </a:prstGeom>
        </p:spPr>
        <p:txBody>
          <a:bodyPr>
            <a:normAutofit fontScale="70000"/>
          </a:bodyPr>
          <a:lstStyle/>
          <a:p>
            <a:pPr marL="0" indent="0" defTabSz="457200">
              <a:spcBef>
                <a:spcPts val="0"/>
              </a:spcBef>
              <a:buClrTx/>
              <a:buSzTx/>
              <a:buNone/>
              <a:defRPr sz="6000">
                <a:solidFill>
                  <a:srgbClr val="202124"/>
                </a:solidFill>
                <a:latin typeface="Arial" panose="020B0604020202020204"/>
                <a:ea typeface="Arial" panose="020B0604020202020204"/>
                <a:cs typeface="Arial" panose="020B0604020202020204"/>
                <a:sym typeface="Arial" panose="020B0604020202020204"/>
              </a:defRPr>
            </a:pPr>
            <a:r>
              <a:t>聯邦兒童虐待預防和治療法案 (CAPTA)  將虐待和忽視兒童定義為：</a:t>
            </a:r>
          </a:p>
          <a:p>
            <a:pPr marL="601345" indent="-601345" defTabSz="457200">
              <a:spcBef>
                <a:spcPts val="0"/>
              </a:spcBef>
              <a:buClrTx/>
              <a:buChar char="❖"/>
              <a:defRPr sz="6000">
                <a:solidFill>
                  <a:srgbClr val="202124"/>
                </a:solidFill>
                <a:latin typeface="Arial" panose="020B0604020202020204"/>
                <a:ea typeface="Arial" panose="020B0604020202020204"/>
                <a:cs typeface="Arial" panose="020B0604020202020204"/>
                <a:sym typeface="Arial" panose="020B0604020202020204"/>
              </a:defRPr>
            </a:pPr>
          </a:p>
          <a:p>
            <a:pPr marL="601345" indent="-601345" defTabSz="457200">
              <a:spcBef>
                <a:spcPts val="0"/>
              </a:spcBef>
              <a:buClrTx/>
              <a:buChar char="❖"/>
              <a:defRPr sz="6000">
                <a:solidFill>
                  <a:srgbClr val="202124"/>
                </a:solidFill>
                <a:latin typeface="Arial" panose="020B0604020202020204"/>
                <a:ea typeface="Arial" panose="020B0604020202020204"/>
                <a:cs typeface="Arial" panose="020B0604020202020204"/>
                <a:sym typeface="Arial" panose="020B0604020202020204"/>
              </a:defRPr>
            </a:pPr>
            <a:r>
              <a:t>父母或看護人的任何行為或</a:t>
            </a:r>
            <a:r>
              <a:rPr>
                <a:solidFill>
                  <a:srgbClr val="B92D5D"/>
                </a:solidFill>
              </a:rPr>
              <a:t>不作為</a:t>
            </a:r>
            <a:r>
              <a:t>，導致死亡、嚴重的身體或</a:t>
            </a:r>
            <a:r>
              <a:rPr>
                <a:solidFill>
                  <a:srgbClr val="B92D5D"/>
                </a:solidFill>
              </a:rPr>
              <a:t>情感傷害</a:t>
            </a:r>
            <a:r>
              <a:t>、性虐待或剝削；</a:t>
            </a:r>
          </a:p>
          <a:p>
            <a:pPr marL="601345" indent="-601345" defTabSz="457200">
              <a:spcBef>
                <a:spcPts val="0"/>
              </a:spcBef>
              <a:buClrTx/>
              <a:buChar char="❖"/>
              <a:defRPr sz="6000">
                <a:solidFill>
                  <a:srgbClr val="202124"/>
                </a:solidFill>
                <a:latin typeface="Arial" panose="020B0604020202020204"/>
                <a:ea typeface="Arial" panose="020B0604020202020204"/>
                <a:cs typeface="Arial" panose="020B0604020202020204"/>
                <a:sym typeface="Arial" panose="020B0604020202020204"/>
              </a:defRPr>
            </a:pPr>
            <a:r>
              <a:t>具有迫在眉睫的嚴重傷害風險的作為</a:t>
            </a:r>
          </a:p>
          <a:p>
            <a:pPr marL="0" indent="0" defTabSz="457200">
              <a:spcBef>
                <a:spcPts val="0"/>
              </a:spcBef>
              <a:buClrTx/>
              <a:buNone/>
              <a:defRPr sz="6000">
                <a:solidFill>
                  <a:srgbClr val="202124"/>
                </a:solidFill>
                <a:latin typeface="Arial" panose="020B0604020202020204"/>
                <a:ea typeface="Arial" panose="020B0604020202020204"/>
                <a:cs typeface="Arial" panose="020B0604020202020204"/>
                <a:sym typeface="Arial" panose="020B0604020202020204"/>
              </a:defRPr>
            </a:pPr>
            <a:r>
              <a:rPr lang="en-US"/>
              <a:t>	</a:t>
            </a:r>
            <a:r>
              <a:t>或不作為。</a:t>
            </a:r>
          </a:p>
        </p:txBody>
      </p:sp>
      <p:pic>
        <p:nvPicPr>
          <p:cNvPr id="195" name="Image" descr="Image"/>
          <p:cNvPicPr>
            <a:picLocks noChangeAspect="1"/>
          </p:cNvPicPr>
          <p:nvPr/>
        </p:nvPicPr>
        <p:blipFill>
          <a:blip r:embed="rId1"/>
          <a:stretch>
            <a:fillRect/>
          </a:stretch>
        </p:blipFill>
        <p:spPr>
          <a:xfrm>
            <a:off x="9810981" y="4456099"/>
            <a:ext cx="2295338" cy="2295338"/>
          </a:xfrm>
          <a:prstGeom prst="rect">
            <a:avLst/>
          </a:prstGeom>
          <a:ln w="12700">
            <a:miter lim="400000"/>
            <a:headEnd/>
            <a:tailEnd/>
          </a:ln>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權勢霸凌的本質"/>
          <p:cNvSpPr txBox="1"/>
          <p:nvPr>
            <p:ph type="title"/>
          </p:nvPr>
        </p:nvSpPr>
        <p:spPr>
          <a:prstGeom prst="rect">
            <a:avLst/>
          </a:prstGeom>
        </p:spPr>
        <p:txBody>
          <a:bodyPr/>
          <a:lstStyle>
            <a:lvl1pPr algn="ctr">
              <a:defRPr>
                <a:latin typeface="Microsoft JhengHei" panose="020B0604030504040204" pitchFamily="34" charset="-120"/>
                <a:ea typeface="Microsoft JhengHei" panose="020B0604030504040204" pitchFamily="34" charset="-120"/>
                <a:cs typeface="Microsoft JhengHei" panose="020B0604030504040204" pitchFamily="34" charset="-120"/>
                <a:sym typeface="Microsoft JhengHei" panose="020B0604030504040204" pitchFamily="34" charset="-120"/>
              </a:defRPr>
            </a:lvl1pPr>
          </a:lstStyle>
          <a:p>
            <a:r>
              <a:t>權勢霸凌的本質</a:t>
            </a:r>
          </a:p>
        </p:txBody>
      </p:sp>
      <p:sp>
        <p:nvSpPr>
          <p:cNvPr id="200" name="施暴者的動機是控制及主宰受害者。…"/>
          <p:cNvSpPr txBox="1"/>
          <p:nvPr>
            <p:ph type="body" idx="1"/>
          </p:nvPr>
        </p:nvSpPr>
        <p:spPr>
          <a:xfrm>
            <a:off x="609600" y="1600200"/>
            <a:ext cx="10972800" cy="4848932"/>
          </a:xfrm>
          <a:prstGeom prst="rect">
            <a:avLst/>
          </a:prstGeom>
        </p:spPr>
        <p:txBody>
          <a:bodyPr>
            <a:normAutofit fontScale="60000"/>
          </a:bodyPr>
          <a:lstStyle/>
          <a:p>
            <a:pPr marL="629920" indent="-629920">
              <a:defRPr sz="6000"/>
            </a:pPr>
            <a:r>
              <a:t>施暴者的動機是</a:t>
            </a:r>
            <a:r>
              <a:rPr>
                <a:solidFill>
                  <a:srgbClr val="B92D5D"/>
                </a:solidFill>
              </a:rPr>
              <a:t>控制及主宰受害者。</a:t>
            </a:r>
            <a:endParaRPr>
              <a:solidFill>
                <a:srgbClr val="B92D5D"/>
              </a:solidFill>
            </a:endParaRPr>
          </a:p>
          <a:p>
            <a:pPr marL="629920" indent="-629920">
              <a:defRPr sz="6000"/>
            </a:pPr>
            <a:endParaRPr>
              <a:solidFill>
                <a:srgbClr val="B92D5D"/>
              </a:solidFill>
            </a:endParaRPr>
          </a:p>
          <a:p>
            <a:pPr marL="629920" indent="-629920">
              <a:defRPr sz="6000"/>
            </a:pPr>
            <a:r>
              <a:t>施暴者</a:t>
            </a:r>
            <a:r>
              <a:rPr>
                <a:solidFill>
                  <a:srgbClr val="B92D5D"/>
                </a:solidFill>
              </a:rPr>
              <a:t>不尊重</a:t>
            </a:r>
            <a:r>
              <a:t>受害者，</a:t>
            </a:r>
            <a:r>
              <a:rPr>
                <a:solidFill>
                  <a:srgbClr val="B92D5D"/>
                </a:solidFill>
              </a:rPr>
              <a:t>不把受害者當人看</a:t>
            </a:r>
            <a:r>
              <a:t>，去人化使嚴重虐待成為可能。</a:t>
            </a:r>
          </a:p>
          <a:p>
            <a:pPr marL="0" indent="0">
              <a:buClrTx/>
              <a:buSzTx/>
              <a:buNone/>
              <a:defRPr sz="6000"/>
            </a:pPr>
          </a:p>
          <a:p>
            <a:pPr marL="629920" indent="-629920">
              <a:defRPr sz="6000"/>
            </a:pPr>
            <a:r>
              <a:t>當受害者不被視為平等的人，施暴者很容易去</a:t>
            </a:r>
            <a:r>
              <a:rPr>
                <a:solidFill>
                  <a:srgbClr val="B92D5D"/>
                </a:solidFill>
              </a:rPr>
              <a:t>詆毀、貶低、羞辱、騷擾、操控、傷害</a:t>
            </a:r>
            <a:r>
              <a:t>受害者。</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200">
                                            <p:txEl>
                                              <p:pRg st="0" end="0"/>
                                            </p:txEl>
                                          </p:spTgt>
                                        </p:tgtEl>
                                        <p:attrNameLst>
                                          <p:attrName>style.visibility</p:attrName>
                                        </p:attrNameLst>
                                      </p:cBhvr>
                                      <p:to>
                                        <p:strVal val="visible"/>
                                      </p:to>
                                    </p:set>
                                    <p:anim calcmode="lin" valueType="num">
                                      <p:cBhvr>
                                        <p:cTn id="7" dur="1000" fill="hold"/>
                                        <p:tgtEl>
                                          <p:spTgt spid="200">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2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200">
                                            <p:txEl>
                                              <p:pRg st="1" end="1"/>
                                            </p:txEl>
                                          </p:spTgt>
                                        </p:tgtEl>
                                        <p:attrNameLst>
                                          <p:attrName>style.visibility</p:attrName>
                                        </p:attrNameLst>
                                      </p:cBhvr>
                                      <p:to>
                                        <p:strVal val="visible"/>
                                      </p:to>
                                    </p:set>
                                    <p:anim calcmode="lin" valueType="num">
                                      <p:cBhvr>
                                        <p:cTn id="13" dur="1000" fill="hold"/>
                                        <p:tgtEl>
                                          <p:spTgt spid="20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200">
                                            <p:txEl>
                                              <p:pRg st="2" end="2"/>
                                            </p:txEl>
                                          </p:spTgt>
                                        </p:tgtEl>
                                        <p:attrNameLst>
                                          <p:attrName>style.visibility</p:attrName>
                                        </p:attrNameLst>
                                      </p:cBhvr>
                                      <p:to>
                                        <p:strVal val="visible"/>
                                      </p:to>
                                    </p:set>
                                    <p:anim calcmode="lin" valueType="num">
                                      <p:cBhvr>
                                        <p:cTn id="19" dur="1000" fill="hold"/>
                                        <p:tgtEl>
                                          <p:spTgt spid="200">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0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200">
                                            <p:txEl>
                                              <p:pRg st="3" end="3"/>
                                            </p:txEl>
                                          </p:spTgt>
                                        </p:tgtEl>
                                        <p:attrNameLst>
                                          <p:attrName>style.visibility</p:attrName>
                                        </p:attrNameLst>
                                      </p:cBhvr>
                                      <p:to>
                                        <p:strVal val="visible"/>
                                      </p:to>
                                    </p:set>
                                    <p:anim calcmode="lin" valueType="num">
                                      <p:cBhvr>
                                        <p:cTn id="25" dur="1000" fill="hold"/>
                                        <p:tgtEl>
                                          <p:spTgt spid="200">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0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iterate type="el">
                                    <p:tmAbs val="0"/>
                                  </p:iterate>
                                  <p:childTnLst>
                                    <p:set>
                                      <p:cBhvr>
                                        <p:cTn id="30" dur="indefinite" fill="hold"/>
                                        <p:tgtEl>
                                          <p:spTgt spid="200">
                                            <p:txEl>
                                              <p:pRg st="4" end="4"/>
                                            </p:txEl>
                                          </p:spTgt>
                                        </p:tgtEl>
                                        <p:attrNameLst>
                                          <p:attrName>style.visibility</p:attrName>
                                        </p:attrNameLst>
                                      </p:cBhvr>
                                      <p:to>
                                        <p:strVal val="visible"/>
                                      </p:to>
                                    </p:set>
                                    <p:anim calcmode="lin" valueType="num">
                                      <p:cBhvr>
                                        <p:cTn id="31" dur="1000" fill="hold"/>
                                        <p:tgtEl>
                                          <p:spTgt spid="200">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20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00" grpId="1" animBg="1" advAuto="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用情緒管教對子女人格發展的影響"/>
          <p:cNvSpPr txBox="1"/>
          <p:nvPr>
            <p:ph type="title" idx="4294967295"/>
          </p:nvPr>
        </p:nvSpPr>
        <p:spPr>
          <a:xfrm>
            <a:off x="226424" y="284624"/>
            <a:ext cx="11561876" cy="1046462"/>
          </a:xfrm>
          <a:prstGeom prst="rect">
            <a:avLst/>
          </a:prstGeom>
          <a:ln w="12700"/>
        </p:spPr>
        <p:txBody>
          <a:bodyPr>
            <a:normAutofit/>
          </a:bodyPr>
          <a:lstStyle>
            <a:lvl1pPr algn="ctr" defTabSz="1791970">
              <a:defRPr sz="1176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rPr sz="4890"/>
              <a:t>用情緒管教對子女人格發展的影響</a:t>
            </a:r>
            <a:endParaRPr sz="4890"/>
          </a:p>
        </p:txBody>
      </p:sp>
      <p:sp>
        <p:nvSpPr>
          <p:cNvPr id="203" name="自殺：母親扇14 歲兒子二個耳光，兒子跳樓身亡，媽媽也自殺…"/>
          <p:cNvSpPr txBox="1"/>
          <p:nvPr>
            <p:ph type="body" idx="4294967295"/>
          </p:nvPr>
        </p:nvSpPr>
        <p:spPr>
          <a:xfrm>
            <a:off x="185875" y="1463828"/>
            <a:ext cx="11642975" cy="4860772"/>
          </a:xfrm>
          <a:prstGeom prst="rect">
            <a:avLst/>
          </a:prstGeom>
        </p:spPr>
        <p:txBody>
          <a:bodyPr lIns="45719" tIns="45719" rIns="45719" bIns="45719">
            <a:normAutofit fontScale="60000"/>
          </a:bodyPr>
          <a:lstStyle/>
          <a:p>
            <a:pPr marL="601345" indent="-601345">
              <a:buClrTx/>
              <a:buSzPct val="100000"/>
              <a:buChar char="✦"/>
              <a:defRPr sz="6000">
                <a:latin typeface="Constantia" panose="02030602050306030303"/>
                <a:ea typeface="Constantia" panose="02030602050306030303"/>
                <a:cs typeface="Constantia" panose="02030602050306030303"/>
                <a:sym typeface="Constantia" panose="02030602050306030303"/>
              </a:defRPr>
            </a:pPr>
            <a:r>
              <a:rPr>
                <a:solidFill>
                  <a:srgbClr val="B92D5D"/>
                </a:solidFill>
              </a:rPr>
              <a:t>自殺</a:t>
            </a:r>
            <a:r>
              <a:t>：母親扇14 歲兒子二個耳光，兒子跳樓身亡，媽媽也自殺</a:t>
            </a:r>
          </a:p>
          <a:p>
            <a:pPr marL="601345" indent="-601345">
              <a:buClrTx/>
              <a:buSzPct val="100000"/>
              <a:buChar char="✦"/>
              <a:defRPr sz="6000">
                <a:latin typeface="Constantia" panose="02030602050306030303"/>
                <a:ea typeface="Constantia" panose="02030602050306030303"/>
                <a:cs typeface="Constantia" panose="02030602050306030303"/>
                <a:sym typeface="Constantia" panose="02030602050306030303"/>
              </a:defRPr>
            </a:pPr>
            <a:r>
              <a:rPr>
                <a:solidFill>
                  <a:srgbClr val="B92D5D"/>
                </a:solidFill>
              </a:rPr>
              <a:t>他殺</a:t>
            </a:r>
            <a:r>
              <a:t>：19 歲華裔高材生因家暴弒父。</a:t>
            </a:r>
          </a:p>
          <a:p>
            <a:pPr marL="601345" indent="-601345">
              <a:buClrTx/>
              <a:buSzPct val="100000"/>
              <a:buChar char="✦"/>
              <a:defRPr sz="6000">
                <a:latin typeface="Constantia" panose="02030602050306030303"/>
                <a:ea typeface="Constantia" panose="02030602050306030303"/>
                <a:cs typeface="Constantia" panose="02030602050306030303"/>
                <a:sym typeface="Constantia" panose="02030602050306030303"/>
              </a:defRPr>
            </a:pPr>
            <a:r>
              <a:rPr>
                <a:solidFill>
                  <a:srgbClr val="B92D5D"/>
                </a:solidFill>
              </a:rPr>
              <a:t>精神疾病</a:t>
            </a:r>
            <a:r>
              <a:t>：父親一個耳光，小學兒子得強迫型異常（OCD)</a:t>
            </a:r>
          </a:p>
          <a:p>
            <a:pPr marL="601345" indent="-601345">
              <a:buClrTx/>
              <a:buSzPct val="100000"/>
              <a:buChar char="✦"/>
              <a:defRPr sz="6000">
                <a:latin typeface="Constantia" panose="02030602050306030303"/>
                <a:ea typeface="Constantia" panose="02030602050306030303"/>
                <a:cs typeface="Constantia" panose="02030602050306030303"/>
                <a:sym typeface="Constantia" panose="02030602050306030303"/>
              </a:defRPr>
            </a:pPr>
            <a:r>
              <a:rPr>
                <a:solidFill>
                  <a:srgbClr val="B92D5D"/>
                </a:solidFill>
              </a:rPr>
              <a:t>邊緣性人格異常</a:t>
            </a:r>
            <a:r>
              <a:t>(BPD)：女孩從小送回中國給祖父母養</a:t>
            </a:r>
          </a:p>
          <a:p>
            <a:pPr marL="601345" indent="-601345">
              <a:buClrTx/>
              <a:buSzPct val="100000"/>
              <a:buChar char="✦"/>
              <a:defRPr sz="6000">
                <a:latin typeface="Constantia" panose="02030602050306030303"/>
                <a:ea typeface="Constantia" panose="02030602050306030303"/>
                <a:cs typeface="Constantia" panose="02030602050306030303"/>
                <a:sym typeface="Constantia" panose="02030602050306030303"/>
              </a:defRPr>
            </a:pPr>
            <a:r>
              <a:rPr>
                <a:solidFill>
                  <a:srgbClr val="B92D5D"/>
                </a:solidFill>
              </a:rPr>
              <a:t>憂鬱症</a:t>
            </a:r>
            <a:r>
              <a:t>：9 歲男孩母親帶他和妹妹逃離家暴</a:t>
            </a:r>
          </a:p>
          <a:p>
            <a:pPr marL="601345" indent="-601345">
              <a:buClrTx/>
              <a:buSzPct val="100000"/>
              <a:buChar char="✦"/>
              <a:defRPr sz="6000">
                <a:latin typeface="Constantia" panose="02030602050306030303"/>
                <a:ea typeface="Constantia" panose="02030602050306030303"/>
                <a:cs typeface="Constantia" panose="02030602050306030303"/>
                <a:sym typeface="Constantia" panose="02030602050306030303"/>
              </a:defRPr>
            </a:pPr>
            <a:r>
              <a:rPr>
                <a:solidFill>
                  <a:srgbClr val="B92D5D"/>
                </a:solidFill>
              </a:rPr>
              <a:t>毒癮</a:t>
            </a:r>
            <a:r>
              <a:t>：母親吸毒</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203">
                                            <p:txEl>
                                              <p:pRg st="0" end="0"/>
                                            </p:txEl>
                                          </p:spTgt>
                                        </p:tgtEl>
                                        <p:attrNameLst>
                                          <p:attrName>style.visibility</p:attrName>
                                        </p:attrNameLst>
                                      </p:cBhvr>
                                      <p:to>
                                        <p:strVal val="visible"/>
                                      </p:to>
                                    </p:set>
                                    <p:anim calcmode="lin" valueType="num">
                                      <p:cBhvr>
                                        <p:cTn id="7" dur="1000" fill="hold"/>
                                        <p:tgtEl>
                                          <p:spTgt spid="203">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2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203">
                                            <p:txEl>
                                              <p:pRg st="1" end="1"/>
                                            </p:txEl>
                                          </p:spTgt>
                                        </p:tgtEl>
                                        <p:attrNameLst>
                                          <p:attrName>style.visibility</p:attrName>
                                        </p:attrNameLst>
                                      </p:cBhvr>
                                      <p:to>
                                        <p:strVal val="visible"/>
                                      </p:to>
                                    </p:set>
                                    <p:anim calcmode="lin" valueType="num">
                                      <p:cBhvr>
                                        <p:cTn id="13" dur="1000" fill="hold"/>
                                        <p:tgtEl>
                                          <p:spTgt spid="20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203">
                                            <p:txEl>
                                              <p:pRg st="2" end="2"/>
                                            </p:txEl>
                                          </p:spTgt>
                                        </p:tgtEl>
                                        <p:attrNameLst>
                                          <p:attrName>style.visibility</p:attrName>
                                        </p:attrNameLst>
                                      </p:cBhvr>
                                      <p:to>
                                        <p:strVal val="visible"/>
                                      </p:to>
                                    </p:set>
                                    <p:anim calcmode="lin" valueType="num">
                                      <p:cBhvr>
                                        <p:cTn id="19" dur="1000" fill="hold"/>
                                        <p:tgtEl>
                                          <p:spTgt spid="20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203">
                                            <p:txEl>
                                              <p:pRg st="3" end="3"/>
                                            </p:txEl>
                                          </p:spTgt>
                                        </p:tgtEl>
                                        <p:attrNameLst>
                                          <p:attrName>style.visibility</p:attrName>
                                        </p:attrNameLst>
                                      </p:cBhvr>
                                      <p:to>
                                        <p:strVal val="visible"/>
                                      </p:to>
                                    </p:set>
                                    <p:anim calcmode="lin" valueType="num">
                                      <p:cBhvr>
                                        <p:cTn id="25" dur="1000" fill="hold"/>
                                        <p:tgtEl>
                                          <p:spTgt spid="20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iterate type="el">
                                    <p:tmAbs val="0"/>
                                  </p:iterate>
                                  <p:childTnLst>
                                    <p:set>
                                      <p:cBhvr>
                                        <p:cTn id="30" dur="indefinite" fill="hold"/>
                                        <p:tgtEl>
                                          <p:spTgt spid="203">
                                            <p:txEl>
                                              <p:pRg st="4" end="4"/>
                                            </p:txEl>
                                          </p:spTgt>
                                        </p:tgtEl>
                                        <p:attrNameLst>
                                          <p:attrName>style.visibility</p:attrName>
                                        </p:attrNameLst>
                                      </p:cBhvr>
                                      <p:to>
                                        <p:strVal val="visible"/>
                                      </p:to>
                                    </p:set>
                                    <p:anim calcmode="lin" valueType="num">
                                      <p:cBhvr>
                                        <p:cTn id="31" dur="1000" fill="hold"/>
                                        <p:tgtEl>
                                          <p:spTgt spid="20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iterate type="el">
                                    <p:tmAbs val="0"/>
                                  </p:iterate>
                                  <p:childTnLst>
                                    <p:set>
                                      <p:cBhvr>
                                        <p:cTn id="36" dur="indefinite" fill="hold"/>
                                        <p:tgtEl>
                                          <p:spTgt spid="203">
                                            <p:txEl>
                                              <p:pRg st="5" end="5"/>
                                            </p:txEl>
                                          </p:spTgt>
                                        </p:tgtEl>
                                        <p:attrNameLst>
                                          <p:attrName>style.visibility</p:attrName>
                                        </p:attrNameLst>
                                      </p:cBhvr>
                                      <p:to>
                                        <p:strVal val="visible"/>
                                      </p:to>
                                    </p:set>
                                    <p:anim calcmode="lin" valueType="num">
                                      <p:cBhvr>
                                        <p:cTn id="37" dur="1000" fill="hold"/>
                                        <p:tgtEl>
                                          <p:spTgt spid="20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1" nodeType="clickEffect">
                                  <p:stCondLst>
                                    <p:cond delay="0"/>
                                  </p:stCondLst>
                                  <p:iterate type="el">
                                    <p:tmAbs val="0"/>
                                  </p:iterate>
                                  <p:childTnLst>
                                    <p:set>
                                      <p:cBhvr>
                                        <p:cTn id="42" dur="indefinite" fill="hold"/>
                                        <p:tgtEl>
                                          <p:spTgt spid="203">
                                            <p:txEl>
                                              <p:pRg st="6" end="6"/>
                                            </p:txEl>
                                          </p:spTgt>
                                        </p:tgtEl>
                                        <p:attrNameLst>
                                          <p:attrName>style.visibility</p:attrName>
                                        </p:attrNameLst>
                                      </p:cBhvr>
                                      <p:to>
                                        <p:strVal val="visible"/>
                                      </p:to>
                                    </p:set>
                                    <p:anim calcmode="lin" valueType="num">
                                      <p:cBhvr>
                                        <p:cTn id="43" dur="1000" fill="hold"/>
                                        <p:tgtEl>
                                          <p:spTgt spid="20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03" grpId="1" animBg="1" advAuto="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別讓你的小孩輸在起跑點上"/>
          <p:cNvSpPr txBox="1"/>
          <p:nvPr>
            <p:ph type="title" idx="4294967295"/>
          </p:nvPr>
        </p:nvSpPr>
        <p:spPr>
          <a:xfrm>
            <a:off x="226424" y="284624"/>
            <a:ext cx="11561876" cy="1046462"/>
          </a:xfrm>
          <a:prstGeom prst="rect">
            <a:avLst/>
          </a:prstGeom>
          <a:ln w="12700"/>
        </p:spPr>
        <p:txBody>
          <a:bodyPr>
            <a:normAutofit/>
          </a:bodyPr>
          <a:lstStyle>
            <a:lvl1pPr algn="ctr" defTabSz="1791970">
              <a:defRPr sz="1176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rPr sz="4890"/>
              <a:t>別讓你的小孩輸在起跑點上</a:t>
            </a:r>
            <a:endParaRPr sz="4890"/>
          </a:p>
        </p:txBody>
      </p:sp>
      <p:sp>
        <p:nvSpPr>
          <p:cNvPr id="206" name="暴力及創傷使得發育中的腦部不是對潛在威脅極端警覺就是解離退縮。兒童在智力、情緒、人格發展受影響，易有精神疾病及上癮(毒癮、酒癮、性、遊戲），學習、工作、人際關係皆受影響。…"/>
          <p:cNvSpPr txBox="1"/>
          <p:nvPr>
            <p:ph type="body" idx="4294967295"/>
          </p:nvPr>
        </p:nvSpPr>
        <p:spPr>
          <a:xfrm>
            <a:off x="185875" y="1463828"/>
            <a:ext cx="11642975" cy="4860772"/>
          </a:xfrm>
          <a:prstGeom prst="rect">
            <a:avLst/>
          </a:prstGeom>
        </p:spPr>
        <p:txBody>
          <a:bodyPr lIns="45719" tIns="45719" rIns="45719" bIns="45719">
            <a:normAutofit fontScale="60000"/>
          </a:bodyPr>
          <a:lstStyle/>
          <a:p>
            <a:pPr>
              <a:lnSpc>
                <a:spcPct val="80000"/>
              </a:lnSpc>
              <a:buChar char="❖"/>
              <a:defRPr sz="6400">
                <a:latin typeface="Constantia" panose="02030602050306030303"/>
                <a:ea typeface="Constantia" panose="02030602050306030303"/>
                <a:cs typeface="Constantia" panose="02030602050306030303"/>
                <a:sym typeface="Constantia" panose="02030602050306030303"/>
              </a:defRPr>
            </a:pP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暴力及創傷</a:t>
            </a:r>
            <a:r>
              <a:rPr>
                <a:latin typeface="PMingLiU" panose="02020500000000000000" charset="-120"/>
                <a:ea typeface="PMingLiU" panose="02020500000000000000" charset="-120"/>
                <a:cs typeface="PMingLiU" panose="02020500000000000000" charset="-120"/>
                <a:sym typeface="PMingLiU" panose="02020500000000000000" charset="-120"/>
              </a:rPr>
              <a:t>使得發育中的腦部不是對潛在威脅極端警覺就是解離退縮。兒童在智力、情緒、人格發展受影響，易有精神疾病及上癮(毒癮、酒癮、性、遊戲），學習、工作、人際關係皆受影響。</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a:lnSpc>
                <a:spcPct val="80000"/>
              </a:lnSpc>
              <a:buChar char="❖"/>
              <a:defRPr sz="6400">
                <a:latin typeface="Constantia" panose="02030602050306030303"/>
                <a:ea typeface="Constantia" panose="02030602050306030303"/>
                <a:cs typeface="Constantia" panose="02030602050306030303"/>
                <a:sym typeface="Constantia" panose="02030602050306030303"/>
              </a:defRPr>
            </a:pPr>
            <a:r>
              <a:rPr>
                <a:latin typeface="PMingLiU" panose="02020500000000000000" charset="-120"/>
                <a:ea typeface="PMingLiU" panose="02020500000000000000" charset="-120"/>
                <a:cs typeface="PMingLiU" panose="02020500000000000000" charset="-120"/>
                <a:sym typeface="PMingLiU" panose="02020500000000000000" charset="-120"/>
              </a:rPr>
              <a:t>15-24 歲亞裔青少女在美國所有族裔中</a:t>
            </a: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憂鬱症</a:t>
            </a:r>
            <a:r>
              <a:rPr>
                <a:latin typeface="PMingLiU" panose="02020500000000000000" charset="-120"/>
                <a:ea typeface="PMingLiU" panose="02020500000000000000" charset="-120"/>
                <a:cs typeface="PMingLiU" panose="02020500000000000000" charset="-120"/>
                <a:sym typeface="PMingLiU" panose="02020500000000000000" charset="-120"/>
              </a:rPr>
              <a:t>及自殺比例最高。</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a:lnSpc>
                <a:spcPct val="80000"/>
              </a:lnSpc>
              <a:buChar char="❖"/>
              <a:defRPr sz="6400">
                <a:latin typeface="Constantia" panose="02030602050306030303"/>
                <a:ea typeface="Constantia" panose="02030602050306030303"/>
                <a:cs typeface="Constantia" panose="02030602050306030303"/>
                <a:sym typeface="Constantia" panose="02030602050306030303"/>
              </a:defRPr>
            </a:pPr>
            <a:r>
              <a:rPr>
                <a:latin typeface="PMingLiU" panose="02020500000000000000" charset="-120"/>
                <a:ea typeface="PMingLiU" panose="02020500000000000000" charset="-120"/>
                <a:cs typeface="PMingLiU" panose="02020500000000000000" charset="-120"/>
                <a:sym typeface="PMingLiU" panose="02020500000000000000" charset="-120"/>
              </a:rPr>
              <a:t>華裔青少年的網路或遊戲上癮問題。</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a:lnSpc>
                <a:spcPct val="80000"/>
              </a:lnSpc>
              <a:buChar char="❖"/>
              <a:defRPr sz="6400">
                <a:latin typeface="Constantia" panose="02030602050306030303"/>
                <a:ea typeface="Constantia" panose="02030602050306030303"/>
                <a:cs typeface="Constantia" panose="02030602050306030303"/>
                <a:sym typeface="Constantia" panose="02030602050306030303"/>
              </a:defRPr>
            </a:pPr>
            <a:r>
              <a:rPr>
                <a:latin typeface="PMingLiU" panose="02020500000000000000" charset="-120"/>
                <a:ea typeface="PMingLiU" panose="02020500000000000000" charset="-120"/>
                <a:cs typeface="PMingLiU" panose="02020500000000000000" charset="-120"/>
                <a:sym typeface="PMingLiU" panose="02020500000000000000" charset="-120"/>
              </a:rPr>
              <a:t>（Ex.大學男生退學）</a:t>
            </a:r>
            <a:endParaRPr>
              <a:latin typeface="PMingLiU" panose="02020500000000000000" charset="-120"/>
              <a:ea typeface="PMingLiU" panose="02020500000000000000" charset="-120"/>
              <a:cs typeface="PMingLiU" panose="02020500000000000000" charset="-120"/>
              <a:sym typeface="PMingLiU" panose="02020500000000000000" charset="-120"/>
            </a:endParaRPr>
          </a:p>
        </p:txBody>
      </p:sp>
      <p:pic>
        <p:nvPicPr>
          <p:cNvPr id="207" name="Picture 4" descr="Picture 4"/>
          <p:cNvPicPr>
            <a:picLocks noChangeAspect="1"/>
          </p:cNvPicPr>
          <p:nvPr/>
        </p:nvPicPr>
        <p:blipFill>
          <a:blip r:embed="rId1"/>
          <a:stretch>
            <a:fillRect/>
          </a:stretch>
        </p:blipFill>
        <p:spPr>
          <a:xfrm>
            <a:off x="8682990" y="4046220"/>
            <a:ext cx="3318510" cy="2524760"/>
          </a:xfrm>
          <a:prstGeom prst="rect">
            <a:avLst/>
          </a:prstGeom>
          <a:ln w="12700">
            <a:miter lim="400000"/>
            <a:headEnd/>
            <a:tailEnd/>
          </a:ln>
        </p:spPr>
      </p:pic>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206">
                                            <p:txEl>
                                              <p:pRg st="0" end="0"/>
                                            </p:txEl>
                                          </p:spTgt>
                                        </p:tgtEl>
                                        <p:attrNameLst>
                                          <p:attrName>style.visibility</p:attrName>
                                        </p:attrNameLst>
                                      </p:cBhvr>
                                      <p:to>
                                        <p:strVal val="visible"/>
                                      </p:to>
                                    </p:set>
                                    <p:anim calcmode="lin" valueType="num">
                                      <p:cBhvr>
                                        <p:cTn id="7" dur="1000" fill="hold"/>
                                        <p:tgtEl>
                                          <p:spTgt spid="206">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2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206">
                                            <p:txEl>
                                              <p:pRg st="1" end="1"/>
                                            </p:txEl>
                                          </p:spTgt>
                                        </p:tgtEl>
                                        <p:attrNameLst>
                                          <p:attrName>style.visibility</p:attrName>
                                        </p:attrNameLst>
                                      </p:cBhvr>
                                      <p:to>
                                        <p:strVal val="visible"/>
                                      </p:to>
                                    </p:set>
                                    <p:anim calcmode="lin" valueType="num">
                                      <p:cBhvr>
                                        <p:cTn id="13" dur="1000" fill="hold"/>
                                        <p:tgtEl>
                                          <p:spTgt spid="20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206">
                                            <p:txEl>
                                              <p:pRg st="2" end="2"/>
                                            </p:txEl>
                                          </p:spTgt>
                                        </p:tgtEl>
                                        <p:attrNameLst>
                                          <p:attrName>style.visibility</p:attrName>
                                        </p:attrNameLst>
                                      </p:cBhvr>
                                      <p:to>
                                        <p:strVal val="visible"/>
                                      </p:to>
                                    </p:set>
                                    <p:anim calcmode="lin" valueType="num">
                                      <p:cBhvr>
                                        <p:cTn id="19" dur="1000" fill="hold"/>
                                        <p:tgtEl>
                                          <p:spTgt spid="206">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206">
                                            <p:txEl>
                                              <p:pRg st="3" end="3"/>
                                            </p:txEl>
                                          </p:spTgt>
                                        </p:tgtEl>
                                        <p:attrNameLst>
                                          <p:attrName>style.visibility</p:attrName>
                                        </p:attrNameLst>
                                      </p:cBhvr>
                                      <p:to>
                                        <p:strVal val="visible"/>
                                      </p:to>
                                    </p:set>
                                    <p:anim calcmode="lin" valueType="num">
                                      <p:cBhvr>
                                        <p:cTn id="25" dur="1000" fill="hold"/>
                                        <p:tgtEl>
                                          <p:spTgt spid="20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0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06" grpId="1" animBg="1" advAuto="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320"/>
            <a:ext cx="10972800" cy="891540"/>
          </a:xfrm>
        </p:spPr>
        <p:txBody>
          <a:bodyPr>
            <a:normAutofit/>
          </a:bodyPr>
          <a:lstStyle/>
          <a:p>
            <a:r>
              <a:rPr lang="zh-CN" sz="4000">
                <a:latin typeface="Microsoft JhengHei" panose="020B0604030504040204" pitchFamily="34" charset="-120"/>
                <a:ea typeface="Microsoft JhengHei" panose="020B0604030504040204" pitchFamily="34" charset="-120"/>
                <a:cs typeface="Microsoft JhengHei" panose="020B0604030504040204" pitchFamily="34" charset="-120"/>
                <a:sym typeface="+mn-ea"/>
              </a:rPr>
              <a:t>創世紀</a:t>
            </a:r>
            <a:r>
              <a:rPr lang="en-US" altLang="zh-CN" sz="4000">
                <a:latin typeface="Microsoft JhengHei" panose="020B0604030504040204" pitchFamily="34" charset="-120"/>
                <a:ea typeface="Microsoft JhengHei" panose="020B0604030504040204" pitchFamily="34" charset="-120"/>
                <a:cs typeface="Microsoft JhengHei" panose="020B0604030504040204" pitchFamily="34" charset="-120"/>
                <a:sym typeface="+mn-ea"/>
              </a:rPr>
              <a:t> 1</a:t>
            </a:r>
            <a:endParaRPr lang="zh-CN" altLang="en-US" sz="400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Content Placeholder 4"/>
          <p:cNvSpPr>
            <a:spLocks noGrp="1"/>
          </p:cNvSpPr>
          <p:nvPr>
            <p:ph idx="1"/>
          </p:nvPr>
        </p:nvSpPr>
        <p:spPr>
          <a:xfrm>
            <a:off x="154305" y="1055370"/>
            <a:ext cx="11924665" cy="5553075"/>
          </a:xfrm>
        </p:spPr>
        <p:txBody>
          <a:bodyPr>
            <a:noAutofit/>
          </a:bodyPr>
          <a:lstStyle/>
          <a:p>
            <a:pPr marL="0" indent="0" rtl="0">
              <a:spcBef>
                <a:spcPts val="0"/>
              </a:spcBef>
              <a:spcAft>
                <a:spcPts val="0"/>
              </a:spcAft>
              <a:buNone/>
            </a:pPr>
            <a:endParaRPr sz="3600" i="0" strike="noStrike" dirty="0">
              <a:solidFill>
                <a:srgbClr val="000000"/>
              </a:solidFill>
              <a:effectLst/>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indent="0" rtl="0">
              <a:spcBef>
                <a:spcPts val="0"/>
              </a:spcBef>
              <a:spcAft>
                <a:spcPts val="0"/>
              </a:spcAft>
              <a:buNone/>
            </a:pP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26 </a:t>
            </a:r>
            <a:r>
              <a:rPr sz="4000" i="0" strike="noStrike"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rPr>
              <a:t>神說</a:t>
            </a: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：「我們要</a:t>
            </a:r>
            <a:r>
              <a:rPr sz="4000" i="0" strike="noStrike"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rPr>
              <a:t>照著我們的形象</a:t>
            </a: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，按著我們的樣式造人，</a:t>
            </a:r>
            <a:r>
              <a:rPr sz="4000" i="0" strike="noStrike"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rPr>
              <a:t>使他們管理</a:t>
            </a: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海裡的魚、空中的鳥、地上的牲畜和全地，並地上所爬的一切昆蟲。」 </a:t>
            </a:r>
            <a:endPar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indent="0" rtl="0">
              <a:spcBef>
                <a:spcPts val="0"/>
              </a:spcBef>
              <a:spcAft>
                <a:spcPts val="0"/>
              </a:spcAft>
              <a:buNone/>
            </a:pP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27 神就照著自己的形象造人，乃是照著他的形象，</a:t>
            </a:r>
            <a:r>
              <a:rPr sz="4000" i="0" strike="noStrike"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rPr>
              <a:t>造男造女</a:t>
            </a: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 </a:t>
            </a:r>
            <a:endPar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indent="0" rtl="0">
              <a:spcBef>
                <a:spcPts val="0"/>
              </a:spcBef>
              <a:spcAft>
                <a:spcPts val="0"/>
              </a:spcAft>
              <a:buNone/>
            </a:pP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28 神就</a:t>
            </a:r>
            <a:r>
              <a:rPr sz="4000" i="0" strike="noStrike"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rPr>
              <a:t>賜福</a:t>
            </a: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給他們，又對他們說：「要</a:t>
            </a:r>
            <a:r>
              <a:rPr sz="4000" i="0" strike="noStrike"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rPr>
              <a:t>生養</a:t>
            </a: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眾多，遍滿地面，</a:t>
            </a:r>
            <a:r>
              <a:rPr sz="4000" i="0" strike="noStrike"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rPr>
              <a:t>治理</a:t>
            </a:r>
            <a:r>
              <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rPr>
              <a:t>這地，也要管理海裡的魚、空中的鳥和地上各樣行動的活物。」 </a:t>
            </a:r>
            <a:endPar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Rectangle 2"/>
          <p:cNvSpPr txBox="1"/>
          <p:nvPr>
            <p:ph type="title"/>
          </p:nvPr>
        </p:nvSpPr>
        <p:spPr>
          <a:xfrm>
            <a:off x="609600" y="144349"/>
            <a:ext cx="10972800" cy="1357703"/>
          </a:xfrm>
          <a:prstGeom prst="rect">
            <a:avLst/>
          </a:prstGeom>
        </p:spPr>
        <p:txBody>
          <a:bodyPr/>
          <a:lstStyle>
            <a:lvl1pPr algn="ctr">
              <a:defRPr>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t>為什麼華人父母易在情緒中管教子女？</a:t>
            </a:r>
          </a:p>
        </p:txBody>
      </p:sp>
      <p:sp>
        <p:nvSpPr>
          <p:cNvPr id="210" name="Rectangle 3"/>
          <p:cNvSpPr txBox="1"/>
          <p:nvPr>
            <p:ph type="body" idx="1"/>
          </p:nvPr>
        </p:nvSpPr>
        <p:spPr>
          <a:xfrm>
            <a:off x="609600" y="1728917"/>
            <a:ext cx="10972800" cy="4689929"/>
          </a:xfrm>
          <a:prstGeom prst="rect">
            <a:avLst/>
          </a:prstGeom>
        </p:spPr>
        <p:txBody>
          <a:bodyPr>
            <a:normAutofit fontScale="60000"/>
          </a:bodyPr>
          <a:lstStyle/>
          <a:p>
            <a:pPr marL="0" indent="0">
              <a:spcBef>
                <a:spcPts val="0"/>
              </a:spcBef>
              <a:buClrTx/>
              <a:buSzTx/>
              <a:buNone/>
              <a:defRPr sz="6000">
                <a:latin typeface="PMingLiU" panose="02020500000000000000" charset="-120"/>
                <a:ea typeface="PMingLiU" panose="02020500000000000000" charset="-120"/>
                <a:cs typeface="PMingLiU" panose="02020500000000000000" charset="-120"/>
                <a:sym typeface="PMingLiU" panose="02020500000000000000" charset="-120"/>
              </a:defRPr>
            </a:pPr>
            <a:r>
              <a:rPr>
                <a:solidFill>
                  <a:srgbClr val="B92D5D"/>
                </a:solidFill>
              </a:rPr>
              <a:t>文化衝擊（Culture Shock）</a:t>
            </a:r>
            <a:r>
              <a:t>？適應問題？原生家庭？個人EQ？</a:t>
            </a:r>
          </a:p>
          <a:p>
            <a:pPr marL="0" indent="0">
              <a:spcBef>
                <a:spcPts val="0"/>
              </a:spcBef>
              <a:buClrTx/>
              <a:buSzTx/>
              <a:buNone/>
              <a:defRPr sz="6000">
                <a:latin typeface="PMingLiU" panose="02020500000000000000" charset="-120"/>
                <a:ea typeface="PMingLiU" panose="02020500000000000000" charset="-120"/>
                <a:cs typeface="PMingLiU" panose="02020500000000000000" charset="-120"/>
                <a:sym typeface="PMingLiU" panose="02020500000000000000" charset="-120"/>
              </a:defRPr>
            </a:pPr>
          </a:p>
          <a:p>
            <a:pPr marL="0" indent="0">
              <a:spcBef>
                <a:spcPts val="0"/>
              </a:spcBef>
              <a:buClrTx/>
              <a:buSzTx/>
              <a:buNone/>
              <a:defRPr sz="6000">
                <a:latin typeface="PMingLiU" panose="02020500000000000000" charset="-120"/>
                <a:ea typeface="PMingLiU" panose="02020500000000000000" charset="-120"/>
                <a:cs typeface="PMingLiU" panose="02020500000000000000" charset="-120"/>
                <a:sym typeface="PMingLiU" panose="02020500000000000000" charset="-120"/>
              </a:defRPr>
            </a:pPr>
            <a:r>
              <a:t>用華人文化、觀念在美國教養子女有没有問題？</a:t>
            </a:r>
          </a:p>
          <a:p>
            <a:pPr marL="0" indent="0">
              <a:spcBef>
                <a:spcPts val="0"/>
              </a:spcBef>
              <a:buClrTx/>
              <a:buSzTx/>
              <a:buNone/>
              <a:defRPr sz="6000">
                <a:latin typeface="PMingLiU" panose="02020500000000000000" charset="-120"/>
                <a:ea typeface="PMingLiU" panose="02020500000000000000" charset="-120"/>
                <a:cs typeface="PMingLiU" panose="02020500000000000000" charset="-120"/>
                <a:sym typeface="PMingLiU" panose="02020500000000000000" charset="-120"/>
              </a:defRPr>
            </a:pPr>
          </a:p>
          <a:p>
            <a:pPr marL="0" indent="0">
              <a:spcBef>
                <a:spcPts val="0"/>
              </a:spcBef>
              <a:buClrTx/>
              <a:buSzTx/>
              <a:buNone/>
              <a:defRPr sz="6000">
                <a:latin typeface="PMingLiU" panose="02020500000000000000" charset="-120"/>
                <a:ea typeface="PMingLiU" panose="02020500000000000000" charset="-120"/>
                <a:cs typeface="PMingLiU" panose="02020500000000000000" charset="-120"/>
                <a:sym typeface="PMingLiU" panose="02020500000000000000" charset="-120"/>
              </a:defRPr>
            </a:pPr>
            <a:r>
              <a:t>在美國出生的子女面對華人父母的高期望、高限制教養面臨的挑戰？認同、選擇、逃避、放棄？</a:t>
            </a:r>
          </a:p>
          <a:p>
            <a:pPr marL="0" indent="0">
              <a:spcBef>
                <a:spcPts val="0"/>
              </a:spcBef>
              <a:buClrTx/>
              <a:buSzTx/>
              <a:buNone/>
              <a:defRPr sz="6000">
                <a:latin typeface="PMingLiU" panose="02020500000000000000" charset="-120"/>
                <a:ea typeface="PMingLiU" panose="02020500000000000000" charset="-120"/>
                <a:cs typeface="PMingLiU" panose="02020500000000000000" charset="-120"/>
                <a:sym typeface="PMingLiU" panose="02020500000000000000" charset="-120"/>
              </a:defRPr>
            </a:pPr>
          </a:p>
          <a:p>
            <a:pPr marL="0" indent="0">
              <a:spcBef>
                <a:spcPts val="0"/>
              </a:spcBef>
              <a:buClrTx/>
              <a:buSzTx/>
              <a:buNone/>
              <a:defRPr sz="6000">
                <a:latin typeface="PMingLiU" panose="02020500000000000000" charset="-120"/>
                <a:ea typeface="PMingLiU" panose="02020500000000000000" charset="-120"/>
                <a:cs typeface="PMingLiU" panose="02020500000000000000" charset="-120"/>
                <a:sym typeface="PMingLiU" panose="02020500000000000000" charset="-120"/>
              </a:defRPr>
            </a:pPr>
            <a:r>
              <a:t>家暴和虐待兒童會不會一代傳一代？</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Rectangle 2"/>
          <p:cNvSpPr txBox="1"/>
          <p:nvPr>
            <p:ph type="title"/>
          </p:nvPr>
        </p:nvSpPr>
        <p:spPr>
          <a:xfrm>
            <a:off x="609600" y="295781"/>
            <a:ext cx="10972800" cy="1121857"/>
          </a:xfrm>
          <a:prstGeom prst="rect">
            <a:avLst/>
          </a:prstGeom>
        </p:spPr>
        <p:txBody>
          <a:bodyPr/>
          <a:lstStyle>
            <a:lvl1pPr algn="ctr">
              <a:defRPr>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t>家暴對親子關係的影響</a:t>
            </a:r>
          </a:p>
        </p:txBody>
      </p:sp>
      <p:sp>
        <p:nvSpPr>
          <p:cNvPr id="213" name="Rectangle 3"/>
          <p:cNvSpPr txBox="1"/>
          <p:nvPr>
            <p:ph type="body" idx="1"/>
          </p:nvPr>
        </p:nvSpPr>
        <p:spPr>
          <a:xfrm>
            <a:off x="609600" y="1600200"/>
            <a:ext cx="10972800" cy="5030652"/>
          </a:xfrm>
          <a:prstGeom prst="rect">
            <a:avLst/>
          </a:prstGeom>
        </p:spPr>
        <p:txBody>
          <a:bodyPr>
            <a:normAutofit fontScale="50000"/>
          </a:bodyPr>
          <a:lstStyle/>
          <a:p>
            <a:pPr>
              <a:buChar char="❖"/>
              <a:defRPr sz="7200"/>
            </a:pPr>
            <a:r>
              <a:t>「底線」劇中北大高材生殺害有強烈控制慾的母親</a:t>
            </a:r>
          </a:p>
          <a:p>
            <a:pPr>
              <a:buChar char="❖"/>
              <a:defRPr sz="7200"/>
            </a:pPr>
            <a:r>
              <a:t> 公公殺死兒媳後在獄中自殺</a:t>
            </a:r>
          </a:p>
          <a:p>
            <a:pPr>
              <a:buChar char="❖"/>
              <a:defRPr sz="7200"/>
            </a:pPr>
            <a:r>
              <a:t> 女婿槍殺岳父岳母</a:t>
            </a:r>
          </a:p>
          <a:p>
            <a:pPr>
              <a:buChar char="❖"/>
              <a:defRPr sz="7200"/>
            </a:pPr>
            <a:r>
              <a:t> 家暴對子女的影響</a:t>
            </a:r>
          </a:p>
          <a:p>
            <a:pPr>
              <a:buChar char="❖"/>
              <a:defRPr sz="7200"/>
            </a:pPr>
            <a:r>
              <a:t>言語暴力影響子女一生 (Ex. 40 歲男士）</a:t>
            </a:r>
          </a:p>
          <a:p>
            <a:pPr>
              <a:buChar char="❖"/>
              <a:defRPr sz="7200"/>
            </a:pPr>
            <a:r>
              <a:t>與子孫共享天倫之樂vs.棄養或老死不相往來</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為何美國有家暴法及兒童虐待法"/>
          <p:cNvSpPr txBox="1"/>
          <p:nvPr>
            <p:ph type="title"/>
          </p:nvPr>
        </p:nvSpPr>
        <p:spPr>
          <a:prstGeom prst="rect">
            <a:avLst/>
          </a:prstGeom>
        </p:spPr>
        <p:txBody>
          <a:bodyPr/>
          <a:lstStyle>
            <a:lvl1pPr algn="ctr">
              <a:defRPr>
                <a:latin typeface="PMingLiU" panose="02020500000000000000" charset="-120"/>
                <a:ea typeface="PMingLiU" panose="02020500000000000000" charset="-120"/>
                <a:cs typeface="PMingLiU" panose="02020500000000000000" charset="-120"/>
                <a:sym typeface="PMingLiU" panose="02020500000000000000" charset="-120"/>
              </a:defRPr>
            </a:lvl1pPr>
          </a:lstStyle>
          <a:p>
            <a:r>
              <a:t>為何美國有家暴法及兒童虐待法</a:t>
            </a:r>
          </a:p>
        </p:txBody>
      </p:sp>
      <p:sp>
        <p:nvSpPr>
          <p:cNvPr id="216" name="家暴是不論年齡、社經地位、性傾向、性別、種族、宗教和國籍影響每一個社區裏的人的嚴重問題。家暴常伴隨情緒虐待及控制行為。家暴可導致身體受傷、心理創傷、嚴重情況導致死亡。家暴的毀滅後果可跨越世代，並持續終生。美國有家暴法及兒童虐待法保護婦女及兒童的人權，生命及財產權。…"/>
          <p:cNvSpPr txBox="1"/>
          <p:nvPr>
            <p:ph type="body" idx="1"/>
          </p:nvPr>
        </p:nvSpPr>
        <p:spPr>
          <a:prstGeom prst="rect">
            <a:avLst/>
          </a:prstGeom>
        </p:spPr>
        <p:txBody>
          <a:bodyPr>
            <a:normAutofit fontScale="50000"/>
          </a:bodyPr>
          <a:lstStyle/>
          <a:p>
            <a:pPr marL="601345" indent="-601345" defTabSz="914400">
              <a:spcBef>
                <a:spcPts val="600"/>
              </a:spcBef>
              <a:buClrTx/>
              <a:buSzPct val="100000"/>
              <a:buChar char="❖"/>
              <a:defRPr sz="6000">
                <a:latin typeface="+mn-lt"/>
                <a:ea typeface="+mn-ea"/>
                <a:cs typeface="+mn-cs"/>
                <a:sym typeface="Times New Roman" panose="02020603050405020304"/>
              </a:defRPr>
            </a:pPr>
            <a:r>
              <a:rPr>
                <a:latin typeface="PMingLiU" panose="02020500000000000000" charset="-120"/>
                <a:ea typeface="PMingLiU" panose="02020500000000000000" charset="-120"/>
                <a:cs typeface="PMingLiU" panose="02020500000000000000" charset="-120"/>
                <a:sym typeface="PMingLiU" panose="02020500000000000000" charset="-120"/>
              </a:rPr>
              <a:t>家暴是不論年齡、社經地位、性傾向、性別、種族、宗教和國籍影響每一個社區裏的人的嚴重問題。家暴常伴隨</a:t>
            </a: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情緒虐待</a:t>
            </a:r>
            <a:r>
              <a:rPr>
                <a:latin typeface="PMingLiU" panose="02020500000000000000" charset="-120"/>
                <a:ea typeface="PMingLiU" panose="02020500000000000000" charset="-120"/>
                <a:cs typeface="PMingLiU" panose="02020500000000000000" charset="-120"/>
                <a:sym typeface="PMingLiU" panose="02020500000000000000" charset="-120"/>
              </a:rPr>
              <a:t>及</a:t>
            </a:r>
            <a:r>
              <a:rPr>
                <a:solidFill>
                  <a:srgbClr val="99244F"/>
                </a:solidFill>
                <a:latin typeface="PMingLiU" panose="02020500000000000000" charset="-120"/>
                <a:ea typeface="PMingLiU" panose="02020500000000000000" charset="-120"/>
                <a:cs typeface="PMingLiU" panose="02020500000000000000" charset="-120"/>
                <a:sym typeface="PMingLiU" panose="02020500000000000000" charset="-120"/>
              </a:rPr>
              <a:t>控制行為</a:t>
            </a:r>
            <a:r>
              <a:rPr>
                <a:latin typeface="PMingLiU" panose="02020500000000000000" charset="-120"/>
                <a:ea typeface="PMingLiU" panose="02020500000000000000" charset="-120"/>
                <a:cs typeface="PMingLiU" panose="02020500000000000000" charset="-120"/>
                <a:sym typeface="PMingLiU" panose="02020500000000000000" charset="-120"/>
              </a:rPr>
              <a:t>。家暴可導致身體受傷、心理創傷、嚴重情況導致死亡。</a:t>
            </a: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家暴的毀滅後果可跨越世代，並持續終生</a:t>
            </a:r>
            <a:r>
              <a:rPr>
                <a:latin typeface="PMingLiU" panose="02020500000000000000" charset="-120"/>
                <a:ea typeface="PMingLiU" panose="02020500000000000000" charset="-120"/>
                <a:cs typeface="PMingLiU" panose="02020500000000000000" charset="-120"/>
                <a:sym typeface="PMingLiU" panose="02020500000000000000" charset="-120"/>
              </a:rPr>
              <a:t>。美國有家暴法及兒童虐待法</a:t>
            </a: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保護婦女及兒童的人權，生命及財產權</a:t>
            </a:r>
            <a:r>
              <a:rPr>
                <a:latin typeface="PMingLiU" panose="02020500000000000000" charset="-120"/>
                <a:ea typeface="PMingLiU" panose="02020500000000000000" charset="-120"/>
                <a:cs typeface="PMingLiU" panose="02020500000000000000" charset="-120"/>
                <a:sym typeface="PMingLiU" panose="02020500000000000000" charset="-120"/>
              </a:rPr>
              <a:t>。</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marL="601345" indent="-601345">
              <a:spcBef>
                <a:spcPts val="1100"/>
              </a:spcBef>
              <a:buClrTx/>
              <a:buSzPct val="100000"/>
              <a:buChar char="❖"/>
              <a:defRPr sz="6000"/>
            </a:pPr>
            <a:r>
              <a:t>每</a:t>
            </a:r>
            <a:r>
              <a:rPr>
                <a:latin typeface="PMingLiU" panose="02020500000000000000" charset="-120"/>
                <a:ea typeface="PMingLiU" panose="02020500000000000000" charset="-120"/>
                <a:cs typeface="PMingLiU" panose="02020500000000000000" charset="-120"/>
                <a:sym typeface="PMingLiU" panose="02020500000000000000" charset="-120"/>
              </a:rPr>
              <a:t>年有一千萬人受到家暴。</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marL="601345" indent="-601345">
              <a:spcBef>
                <a:spcPts val="1100"/>
              </a:spcBef>
              <a:buClrTx/>
              <a:buSzPct val="100000"/>
              <a:buChar char="❖"/>
              <a:defRPr sz="6000"/>
            </a:pPr>
            <a:r>
              <a:rPr>
                <a:latin typeface="PMingLiU" panose="02020500000000000000" charset="-120"/>
                <a:ea typeface="PMingLiU" panose="02020500000000000000" charset="-120"/>
                <a:cs typeface="PMingLiU" panose="02020500000000000000" charset="-120"/>
                <a:sym typeface="PMingLiU" panose="02020500000000000000" charset="-120"/>
              </a:rPr>
              <a:t>一生中，三分之一女人，四分之一男人經歷家暴。</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marL="601345" indent="-601345">
              <a:spcBef>
                <a:spcPts val="1100"/>
              </a:spcBef>
              <a:buClrTx/>
              <a:buSzPct val="100000"/>
              <a:buChar char="❖"/>
              <a:defRPr sz="6000"/>
            </a:pPr>
            <a:r>
              <a:t>每年有超過430 萬兒童受到虐待</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Rectangle 2"/>
          <p:cNvSpPr txBox="1"/>
          <p:nvPr>
            <p:ph type="title"/>
          </p:nvPr>
        </p:nvSpPr>
        <p:spPr>
          <a:xfrm>
            <a:off x="609600" y="8059"/>
            <a:ext cx="10972800" cy="1220289"/>
          </a:xfrm>
          <a:prstGeom prst="rect">
            <a:avLst/>
          </a:prstGeom>
        </p:spPr>
        <p:txBody>
          <a:bodyPr>
            <a:normAutofit/>
          </a:bodyPr>
          <a:lstStyle>
            <a:lvl1pPr algn="ctr" defTabSz="1554480">
              <a:defRPr sz="1360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rPr sz="4400"/>
              <a:t>了解家暴法令(聯邦及州法）</a:t>
            </a:r>
            <a:endParaRPr sz="4400"/>
          </a:p>
        </p:txBody>
      </p:sp>
      <p:sp>
        <p:nvSpPr>
          <p:cNvPr id="219" name="Rectangle 3"/>
          <p:cNvSpPr txBox="1"/>
          <p:nvPr>
            <p:ph type="body" idx="1"/>
          </p:nvPr>
        </p:nvSpPr>
        <p:spPr>
          <a:xfrm>
            <a:off x="609600" y="1376045"/>
            <a:ext cx="10972800" cy="5481955"/>
          </a:xfrm>
          <a:prstGeom prst="rect">
            <a:avLst/>
          </a:prstGeom>
        </p:spPr>
        <p:txBody>
          <a:bodyPr>
            <a:normAutofit fontScale="50000"/>
          </a:bodyPr>
          <a:lstStyle/>
          <a:p>
            <a:pPr marL="601345" indent="-601345">
              <a:spcBef>
                <a:spcPts val="1100"/>
              </a:spcBef>
              <a:buClrTx/>
              <a:buSzPct val="100000"/>
              <a:buChar char="❖"/>
              <a:defRPr sz="6000">
                <a:latin typeface="PMingLiU" panose="02020500000000000000" charset="-120"/>
                <a:ea typeface="PMingLiU" panose="02020500000000000000" charset="-120"/>
                <a:cs typeface="PMingLiU" panose="02020500000000000000" charset="-120"/>
                <a:sym typeface="PMingLiU" panose="02020500000000000000" charset="-120"/>
              </a:defRPr>
            </a:pPr>
            <a:r>
              <a:t>1994 參議院通過Violence Against Women Act（暴力侵害婦女法）認為家暴是聯邦罪行（national crime）及違反聯邦法</a:t>
            </a: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rPr>
                <a:solidFill>
                  <a:srgbClr val="B92D5D"/>
                </a:solidFill>
              </a:rPr>
              <a:t>加州家暴法</a:t>
            </a:r>
            <a:r>
              <a:t>將傷害（或威脅傷害）現任或前任者定為</a:t>
            </a:r>
            <a:r>
              <a:rPr>
                <a:solidFill>
                  <a:srgbClr val="B92D5D"/>
                </a:solidFill>
              </a:rPr>
              <a:t>刑事犯罪</a:t>
            </a:r>
            <a:r>
              <a:t>：伴侶，同居者，有小孩，約會或親密的伙伴。</a:t>
            </a:r>
            <a:r>
              <a:rPr>
                <a:solidFill>
                  <a:srgbClr val="B92D5D"/>
                </a:solidFill>
              </a:rPr>
              <a:t>受保護人員名單包括父母，兒童，以及親戚們。</a:t>
            </a:r>
            <a:endParaRPr>
              <a:solidFill>
                <a:srgbClr val="B92D5D"/>
              </a:solidFill>
            </a:endParaRP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警察如何處理家暴？保護令或限制令</a:t>
            </a: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可以撤訴嗎？Dixon v. United States; Giles v. California</a:t>
            </a:r>
          </a:p>
          <a:p>
            <a:pPr marL="601345" indent="-601345">
              <a:spcBef>
                <a:spcPts val="1100"/>
              </a:spcBef>
              <a:buClrTx/>
              <a:buSzPct val="100000"/>
              <a:buChar char="❖"/>
              <a:defRPr sz="6000">
                <a:latin typeface="+mn-lt"/>
                <a:ea typeface="+mn-ea"/>
                <a:cs typeface="+mn-cs"/>
                <a:sym typeface="Times New Roman" panose="02020603050405020304"/>
              </a:defRPr>
            </a:pPr>
            <a:r>
              <a:t>健康從業人員需報告家暴，</a:t>
            </a:r>
            <a:r>
              <a:rPr>
                <a:latin typeface="PMingLiU" panose="02020500000000000000" charset="-120"/>
                <a:ea typeface="PMingLiU" panose="02020500000000000000" charset="-120"/>
                <a:cs typeface="PMingLiU" panose="02020500000000000000" charset="-120"/>
                <a:sym typeface="PMingLiU" panose="02020500000000000000" charset="-120"/>
              </a:rPr>
              <a:t>違反報告法律是輕罪（</a:t>
            </a:r>
            <a:r>
              <a:t>misdemeanor)，從業者喪失執照，刑法民法免責報告者</a:t>
            </a:r>
          </a:p>
          <a:p>
            <a:pPr marL="601345" indent="-601345">
              <a:spcBef>
                <a:spcPts val="1100"/>
              </a:spcBef>
              <a:buClrTx/>
              <a:buSzPct val="100000"/>
              <a:buChar char="❖"/>
              <a:defRPr sz="6000">
                <a:solidFill>
                  <a:srgbClr val="B92D5D"/>
                </a:solidFill>
                <a:latin typeface="+mn-lt"/>
                <a:ea typeface="+mn-ea"/>
                <a:cs typeface="+mn-cs"/>
                <a:sym typeface="Times New Roman" panose="02020603050405020304"/>
              </a:defRPr>
            </a:pPr>
            <a:r>
              <a:t>了解法令可以保護自己免受家庭暴力</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Title 1"/>
          <p:cNvSpPr txBox="1"/>
          <p:nvPr>
            <p:ph type="title"/>
          </p:nvPr>
        </p:nvSpPr>
        <p:spPr>
          <a:xfrm>
            <a:off x="737418" y="166908"/>
            <a:ext cx="10747206" cy="1021159"/>
          </a:xfrm>
          <a:prstGeom prst="rect">
            <a:avLst/>
          </a:prstGeom>
        </p:spPr>
        <p:txBody>
          <a:bodyPr>
            <a:normAutofit/>
          </a:bodyPr>
          <a:lstStyle>
            <a:lvl1pPr algn="ctr">
              <a:defRPr sz="8000"/>
            </a:lvl1pPr>
          </a:lstStyle>
          <a:p>
            <a:r>
              <a:rPr sz="4890"/>
              <a:t>兒童保護法律及規定</a:t>
            </a:r>
            <a:endParaRPr sz="4890"/>
          </a:p>
        </p:txBody>
      </p:sp>
      <p:sp>
        <p:nvSpPr>
          <p:cNvPr id="222" name="Content Placeholder 2"/>
          <p:cNvSpPr txBox="1"/>
          <p:nvPr>
            <p:ph type="body" idx="1"/>
          </p:nvPr>
        </p:nvSpPr>
        <p:spPr>
          <a:xfrm>
            <a:off x="469493" y="1325176"/>
            <a:ext cx="11341230" cy="5288935"/>
          </a:xfrm>
          <a:prstGeom prst="rect">
            <a:avLst/>
          </a:prstGeom>
        </p:spPr>
        <p:txBody>
          <a:bodyPr>
            <a:normAutofit fontScale="50000"/>
          </a:bodyPr>
          <a:lstStyle/>
          <a:p>
            <a:pPr marL="0" indent="0" defTabSz="415925">
              <a:spcBef>
                <a:spcPts val="0"/>
              </a:spcBef>
              <a:buClrTx/>
              <a:buSzTx/>
              <a:buNone/>
              <a:defRPr sz="5460">
                <a:solidFill>
                  <a:srgbClr val="202124"/>
                </a:solidFill>
                <a:latin typeface="Arial" panose="020B0604020202020204"/>
                <a:ea typeface="Arial" panose="020B0604020202020204"/>
                <a:cs typeface="Arial" panose="020B0604020202020204"/>
                <a:sym typeface="Arial" panose="020B0604020202020204"/>
              </a:defRPr>
            </a:pPr>
            <a:r>
              <a:t>加州州法將</a:t>
            </a:r>
            <a:r>
              <a:rPr>
                <a:solidFill>
                  <a:srgbClr val="B92D5D"/>
                </a:solidFill>
              </a:rPr>
              <a:t>虐待兒童罪</a:t>
            </a:r>
            <a:r>
              <a:t>定義為故意對兒童施加“殘忍或不人道的體罰或導致創傷狀態的傷害”。該罪行可被指控為輕罪或重罪，最高可判處 6 年監禁。</a:t>
            </a:r>
          </a:p>
          <a:p>
            <a:pPr marL="0" indent="0" defTabSz="415925">
              <a:spcBef>
                <a:spcPts val="0"/>
              </a:spcBef>
              <a:buClrTx/>
              <a:buSzTx/>
              <a:buNone/>
              <a:defRPr sz="5460">
                <a:solidFill>
                  <a:srgbClr val="202124"/>
                </a:solidFill>
                <a:latin typeface="Arial" panose="020B0604020202020204"/>
                <a:ea typeface="Arial" panose="020B0604020202020204"/>
                <a:cs typeface="Arial" panose="020B0604020202020204"/>
                <a:sym typeface="Arial" panose="020B0604020202020204"/>
              </a:defRPr>
            </a:pPr>
          </a:p>
          <a:p>
            <a:pPr marL="0" indent="0" defTabSz="415925">
              <a:spcBef>
                <a:spcPts val="0"/>
              </a:spcBef>
              <a:buClrTx/>
              <a:buSzTx/>
              <a:buNone/>
              <a:defRPr sz="5460">
                <a:solidFill>
                  <a:srgbClr val="202124"/>
                </a:solidFill>
                <a:latin typeface="Arial" panose="020B0604020202020204"/>
                <a:ea typeface="Arial" panose="020B0604020202020204"/>
                <a:cs typeface="Arial" panose="020B0604020202020204"/>
                <a:sym typeface="Arial" panose="020B0604020202020204"/>
              </a:defRPr>
            </a:pPr>
            <a:r>
              <a:rPr>
                <a:solidFill>
                  <a:srgbClr val="B92D5D"/>
                </a:solidFill>
              </a:rPr>
              <a:t>體罰</a:t>
            </a:r>
            <a:r>
              <a:t>是否觸法？留小孩單獨在家是否觸法？不給小孩看病是否觸法？</a:t>
            </a:r>
          </a:p>
          <a:p>
            <a:pPr marL="0" indent="0" defTabSz="1664335">
              <a:spcBef>
                <a:spcPts val="1000"/>
              </a:spcBef>
              <a:buSzTx/>
              <a:buNone/>
              <a:defRPr sz="5460"/>
            </a:pPr>
          </a:p>
          <a:p>
            <a:pPr marL="497205" indent="-497205" defTabSz="1664335">
              <a:spcBef>
                <a:spcPts val="1000"/>
              </a:spcBef>
              <a:buChar char="▪"/>
              <a:defRPr sz="5825">
                <a:solidFill>
                  <a:srgbClr val="B92D5D"/>
                </a:solidFill>
              </a:defRPr>
            </a:pPr>
            <a:r>
              <a:t>Mandated reporter to Child Protective Services </a:t>
            </a:r>
          </a:p>
          <a:p>
            <a:pPr marL="0" indent="0" defTabSz="1664335">
              <a:spcBef>
                <a:spcPts val="1000"/>
              </a:spcBef>
              <a:buSzTx/>
              <a:buNone/>
              <a:defRPr sz="5825"/>
            </a:pPr>
            <a:r>
              <a:t>法令規定需報告兒童虐待</a:t>
            </a:r>
            <a:r>
              <a:t>case </a:t>
            </a:r>
            <a:r>
              <a:t>給兒童保護服務的人：</a:t>
            </a:r>
          </a:p>
          <a:p>
            <a:pPr marL="0" indent="0" defTabSz="1664335">
              <a:spcBef>
                <a:spcPts val="1000"/>
              </a:spcBef>
              <a:buSzTx/>
              <a:buNone/>
              <a:defRPr sz="5825"/>
            </a:pPr>
            <a:r>
              <a:t>醫生護士、心理治療師、社會工作者、老師、牧師⋯</a:t>
            </a:r>
          </a:p>
          <a:p>
            <a:pPr marL="0" indent="0" defTabSz="1664335">
              <a:spcBef>
                <a:spcPts val="1000"/>
              </a:spcBef>
              <a:buSzTx/>
              <a:buNone/>
              <a:defRPr sz="5825"/>
            </a:pPr>
            <a:r>
              <a:t>Ex：紐約繼父替女兒擦藥</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避免權勢霸凌"/>
          <p:cNvSpPr txBox="1"/>
          <p:nvPr>
            <p:ph type="title" idx="4294967295"/>
          </p:nvPr>
        </p:nvSpPr>
        <p:spPr>
          <a:xfrm>
            <a:off x="482016" y="390627"/>
            <a:ext cx="11349115" cy="1046462"/>
          </a:xfrm>
          <a:prstGeom prst="rect">
            <a:avLst/>
          </a:prstGeom>
          <a:ln w="12700"/>
        </p:spPr>
        <p:txBody>
          <a:bodyPr>
            <a:normAutofit/>
          </a:bodyPr>
          <a:lstStyle>
            <a:lvl1pPr algn="ctr" defTabSz="1791970">
              <a:defRPr sz="1176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rPr sz="4890"/>
              <a:t>避免權勢霸凌</a:t>
            </a:r>
            <a:endParaRPr sz="4890"/>
          </a:p>
        </p:txBody>
      </p:sp>
      <p:sp>
        <p:nvSpPr>
          <p:cNvPr id="225" name="不做受害者：…"/>
          <p:cNvSpPr txBox="1"/>
          <p:nvPr>
            <p:ph type="body" idx="4294967295"/>
          </p:nvPr>
        </p:nvSpPr>
        <p:spPr>
          <a:xfrm>
            <a:off x="185875" y="1463828"/>
            <a:ext cx="11478680" cy="4860772"/>
          </a:xfrm>
          <a:prstGeom prst="rect">
            <a:avLst/>
          </a:prstGeom>
        </p:spPr>
        <p:txBody>
          <a:bodyPr lIns="45719" tIns="45719" rIns="45719" bIns="45719">
            <a:normAutofit fontScale="50000"/>
          </a:bodyPr>
          <a:lstStyle/>
          <a:p>
            <a:pPr marL="0" indent="0" defTabSz="1243330">
              <a:spcBef>
                <a:spcPts val="800"/>
              </a:spcBef>
              <a:buClrTx/>
              <a:buSzTx/>
              <a:buNone/>
              <a:defRPr sz="5440">
                <a:latin typeface="Constantia" panose="02030602050306030303"/>
                <a:ea typeface="Constantia" panose="02030602050306030303"/>
                <a:cs typeface="Constantia" panose="02030602050306030303"/>
                <a:sym typeface="Constantia" panose="02030602050306030303"/>
              </a:defRPr>
            </a:pPr>
            <a:r>
              <a:rPr>
                <a:solidFill>
                  <a:srgbClr val="B92D5D"/>
                </a:solidFill>
              </a:rPr>
              <a:t>不做受害者</a:t>
            </a:r>
            <a:r>
              <a:t>：</a:t>
            </a:r>
          </a:p>
          <a:p>
            <a:pPr marL="545465" indent="-545465" defTabSz="1243330">
              <a:spcBef>
                <a:spcPts val="800"/>
              </a:spcBef>
              <a:buClrTx/>
              <a:buSzPct val="100000"/>
              <a:buChar char="✦"/>
              <a:defRPr sz="5440">
                <a:latin typeface="Constantia" panose="02030602050306030303"/>
                <a:ea typeface="Constantia" panose="02030602050306030303"/>
                <a:cs typeface="Constantia" panose="02030602050306030303"/>
                <a:sym typeface="Constantia" panose="02030602050306030303"/>
              </a:defRPr>
            </a:pPr>
            <a:r>
              <a:t>了解美國法律、文化、語言</a:t>
            </a:r>
          </a:p>
          <a:p>
            <a:pPr marL="545465" indent="-545465" defTabSz="1243330">
              <a:spcBef>
                <a:spcPts val="800"/>
              </a:spcBef>
              <a:buClrTx/>
              <a:buSzPct val="100000"/>
              <a:buChar char="✦"/>
              <a:defRPr sz="5440">
                <a:latin typeface="Constantia" panose="02030602050306030303"/>
                <a:ea typeface="Constantia" panose="02030602050306030303"/>
                <a:cs typeface="Constantia" panose="02030602050306030303"/>
                <a:sym typeface="Constantia" panose="02030602050306030303"/>
              </a:defRPr>
            </a:pPr>
            <a:r>
              <a:t>設立健康界限</a:t>
            </a:r>
          </a:p>
          <a:p>
            <a:pPr marL="545465" indent="-545465" defTabSz="1243330">
              <a:spcBef>
                <a:spcPts val="800"/>
              </a:spcBef>
              <a:buClrTx/>
              <a:buSzPct val="100000"/>
              <a:buChar char="✦"/>
              <a:defRPr sz="5440">
                <a:latin typeface="Constantia" panose="02030602050306030303"/>
                <a:ea typeface="Constantia" panose="02030602050306030303"/>
                <a:cs typeface="Constantia" panose="02030602050306030303"/>
                <a:sym typeface="Constantia" panose="02030602050306030303"/>
              </a:defRPr>
            </a:pPr>
            <a:r>
              <a:t>讓情緒保護你</a:t>
            </a:r>
          </a:p>
          <a:p>
            <a:pPr marL="545465" indent="-545465" defTabSz="1243330">
              <a:spcBef>
                <a:spcPts val="800"/>
              </a:spcBef>
              <a:buClrTx/>
              <a:buSzPct val="100000"/>
              <a:buChar char="✦"/>
              <a:defRPr sz="5440">
                <a:latin typeface="Constantia" panose="02030602050306030303"/>
                <a:ea typeface="Constantia" panose="02030602050306030303"/>
                <a:cs typeface="Constantia" panose="02030602050306030303"/>
                <a:sym typeface="Constantia" panose="02030602050306030303"/>
              </a:defRPr>
            </a:pPr>
          </a:p>
          <a:p>
            <a:pPr marL="0" indent="0" defTabSz="1243330">
              <a:spcBef>
                <a:spcPts val="800"/>
              </a:spcBef>
              <a:buClrTx/>
              <a:buSzTx/>
              <a:buNone/>
              <a:defRPr sz="5440">
                <a:latin typeface="Constantia" panose="02030602050306030303"/>
                <a:ea typeface="Constantia" panose="02030602050306030303"/>
                <a:cs typeface="Constantia" panose="02030602050306030303"/>
                <a:sym typeface="Constantia" panose="02030602050306030303"/>
              </a:defRPr>
            </a:pPr>
            <a:r>
              <a:rPr>
                <a:solidFill>
                  <a:srgbClr val="B92D5D"/>
                </a:solidFill>
              </a:rPr>
              <a:t>不做加害者</a:t>
            </a:r>
            <a:r>
              <a:t>：</a:t>
            </a:r>
          </a:p>
          <a:p>
            <a:pPr marL="545465" indent="-545465" defTabSz="1243330">
              <a:spcBef>
                <a:spcPts val="800"/>
              </a:spcBef>
              <a:buClrTx/>
              <a:buSzPct val="100000"/>
              <a:buChar char="✦"/>
              <a:defRPr sz="5440">
                <a:latin typeface="Constantia" panose="02030602050306030303"/>
                <a:ea typeface="Constantia" panose="02030602050306030303"/>
                <a:cs typeface="Constantia" panose="02030602050306030303"/>
                <a:sym typeface="Constantia" panose="02030602050306030303"/>
              </a:defRPr>
            </a:pPr>
            <a:r>
              <a:t>合宜的期望</a:t>
            </a:r>
          </a:p>
          <a:p>
            <a:pPr marL="545465" indent="-545465" defTabSz="1243330">
              <a:spcBef>
                <a:spcPts val="800"/>
              </a:spcBef>
              <a:buClrTx/>
              <a:buSzPct val="100000"/>
              <a:buChar char="✦"/>
              <a:defRPr sz="5440">
                <a:latin typeface="Constantia" panose="02030602050306030303"/>
                <a:ea typeface="Constantia" panose="02030602050306030303"/>
                <a:cs typeface="Constantia" panose="02030602050306030303"/>
                <a:sym typeface="Constantia" panose="02030602050306030303"/>
              </a:defRPr>
            </a:pPr>
            <a:r>
              <a:t>溝通前先處理自己的情緒：採用非暴力溝通</a:t>
            </a:r>
          </a:p>
          <a:p>
            <a:pPr marL="545465" indent="-545465" defTabSz="1243330">
              <a:spcBef>
                <a:spcPts val="800"/>
              </a:spcBef>
              <a:buClrTx/>
              <a:buSzPct val="100000"/>
              <a:buChar char="✦"/>
              <a:defRPr sz="5440">
                <a:latin typeface="Constantia" panose="02030602050306030303"/>
                <a:ea typeface="Constantia" panose="02030602050306030303"/>
                <a:cs typeface="Constantia" panose="02030602050306030303"/>
                <a:sym typeface="Constantia" panose="02030602050306030303"/>
              </a:defRPr>
            </a:pPr>
            <a:r>
              <a:t>學習尊重生命</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225">
                                            <p:txEl>
                                              <p:pRg st="0" end="0"/>
                                            </p:txEl>
                                          </p:spTgt>
                                        </p:tgtEl>
                                        <p:attrNameLst>
                                          <p:attrName>style.visibility</p:attrName>
                                        </p:attrNameLst>
                                      </p:cBhvr>
                                      <p:to>
                                        <p:strVal val="visible"/>
                                      </p:to>
                                    </p:set>
                                    <p:anim calcmode="lin" valueType="num">
                                      <p:cBhvr>
                                        <p:cTn id="7" dur="1000" fill="hold"/>
                                        <p:tgtEl>
                                          <p:spTgt spid="225">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2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225">
                                            <p:txEl>
                                              <p:pRg st="1" end="1"/>
                                            </p:txEl>
                                          </p:spTgt>
                                        </p:tgtEl>
                                        <p:attrNameLst>
                                          <p:attrName>style.visibility</p:attrName>
                                        </p:attrNameLst>
                                      </p:cBhvr>
                                      <p:to>
                                        <p:strVal val="visible"/>
                                      </p:to>
                                    </p:set>
                                    <p:anim calcmode="lin" valueType="num">
                                      <p:cBhvr>
                                        <p:cTn id="13" dur="1000" fill="hold"/>
                                        <p:tgtEl>
                                          <p:spTgt spid="22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225">
                                            <p:txEl>
                                              <p:pRg st="2" end="2"/>
                                            </p:txEl>
                                          </p:spTgt>
                                        </p:tgtEl>
                                        <p:attrNameLst>
                                          <p:attrName>style.visibility</p:attrName>
                                        </p:attrNameLst>
                                      </p:cBhvr>
                                      <p:to>
                                        <p:strVal val="visible"/>
                                      </p:to>
                                    </p:set>
                                    <p:anim calcmode="lin" valueType="num">
                                      <p:cBhvr>
                                        <p:cTn id="19" dur="1000" fill="hold"/>
                                        <p:tgtEl>
                                          <p:spTgt spid="225">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225">
                                            <p:txEl>
                                              <p:pRg st="3" end="3"/>
                                            </p:txEl>
                                          </p:spTgt>
                                        </p:tgtEl>
                                        <p:attrNameLst>
                                          <p:attrName>style.visibility</p:attrName>
                                        </p:attrNameLst>
                                      </p:cBhvr>
                                      <p:to>
                                        <p:strVal val="visible"/>
                                      </p:to>
                                    </p:set>
                                    <p:anim calcmode="lin" valueType="num">
                                      <p:cBhvr>
                                        <p:cTn id="25" dur="1000" fill="hold"/>
                                        <p:tgtEl>
                                          <p:spTgt spid="225">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2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iterate type="el">
                                    <p:tmAbs val="0"/>
                                  </p:iterate>
                                  <p:childTnLst>
                                    <p:set>
                                      <p:cBhvr>
                                        <p:cTn id="30" dur="indefinite" fill="hold"/>
                                        <p:tgtEl>
                                          <p:spTgt spid="225">
                                            <p:txEl>
                                              <p:pRg st="4" end="4"/>
                                            </p:txEl>
                                          </p:spTgt>
                                        </p:tgtEl>
                                        <p:attrNameLst>
                                          <p:attrName>style.visibility</p:attrName>
                                        </p:attrNameLst>
                                      </p:cBhvr>
                                      <p:to>
                                        <p:strVal val="visible"/>
                                      </p:to>
                                    </p:set>
                                    <p:anim calcmode="lin" valueType="num">
                                      <p:cBhvr>
                                        <p:cTn id="31" dur="1000" fill="hold"/>
                                        <p:tgtEl>
                                          <p:spTgt spid="225">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22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iterate type="el">
                                    <p:tmAbs val="0"/>
                                  </p:iterate>
                                  <p:childTnLst>
                                    <p:set>
                                      <p:cBhvr>
                                        <p:cTn id="36" dur="indefinite" fill="hold"/>
                                        <p:tgtEl>
                                          <p:spTgt spid="225">
                                            <p:txEl>
                                              <p:pRg st="5" end="5"/>
                                            </p:txEl>
                                          </p:spTgt>
                                        </p:tgtEl>
                                        <p:attrNameLst>
                                          <p:attrName>style.visibility</p:attrName>
                                        </p:attrNameLst>
                                      </p:cBhvr>
                                      <p:to>
                                        <p:strVal val="visible"/>
                                      </p:to>
                                    </p:set>
                                    <p:anim calcmode="lin" valueType="num">
                                      <p:cBhvr>
                                        <p:cTn id="37" dur="1000" fill="hold"/>
                                        <p:tgtEl>
                                          <p:spTgt spid="225">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2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1" nodeType="clickEffect">
                                  <p:stCondLst>
                                    <p:cond delay="0"/>
                                  </p:stCondLst>
                                  <p:iterate type="el">
                                    <p:tmAbs val="0"/>
                                  </p:iterate>
                                  <p:childTnLst>
                                    <p:set>
                                      <p:cBhvr>
                                        <p:cTn id="42" dur="indefinite" fill="hold"/>
                                        <p:tgtEl>
                                          <p:spTgt spid="225">
                                            <p:txEl>
                                              <p:pRg st="6" end="6"/>
                                            </p:txEl>
                                          </p:spTgt>
                                        </p:tgtEl>
                                        <p:attrNameLst>
                                          <p:attrName>style.visibility</p:attrName>
                                        </p:attrNameLst>
                                      </p:cBhvr>
                                      <p:to>
                                        <p:strVal val="visible"/>
                                      </p:to>
                                    </p:set>
                                    <p:anim calcmode="lin" valueType="num">
                                      <p:cBhvr>
                                        <p:cTn id="43" dur="1000" fill="hold"/>
                                        <p:tgtEl>
                                          <p:spTgt spid="225">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2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1" nodeType="clickEffect">
                                  <p:stCondLst>
                                    <p:cond delay="0"/>
                                  </p:stCondLst>
                                  <p:iterate type="el">
                                    <p:tmAbs val="0"/>
                                  </p:iterate>
                                  <p:childTnLst>
                                    <p:set>
                                      <p:cBhvr>
                                        <p:cTn id="48" dur="indefinite" fill="hold"/>
                                        <p:tgtEl>
                                          <p:spTgt spid="225">
                                            <p:txEl>
                                              <p:pRg st="7" end="7"/>
                                            </p:txEl>
                                          </p:spTgt>
                                        </p:tgtEl>
                                        <p:attrNameLst>
                                          <p:attrName>style.visibility</p:attrName>
                                        </p:attrNameLst>
                                      </p:cBhvr>
                                      <p:to>
                                        <p:strVal val="visible"/>
                                      </p:to>
                                    </p:set>
                                    <p:anim calcmode="lin" valueType="num">
                                      <p:cBhvr>
                                        <p:cTn id="49" dur="1000" fill="hold"/>
                                        <p:tgtEl>
                                          <p:spTgt spid="225">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22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1" nodeType="clickEffect">
                                  <p:stCondLst>
                                    <p:cond delay="0"/>
                                  </p:stCondLst>
                                  <p:iterate type="el">
                                    <p:tmAbs val="0"/>
                                  </p:iterate>
                                  <p:childTnLst>
                                    <p:set>
                                      <p:cBhvr>
                                        <p:cTn id="54" dur="indefinite" fill="hold"/>
                                        <p:tgtEl>
                                          <p:spTgt spid="225">
                                            <p:txEl>
                                              <p:pRg st="8" end="8"/>
                                            </p:txEl>
                                          </p:spTgt>
                                        </p:tgtEl>
                                        <p:attrNameLst>
                                          <p:attrName>style.visibility</p:attrName>
                                        </p:attrNameLst>
                                      </p:cBhvr>
                                      <p:to>
                                        <p:strVal val="visible"/>
                                      </p:to>
                                    </p:set>
                                    <p:anim calcmode="lin" valueType="num">
                                      <p:cBhvr>
                                        <p:cTn id="55" dur="1000" fill="hold"/>
                                        <p:tgtEl>
                                          <p:spTgt spid="225">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22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25" grpId="1" animBg="1" advAuto="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設立健康界限"/>
          <p:cNvSpPr txBox="1"/>
          <p:nvPr>
            <p:ph type="title" idx="4294967295"/>
          </p:nvPr>
        </p:nvSpPr>
        <p:spPr>
          <a:xfrm>
            <a:off x="421691" y="156947"/>
            <a:ext cx="11349115" cy="1046462"/>
          </a:xfrm>
          <a:prstGeom prst="rect">
            <a:avLst/>
          </a:prstGeom>
          <a:ln w="12700"/>
        </p:spPr>
        <p:txBody>
          <a:bodyPr>
            <a:normAutofit/>
          </a:bodyPr>
          <a:lstStyle>
            <a:lvl1pPr algn="ctr" defTabSz="1791970">
              <a:defRPr sz="1176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rPr sz="4890"/>
              <a:t>設立健康界限</a:t>
            </a:r>
            <a:endParaRPr sz="4890"/>
          </a:p>
        </p:txBody>
      </p:sp>
      <p:sp>
        <p:nvSpPr>
          <p:cNvPr id="228" name="界線：避免被「情緒勒索」，因為每個人只能替自己的想法、情緒及行為負責。…"/>
          <p:cNvSpPr txBox="1"/>
          <p:nvPr>
            <p:ph type="body" idx="4294967295"/>
          </p:nvPr>
        </p:nvSpPr>
        <p:spPr>
          <a:xfrm>
            <a:off x="165735" y="1203325"/>
            <a:ext cx="11510645" cy="4107180"/>
          </a:xfrm>
          <a:prstGeom prst="rect">
            <a:avLst/>
          </a:prstGeom>
        </p:spPr>
        <p:txBody>
          <a:bodyPr lIns="45719" tIns="45719" rIns="45719" bIns="45719">
            <a:normAutofit/>
          </a:bodyPr>
          <a:lstStyle/>
          <a:p>
            <a:pPr marL="455295" indent="-455295" defTabSz="914400">
              <a:spcBef>
                <a:spcPts val="600"/>
              </a:spcBef>
              <a:defRPr sz="6000">
                <a:latin typeface="Constantia" panose="02030602050306030303"/>
                <a:ea typeface="Constantia" panose="02030602050306030303"/>
                <a:cs typeface="Constantia" panose="02030602050306030303"/>
                <a:sym typeface="Constantia" panose="02030602050306030303"/>
              </a:defRPr>
            </a:pPr>
            <a:r>
              <a:rPr sz="4445">
                <a:solidFill>
                  <a:srgbClr val="B92D5D"/>
                </a:solidFill>
              </a:rPr>
              <a:t>界線：</a:t>
            </a:r>
            <a:r>
              <a:rPr sz="4445"/>
              <a:t>避免被「</a:t>
            </a:r>
            <a:r>
              <a:rPr sz="4445">
                <a:solidFill>
                  <a:srgbClr val="B92D5D"/>
                </a:solidFill>
              </a:rPr>
              <a:t>情緒勒索</a:t>
            </a:r>
            <a:r>
              <a:rPr sz="4445"/>
              <a:t>」，因為每個人只能替自己的想法、情緒及行為負責。</a:t>
            </a:r>
            <a:endParaRPr sz="4445"/>
          </a:p>
          <a:p>
            <a:pPr marL="455295" indent="-455295" defTabSz="914400">
              <a:spcBef>
                <a:spcPts val="600"/>
              </a:spcBef>
              <a:defRPr sz="6000">
                <a:solidFill>
                  <a:srgbClr val="B92D5D"/>
                </a:solidFill>
                <a:latin typeface="Constantia" panose="02030602050306030303"/>
                <a:ea typeface="Constantia" panose="02030602050306030303"/>
                <a:cs typeface="Constantia" panose="02030602050306030303"/>
                <a:sym typeface="Constantia" panose="02030602050306030303"/>
              </a:defRPr>
            </a:pPr>
            <a:r>
              <a:rPr sz="4445"/>
              <a:t>健康的界線保護我們避免權勢霸凌</a:t>
            </a:r>
            <a:endParaRPr sz="4445"/>
          </a:p>
          <a:p>
            <a:pPr marL="455295" indent="-455295" defTabSz="914400">
              <a:spcBef>
                <a:spcPts val="600"/>
              </a:spcBef>
              <a:defRPr sz="6000">
                <a:latin typeface="Constantia" panose="02030602050306030303"/>
                <a:ea typeface="Constantia" panose="02030602050306030303"/>
                <a:cs typeface="Constantia" panose="02030602050306030303"/>
                <a:sym typeface="Constantia" panose="02030602050306030303"/>
              </a:defRPr>
            </a:pPr>
            <a:r>
              <a:rPr sz="4445"/>
              <a:t>沒有界限的愛是溺愛：晨㬢會家長的經驗：只有父母改變，子女戒毒後才不易再犯。</a:t>
            </a:r>
            <a:endParaRPr sz="4445"/>
          </a:p>
        </p:txBody>
      </p:sp>
      <p:pic>
        <p:nvPicPr>
          <p:cNvPr id="229" name="Image" descr="Image"/>
          <p:cNvPicPr>
            <a:picLocks noChangeAspect="1"/>
          </p:cNvPicPr>
          <p:nvPr/>
        </p:nvPicPr>
        <p:blipFill>
          <a:blip r:embed="rId1"/>
          <a:stretch>
            <a:fillRect/>
          </a:stretch>
        </p:blipFill>
        <p:spPr>
          <a:xfrm>
            <a:off x="7173595" y="4348480"/>
            <a:ext cx="5018405" cy="2509520"/>
          </a:xfrm>
          <a:prstGeom prst="rect">
            <a:avLst/>
          </a:prstGeom>
          <a:ln w="12700">
            <a:miter lim="400000"/>
            <a:headEnd/>
            <a:tailEnd/>
          </a:ln>
        </p:spPr>
      </p:pic>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228">
                                            <p:txEl>
                                              <p:pRg st="0" end="0"/>
                                            </p:txEl>
                                          </p:spTgt>
                                        </p:tgtEl>
                                        <p:attrNameLst>
                                          <p:attrName>style.visibility</p:attrName>
                                        </p:attrNameLst>
                                      </p:cBhvr>
                                      <p:to>
                                        <p:strVal val="visible"/>
                                      </p:to>
                                    </p:set>
                                    <p:anim calcmode="lin" valueType="num">
                                      <p:cBhvr>
                                        <p:cTn id="7" dur="1000" fill="hold"/>
                                        <p:tgtEl>
                                          <p:spTgt spid="228">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2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228">
                                            <p:txEl>
                                              <p:pRg st="1" end="1"/>
                                            </p:txEl>
                                          </p:spTgt>
                                        </p:tgtEl>
                                        <p:attrNameLst>
                                          <p:attrName>style.visibility</p:attrName>
                                        </p:attrNameLst>
                                      </p:cBhvr>
                                      <p:to>
                                        <p:strVal val="visible"/>
                                      </p:to>
                                    </p:set>
                                    <p:anim calcmode="lin" valueType="num">
                                      <p:cBhvr>
                                        <p:cTn id="13" dur="1000" fill="hold"/>
                                        <p:tgtEl>
                                          <p:spTgt spid="22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2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228">
                                            <p:txEl>
                                              <p:pRg st="2" end="2"/>
                                            </p:txEl>
                                          </p:spTgt>
                                        </p:tgtEl>
                                        <p:attrNameLst>
                                          <p:attrName>style.visibility</p:attrName>
                                        </p:attrNameLst>
                                      </p:cBhvr>
                                      <p:to>
                                        <p:strVal val="visible"/>
                                      </p:to>
                                    </p:set>
                                    <p:anim calcmode="lin" valueType="num">
                                      <p:cBhvr>
                                        <p:cTn id="19" dur="1000" fill="hold"/>
                                        <p:tgtEl>
                                          <p:spTgt spid="228">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2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28" grpId="1" animBg="1" advAuto="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讓情緒（Emotions)保護你"/>
          <p:cNvSpPr txBox="1"/>
          <p:nvPr>
            <p:ph type="title" idx="4294967295"/>
          </p:nvPr>
        </p:nvSpPr>
        <p:spPr>
          <a:xfrm>
            <a:off x="482016" y="140763"/>
            <a:ext cx="11349115" cy="1038891"/>
          </a:xfrm>
          <a:prstGeom prst="rect">
            <a:avLst/>
          </a:prstGeom>
          <a:ln w="12700"/>
        </p:spPr>
        <p:txBody>
          <a:bodyPr>
            <a:normAutofit/>
          </a:bodyPr>
          <a:lstStyle>
            <a:lvl1pPr algn="ctr" defTabSz="1774190">
              <a:defRPr sz="1164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rPr sz="4890"/>
              <a:t>讓情緒（Emotions)保護你</a:t>
            </a:r>
            <a:endParaRPr sz="4890"/>
          </a:p>
        </p:txBody>
      </p:sp>
      <p:sp>
        <p:nvSpPr>
          <p:cNvPr id="232" name="華人文化缺乏情緒教育，許多人不了解或感受不到自己的情緒，或是壓抑自己的情緒（男兒有淚不輕彈），以致遇到壓力，很容易爆發，把怒氣發洩在配偶、子女身上，造成悲劇。…"/>
          <p:cNvSpPr txBox="1"/>
          <p:nvPr>
            <p:ph type="body" idx="4294967295"/>
          </p:nvPr>
        </p:nvSpPr>
        <p:spPr>
          <a:xfrm>
            <a:off x="356660" y="1174310"/>
            <a:ext cx="11478680" cy="5429990"/>
          </a:xfrm>
          <a:prstGeom prst="rect">
            <a:avLst/>
          </a:prstGeom>
        </p:spPr>
        <p:txBody>
          <a:bodyPr lIns="45719" tIns="45719" rIns="45719" bIns="45719">
            <a:normAutofit fontScale="50000"/>
          </a:bodyPr>
          <a:lstStyle/>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華人文化缺乏情緒教育，許多人不了解或感受不到自己的情緒，或是壓抑自己的情緒（男兒有淚不輕彈），以致遇到壓力，很容易爆發，把怒氣發洩在配偶、子女身上，造成悲劇。</a:t>
            </a: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rPr>
                <a:latin typeface="PMingLiU" panose="02020500000000000000" charset="-120"/>
                <a:ea typeface="PMingLiU" panose="02020500000000000000" charset="-120"/>
                <a:cs typeface="PMingLiU" panose="02020500000000000000" charset="-120"/>
                <a:sym typeface="PMingLiU" panose="02020500000000000000" charset="-120"/>
              </a:rPr>
              <a:t>父母可以幫助子女正確</a:t>
            </a: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了解</a:t>
            </a:r>
            <a:r>
              <a:rPr>
                <a:latin typeface="PMingLiU" panose="02020500000000000000" charset="-120"/>
                <a:ea typeface="PMingLiU" panose="02020500000000000000" charset="-120"/>
                <a:cs typeface="PMingLiU" panose="02020500000000000000" charset="-120"/>
                <a:sym typeface="PMingLiU" panose="02020500000000000000" charset="-120"/>
              </a:rPr>
              <a:t>自己的情緒、</a:t>
            </a: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接納</a:t>
            </a:r>
            <a:r>
              <a:rPr>
                <a:latin typeface="PMingLiU" panose="02020500000000000000" charset="-120"/>
                <a:ea typeface="PMingLiU" panose="02020500000000000000" charset="-120"/>
                <a:cs typeface="PMingLiU" panose="02020500000000000000" charset="-120"/>
                <a:sym typeface="PMingLiU" panose="02020500000000000000" charset="-120"/>
              </a:rPr>
              <a:t>它、學習如何</a:t>
            </a:r>
            <a:r>
              <a:rPr>
                <a:solidFill>
                  <a:srgbClr val="B92D5D"/>
                </a:solidFill>
                <a:latin typeface="PMingLiU" panose="02020500000000000000" charset="-120"/>
                <a:ea typeface="PMingLiU" panose="02020500000000000000" charset="-120"/>
                <a:cs typeface="PMingLiU" panose="02020500000000000000" charset="-120"/>
                <a:sym typeface="PMingLiU" panose="02020500000000000000" charset="-120"/>
              </a:rPr>
              <a:t>處理</a:t>
            </a:r>
            <a:r>
              <a:rPr>
                <a:latin typeface="PMingLiU" panose="02020500000000000000" charset="-120"/>
                <a:ea typeface="PMingLiU" panose="02020500000000000000" charset="-120"/>
                <a:cs typeface="PMingLiU" panose="02020500000000000000" charset="-120"/>
                <a:sym typeface="PMingLiU" panose="02020500000000000000" charset="-120"/>
              </a:rPr>
              <a:t>它。候診室觀察的案例（西方文化情緒教育）。</a:t>
            </a:r>
            <a:endParaRPr>
              <a:latin typeface="PMingLiU" panose="02020500000000000000" charset="-120"/>
              <a:ea typeface="PMingLiU" panose="02020500000000000000" charset="-120"/>
              <a:cs typeface="PMingLiU" panose="02020500000000000000" charset="-120"/>
              <a:sym typeface="PMingLiU" panose="02020500000000000000" charset="-120"/>
            </a:endParaRPr>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rPr b="1">
                <a:solidFill>
                  <a:srgbClr val="B92D5D"/>
                </a:solidFill>
              </a:rPr>
              <a:t>情緒能力： </a:t>
            </a:r>
            <a:r>
              <a:rPr b="1"/>
              <a:t>認識</a:t>
            </a:r>
            <a:r>
              <a:rPr b="1">
                <a:solidFill>
                  <a:srgbClr val="B92D5D"/>
                </a:solidFill>
              </a:rPr>
              <a:t>自己</a:t>
            </a:r>
            <a:r>
              <a:rPr b="1"/>
              <a:t>情緒，與他人</a:t>
            </a:r>
            <a:r>
              <a:rPr b="1">
                <a:solidFill>
                  <a:srgbClr val="B92D5D"/>
                </a:solidFill>
              </a:rPr>
              <a:t>分享</a:t>
            </a:r>
            <a:r>
              <a:rPr b="1"/>
              <a:t>情緒，</a:t>
            </a:r>
            <a:r>
              <a:rPr b="1">
                <a:solidFill>
                  <a:srgbClr val="B92D5D"/>
                </a:solidFill>
              </a:rPr>
              <a:t>同理</a:t>
            </a:r>
            <a:r>
              <a:rPr b="1"/>
              <a:t>他人情緒；</a:t>
            </a:r>
            <a:endParaRPr b="1"/>
          </a:p>
          <a:p>
            <a:pPr marL="601345" indent="-601345" defTabSz="457200">
              <a:spcBef>
                <a:spcPts val="0"/>
              </a:spcBef>
              <a:buClrTx/>
              <a:buSzPct val="100000"/>
              <a:buChar char="❖"/>
              <a:defRPr sz="6000">
                <a:solidFill>
                  <a:srgbClr val="202124"/>
                </a:solidFill>
                <a:latin typeface="Arial" panose="020B0604020202020204"/>
                <a:ea typeface="Arial" panose="020B0604020202020204"/>
                <a:cs typeface="Arial" panose="020B0604020202020204"/>
                <a:sym typeface="Arial" panose="020B0604020202020204"/>
              </a:defRPr>
            </a:pPr>
            <a:r>
              <a:t>為了體驗與神、和我們自己及與他人更深層次的關係，我們需要重新獲得情緒能力。</a:t>
            </a:r>
          </a:p>
          <a:p>
            <a:pPr marL="601345" indent="-601345" defTabSz="457200">
              <a:spcBef>
                <a:spcPts val="0"/>
              </a:spcBef>
              <a:buClrTx/>
              <a:buSzPct val="100000"/>
              <a:buChar char="❖"/>
              <a:defRPr sz="6000">
                <a:solidFill>
                  <a:srgbClr val="B92D5D"/>
                </a:solidFill>
                <a:latin typeface="Arial" panose="020B0604020202020204"/>
                <a:ea typeface="Arial" panose="020B0604020202020204"/>
                <a:cs typeface="Arial" panose="020B0604020202020204"/>
                <a:sym typeface="Arial" panose="020B0604020202020204"/>
              </a:defRPr>
            </a:pPr>
            <a:r>
              <a:t>感受到自己的情緒可以保護我們避免權勢霸凌。</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232">
                                            <p:txEl>
                                              <p:pRg st="0" end="0"/>
                                            </p:txEl>
                                          </p:spTgt>
                                        </p:tgtEl>
                                        <p:attrNameLst>
                                          <p:attrName>style.visibility</p:attrName>
                                        </p:attrNameLst>
                                      </p:cBhvr>
                                      <p:to>
                                        <p:strVal val="visible"/>
                                      </p:to>
                                    </p:set>
                                    <p:anim calcmode="lin" valueType="num">
                                      <p:cBhvr>
                                        <p:cTn id="7" dur="1000" fill="hold"/>
                                        <p:tgtEl>
                                          <p:spTgt spid="232">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2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232">
                                            <p:txEl>
                                              <p:pRg st="1" end="1"/>
                                            </p:txEl>
                                          </p:spTgt>
                                        </p:tgtEl>
                                        <p:attrNameLst>
                                          <p:attrName>style.visibility</p:attrName>
                                        </p:attrNameLst>
                                      </p:cBhvr>
                                      <p:to>
                                        <p:strVal val="visible"/>
                                      </p:to>
                                    </p:set>
                                    <p:anim calcmode="lin" valueType="num">
                                      <p:cBhvr>
                                        <p:cTn id="13" dur="1000" fill="hold"/>
                                        <p:tgtEl>
                                          <p:spTgt spid="23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3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232">
                                            <p:txEl>
                                              <p:pRg st="2" end="2"/>
                                            </p:txEl>
                                          </p:spTgt>
                                        </p:tgtEl>
                                        <p:attrNameLst>
                                          <p:attrName>style.visibility</p:attrName>
                                        </p:attrNameLst>
                                      </p:cBhvr>
                                      <p:to>
                                        <p:strVal val="visible"/>
                                      </p:to>
                                    </p:set>
                                    <p:anim calcmode="lin" valueType="num">
                                      <p:cBhvr>
                                        <p:cTn id="19" dur="1000" fill="hold"/>
                                        <p:tgtEl>
                                          <p:spTgt spid="232">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232">
                                            <p:txEl>
                                              <p:pRg st="3" end="3"/>
                                            </p:txEl>
                                          </p:spTgt>
                                        </p:tgtEl>
                                        <p:attrNameLst>
                                          <p:attrName>style.visibility</p:attrName>
                                        </p:attrNameLst>
                                      </p:cBhvr>
                                      <p:to>
                                        <p:strVal val="visible"/>
                                      </p:to>
                                    </p:set>
                                    <p:anim calcmode="lin" valueType="num">
                                      <p:cBhvr>
                                        <p:cTn id="25" dur="1000" fill="hold"/>
                                        <p:tgtEl>
                                          <p:spTgt spid="23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3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iterate type="el">
                                    <p:tmAbs val="0"/>
                                  </p:iterate>
                                  <p:childTnLst>
                                    <p:set>
                                      <p:cBhvr>
                                        <p:cTn id="30" dur="indefinite" fill="hold"/>
                                        <p:tgtEl>
                                          <p:spTgt spid="232">
                                            <p:txEl>
                                              <p:pRg st="4" end="4"/>
                                            </p:txEl>
                                          </p:spTgt>
                                        </p:tgtEl>
                                        <p:attrNameLst>
                                          <p:attrName>style.visibility</p:attrName>
                                        </p:attrNameLst>
                                      </p:cBhvr>
                                      <p:to>
                                        <p:strVal val="visible"/>
                                      </p:to>
                                    </p:set>
                                    <p:anim calcmode="lin" valueType="num">
                                      <p:cBhvr>
                                        <p:cTn id="31" dur="1000" fill="hold"/>
                                        <p:tgtEl>
                                          <p:spTgt spid="232">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23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32" grpId="1" animBg="1" advAuto="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合宜的期望"/>
          <p:cNvSpPr txBox="1"/>
          <p:nvPr>
            <p:ph type="title" idx="4294967295"/>
          </p:nvPr>
        </p:nvSpPr>
        <p:spPr>
          <a:xfrm>
            <a:off x="482016" y="390627"/>
            <a:ext cx="11349115" cy="1046462"/>
          </a:xfrm>
          <a:prstGeom prst="rect">
            <a:avLst/>
          </a:prstGeom>
          <a:ln w="12700"/>
        </p:spPr>
        <p:txBody>
          <a:bodyPr>
            <a:normAutofit/>
          </a:bodyPr>
          <a:lstStyle>
            <a:lvl1pPr algn="ctr" defTabSz="1791970">
              <a:defRPr sz="11760">
                <a:solidFill>
                  <a:srgbClr val="000000"/>
                </a:solidFill>
                <a:latin typeface="PMingLiU" panose="02020500000000000000" charset="-120"/>
                <a:ea typeface="PMingLiU" panose="02020500000000000000" charset="-120"/>
                <a:cs typeface="PMingLiU" panose="02020500000000000000" charset="-120"/>
                <a:sym typeface="PMingLiU" panose="02020500000000000000" charset="-120"/>
              </a:defRPr>
            </a:lvl1pPr>
          </a:lstStyle>
          <a:p>
            <a:r>
              <a:rPr sz="4890"/>
              <a:t>合宜的期望</a:t>
            </a:r>
            <a:endParaRPr sz="4890"/>
          </a:p>
        </p:txBody>
      </p:sp>
      <p:sp>
        <p:nvSpPr>
          <p:cNvPr id="235" name="華人父母對子女常有［光宗耀祖］的期望，兩岸三地有許多華裔年輕人或青少年自殺或得憂鬱症，如Palo Alto 華裔高中生臥軌自殺。…"/>
          <p:cNvSpPr txBox="1"/>
          <p:nvPr>
            <p:ph type="body" idx="4294967295"/>
          </p:nvPr>
        </p:nvSpPr>
        <p:spPr>
          <a:xfrm>
            <a:off x="185875" y="1463828"/>
            <a:ext cx="11728544" cy="4860772"/>
          </a:xfrm>
          <a:prstGeom prst="rect">
            <a:avLst/>
          </a:prstGeom>
        </p:spPr>
        <p:txBody>
          <a:bodyPr lIns="45719" tIns="45719" rIns="45719" bIns="45719">
            <a:normAutofit fontScale="50000"/>
          </a:bodyPr>
          <a:lstStyle/>
          <a:p>
            <a:pPr marL="609600" indent="-609600" defTabSz="347345">
              <a:spcBef>
                <a:spcPts val="0"/>
              </a:spcBef>
              <a:buClrTx/>
              <a:buSzPct val="100000"/>
              <a:buChar char="✦"/>
              <a:defRPr sz="6080">
                <a:solidFill>
                  <a:srgbClr val="202124"/>
                </a:solidFill>
                <a:latin typeface="Arial" panose="020B0604020202020204"/>
                <a:ea typeface="Arial" panose="020B0604020202020204"/>
                <a:cs typeface="Arial" panose="020B0604020202020204"/>
                <a:sym typeface="Arial" panose="020B0604020202020204"/>
              </a:defRPr>
            </a:pPr>
            <a:r>
              <a:t>華人父母對子女常有［光宗耀祖］的期望，兩岸三地有許多華裔年輕人或青少年自殺或得憂鬱症，如Palo Alto 華裔高中生臥軌自殺。</a:t>
            </a:r>
          </a:p>
          <a:p>
            <a:pPr marL="609600" indent="-609600" defTabSz="1390015">
              <a:spcBef>
                <a:spcPts val="900"/>
              </a:spcBef>
              <a:buClrTx/>
              <a:buSzPct val="100000"/>
              <a:buChar char="✦"/>
              <a:defRPr sz="6080">
                <a:latin typeface="Constantia" panose="02030602050306030303"/>
                <a:ea typeface="Constantia" panose="02030602050306030303"/>
                <a:cs typeface="Constantia" panose="02030602050306030303"/>
                <a:sym typeface="Constantia" panose="02030602050306030303"/>
              </a:defRPr>
            </a:pPr>
            <a:r>
              <a:t>單親媽媽堅持兒子要進Stanford 大學，兒子自殺。</a:t>
            </a:r>
          </a:p>
          <a:p>
            <a:pPr marL="609600" indent="-609600" defTabSz="1390015">
              <a:spcBef>
                <a:spcPts val="900"/>
              </a:spcBef>
              <a:buClrTx/>
              <a:buSzPct val="100000"/>
              <a:buChar char="✦"/>
              <a:defRPr sz="6080">
                <a:latin typeface="Constantia" panose="02030602050306030303"/>
                <a:ea typeface="Constantia" panose="02030602050306030303"/>
                <a:cs typeface="Constantia" panose="02030602050306030303"/>
                <a:sym typeface="Constantia" panose="02030602050306030303"/>
              </a:defRPr>
            </a:pPr>
            <a:r>
              <a:t>父母對子女發脾氣、憤怒或失望，不是因為子女做了什麼，而是因為</a:t>
            </a:r>
            <a:r>
              <a:rPr>
                <a:solidFill>
                  <a:srgbClr val="B92D5D"/>
                </a:solidFill>
              </a:rPr>
              <a:t>子女不符合自己對他們的期望</a:t>
            </a:r>
            <a:r>
              <a:t>。Ex. 兒子考試拿B</a:t>
            </a:r>
          </a:p>
          <a:p>
            <a:pPr marL="609600" indent="-609600" defTabSz="1390015">
              <a:spcBef>
                <a:spcPts val="900"/>
              </a:spcBef>
              <a:buClrTx/>
              <a:buSzPct val="100000"/>
              <a:buChar char="✦"/>
              <a:defRPr sz="6080">
                <a:latin typeface="Constantia" panose="02030602050306030303"/>
                <a:ea typeface="Constantia" panose="02030602050306030303"/>
                <a:cs typeface="Constantia" panose="02030602050306030303"/>
                <a:sym typeface="Constantia" panose="02030602050306030303"/>
              </a:defRPr>
            </a:pPr>
            <a:r>
              <a:t>父母只是神的管家，不是兒女的主宰。做父母的要幫助兒女了解神在他身上的計劃、恩賜，而非把自己不合理的期望強加於兒女身上。</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type="el">
                                    <p:tmAbs val="0"/>
                                  </p:iterate>
                                  <p:childTnLst>
                                    <p:set>
                                      <p:cBhvr>
                                        <p:cTn id="6" dur="indefinite" fill="hold"/>
                                        <p:tgtEl>
                                          <p:spTgt spid="235">
                                            <p:txEl>
                                              <p:pRg st="0" end="0"/>
                                            </p:txEl>
                                          </p:spTgt>
                                        </p:tgtEl>
                                        <p:attrNameLst>
                                          <p:attrName>style.visibility</p:attrName>
                                        </p:attrNameLst>
                                      </p:cBhvr>
                                      <p:to>
                                        <p:strVal val="visible"/>
                                      </p:to>
                                    </p:set>
                                    <p:anim calcmode="lin" valueType="num">
                                      <p:cBhvr>
                                        <p:cTn id="7" dur="1000" fill="hold"/>
                                        <p:tgtEl>
                                          <p:spTgt spid="235">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2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iterate type="el">
                                    <p:tmAbs val="0"/>
                                  </p:iterate>
                                  <p:childTnLst>
                                    <p:set>
                                      <p:cBhvr>
                                        <p:cTn id="12" dur="indefinite" fill="hold"/>
                                        <p:tgtEl>
                                          <p:spTgt spid="235">
                                            <p:txEl>
                                              <p:pRg st="1" end="1"/>
                                            </p:txEl>
                                          </p:spTgt>
                                        </p:tgtEl>
                                        <p:attrNameLst>
                                          <p:attrName>style.visibility</p:attrName>
                                        </p:attrNameLst>
                                      </p:cBhvr>
                                      <p:to>
                                        <p:strVal val="visible"/>
                                      </p:to>
                                    </p:set>
                                    <p:anim calcmode="lin" valueType="num">
                                      <p:cBhvr>
                                        <p:cTn id="13" dur="1000" fill="hold"/>
                                        <p:tgtEl>
                                          <p:spTgt spid="23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el">
                                    <p:tmAbs val="0"/>
                                  </p:iterate>
                                  <p:childTnLst>
                                    <p:set>
                                      <p:cBhvr>
                                        <p:cTn id="18" dur="indefinite" fill="hold"/>
                                        <p:tgtEl>
                                          <p:spTgt spid="235">
                                            <p:txEl>
                                              <p:pRg st="2" end="2"/>
                                            </p:txEl>
                                          </p:spTgt>
                                        </p:tgtEl>
                                        <p:attrNameLst>
                                          <p:attrName>style.visibility</p:attrName>
                                        </p:attrNameLst>
                                      </p:cBhvr>
                                      <p:to>
                                        <p:strVal val="visible"/>
                                      </p:to>
                                    </p:set>
                                    <p:anim calcmode="lin" valueType="num">
                                      <p:cBhvr>
                                        <p:cTn id="19" dur="1000" fill="hold"/>
                                        <p:tgtEl>
                                          <p:spTgt spid="235">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type="el">
                                    <p:tmAbs val="0"/>
                                  </p:iterate>
                                  <p:childTnLst>
                                    <p:set>
                                      <p:cBhvr>
                                        <p:cTn id="24" dur="indefinite" fill="hold"/>
                                        <p:tgtEl>
                                          <p:spTgt spid="235">
                                            <p:txEl>
                                              <p:pRg st="3" end="3"/>
                                            </p:txEl>
                                          </p:spTgt>
                                        </p:tgtEl>
                                        <p:attrNameLst>
                                          <p:attrName>style.visibility</p:attrName>
                                        </p:attrNameLst>
                                      </p:cBhvr>
                                      <p:to>
                                        <p:strVal val="visible"/>
                                      </p:to>
                                    </p:set>
                                    <p:anim calcmode="lin" valueType="num">
                                      <p:cBhvr>
                                        <p:cTn id="25" dur="1000" fill="hold"/>
                                        <p:tgtEl>
                                          <p:spTgt spid="235">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35" grpId="1" animBg="1" advAuto="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Title 1"/>
          <p:cNvSpPr txBox="1"/>
          <p:nvPr>
            <p:ph type="title"/>
          </p:nvPr>
        </p:nvSpPr>
        <p:spPr>
          <a:xfrm>
            <a:off x="609600" y="0"/>
            <a:ext cx="10972800" cy="1025526"/>
          </a:xfrm>
          <a:prstGeom prst="rect">
            <a:avLst/>
          </a:prstGeom>
        </p:spPr>
        <p:txBody>
          <a:bodyPr>
            <a:normAutofit/>
          </a:bodyPr>
          <a:lstStyle>
            <a:lvl1pPr algn="ctr">
              <a:defRPr sz="8000">
                <a:latin typeface="PMingLiU" panose="02020500000000000000" charset="-120"/>
                <a:ea typeface="PMingLiU" panose="02020500000000000000" charset="-120"/>
                <a:cs typeface="PMingLiU" panose="02020500000000000000" charset="-120"/>
                <a:sym typeface="PMingLiU" panose="02020500000000000000" charset="-120"/>
              </a:defRPr>
            </a:lvl1pPr>
          </a:lstStyle>
          <a:p>
            <a:pPr>
              <a:defRPr>
                <a:latin typeface="Calibri" panose="020F0502020204030204"/>
                <a:ea typeface="Calibri" panose="020F0502020204030204"/>
                <a:cs typeface="Calibri" panose="020F0502020204030204"/>
                <a:sym typeface="Calibri" panose="020F0502020204030204"/>
              </a:defRPr>
            </a:pPr>
            <a:r>
              <a:rPr sz="4890">
                <a:latin typeface="PMingLiU" panose="02020500000000000000" charset="-120"/>
                <a:ea typeface="PMingLiU" panose="02020500000000000000" charset="-120"/>
                <a:cs typeface="PMingLiU" panose="02020500000000000000" charset="-120"/>
                <a:sym typeface="PMingLiU" panose="02020500000000000000" charset="-120"/>
              </a:rPr>
              <a:t>如何讓親子關係轉變成無條件的愛</a:t>
            </a:r>
            <a:endParaRPr sz="4890">
              <a:latin typeface="PMingLiU" panose="02020500000000000000" charset="-120"/>
              <a:ea typeface="PMingLiU" panose="02020500000000000000" charset="-120"/>
              <a:cs typeface="PMingLiU" panose="02020500000000000000" charset="-120"/>
              <a:sym typeface="PMingLiU" panose="02020500000000000000" charset="-120"/>
            </a:endParaRPr>
          </a:p>
        </p:txBody>
      </p:sp>
      <p:sp>
        <p:nvSpPr>
          <p:cNvPr id="238" name="Content Placeholder 2"/>
          <p:cNvSpPr txBox="1"/>
          <p:nvPr>
            <p:ph type="body" idx="1"/>
          </p:nvPr>
        </p:nvSpPr>
        <p:spPr>
          <a:xfrm>
            <a:off x="477957" y="1009447"/>
            <a:ext cx="11511936" cy="5638517"/>
          </a:xfrm>
          <a:prstGeom prst="rect">
            <a:avLst/>
          </a:prstGeom>
        </p:spPr>
        <p:txBody>
          <a:bodyPr>
            <a:normAutofit fontScale="60000"/>
          </a:bodyPr>
          <a:lstStyle/>
          <a:p>
            <a:pPr>
              <a:defRPr sz="6400"/>
            </a:pPr>
            <a:r>
              <a:t>在一個付出</a:t>
            </a:r>
            <a:r>
              <a:t>-</a:t>
            </a:r>
            <a:r>
              <a:t>收穫</a:t>
            </a:r>
            <a:r>
              <a:t>(give-take) </a:t>
            </a:r>
            <a:r>
              <a:t>的關係模式中，如何讓交換式關係轉變成</a:t>
            </a:r>
            <a:r>
              <a:rPr>
                <a:solidFill>
                  <a:srgbClr val="B92D5D"/>
                </a:solidFill>
              </a:rPr>
              <a:t>無條件的愛</a:t>
            </a:r>
            <a:r>
              <a:t>? (李安 case)</a:t>
            </a:r>
          </a:p>
          <a:p>
            <a:pPr>
              <a:defRPr sz="6400"/>
            </a:pPr>
            <a:r>
              <a:rPr>
                <a:solidFill>
                  <a:srgbClr val="0061FE"/>
                </a:solidFill>
              </a:rPr>
              <a:t>愛自己</a:t>
            </a:r>
            <a:r>
              <a:t>：醫治我們來自原生家庭的傷害，讓自己心靈得到釋放</a:t>
            </a:r>
          </a:p>
          <a:p>
            <a:pPr>
              <a:defRPr sz="6400"/>
            </a:pPr>
            <a:r>
              <a:rPr>
                <a:solidFill>
                  <a:srgbClr val="0061FE"/>
                </a:solidFill>
              </a:rPr>
              <a:t>愛子女</a:t>
            </a:r>
            <a:r>
              <a:t>：</a:t>
            </a:r>
            <a:r>
              <a:rPr>
                <a:solidFill>
                  <a:srgbClr val="B92D5D"/>
                </a:solidFill>
              </a:rPr>
              <a:t>接納、尊重</a:t>
            </a:r>
            <a:r>
              <a:t>子女是獨立的人，不把自己的期望強加於子女身上</a:t>
            </a:r>
          </a:p>
          <a:p>
            <a:pPr>
              <a:defRPr sz="6400"/>
            </a:pPr>
            <a:r>
              <a:t>讓子女知道我們愛他</a:t>
            </a:r>
            <a:r>
              <a:t>/</a:t>
            </a:r>
            <a:r>
              <a:t>她，</a:t>
            </a:r>
            <a:r>
              <a:rPr>
                <a:solidFill>
                  <a:srgbClr val="0061FE"/>
                </a:solidFill>
              </a:rPr>
              <a:t>愛需要以子女能了解的方式傳達</a:t>
            </a:r>
            <a:endParaRPr>
              <a:solidFill>
                <a:srgbClr val="0061FE"/>
              </a:solidFill>
            </a:endParaRPr>
          </a:p>
        </p:txBody>
      </p:sp>
      <p:pic>
        <p:nvPicPr>
          <p:cNvPr id="239" name="Image" descr="Image"/>
          <p:cNvPicPr>
            <a:picLocks noChangeAspect="1"/>
          </p:cNvPicPr>
          <p:nvPr/>
        </p:nvPicPr>
        <p:blipFill>
          <a:blip r:embed="rId1"/>
          <a:stretch>
            <a:fillRect/>
          </a:stretch>
        </p:blipFill>
        <p:spPr>
          <a:xfrm>
            <a:off x="7515225" y="5018405"/>
            <a:ext cx="3528060" cy="1764665"/>
          </a:xfrm>
          <a:prstGeom prst="rect">
            <a:avLst/>
          </a:prstGeom>
          <a:ln w="12700">
            <a:miter lim="400000"/>
            <a:headEnd/>
            <a:tailEnd/>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838200" y="365125"/>
            <a:ext cx="10515600" cy="757555"/>
          </a:xfrm>
        </p:spPr>
        <p:txBody>
          <a:bodyPr>
            <a:normAutofit fontScale="90000"/>
          </a:bodyPr>
          <a:p>
            <a:r>
              <a:rPr lang="zh-CN" altLang="en-US">
                <a:latin typeface="Microsoft JhengHei" panose="020B0604030504040204" pitchFamily="34" charset="-120"/>
                <a:ea typeface="Microsoft JhengHei" panose="020B0604030504040204" pitchFamily="34" charset="-120"/>
              </a:rPr>
              <a:t>第六日的創造</a:t>
            </a:r>
            <a:endParaRPr lang="zh-CN" altLang="en-US">
              <a:latin typeface="Microsoft JhengHei" panose="020B0604030504040204" pitchFamily="34" charset="-120"/>
              <a:ea typeface="Microsoft JhengHei" panose="020B0604030504040204" pitchFamily="34" charset="-120"/>
            </a:endParaRPr>
          </a:p>
        </p:txBody>
      </p:sp>
      <p:sp>
        <p:nvSpPr>
          <p:cNvPr id="5" name="Text Placeholder 4"/>
          <p:cNvSpPr>
            <a:spLocks noGrp="1"/>
          </p:cNvSpPr>
          <p:nvPr>
            <p:ph type="body" orient="vert" idx="1"/>
          </p:nvPr>
        </p:nvSpPr>
        <p:spPr>
          <a:xfrm>
            <a:off x="543560" y="1501140"/>
            <a:ext cx="10810240" cy="5132705"/>
          </a:xfrm>
        </p:spPr>
        <p:txBody>
          <a:bodyPr vert="horz"/>
          <a:p>
            <a:pPr marL="0" indent="0">
              <a:buNone/>
            </a:pP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29 神說：「看哪，我將遍地上一切結種子的菜蔬和一切樹上所</a:t>
            </a:r>
            <a:r>
              <a:rPr sz="40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結有</a:t>
            </a: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核的</a:t>
            </a:r>
            <a:r>
              <a:rPr sz="40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果子</a:t>
            </a: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，全賜給你們做食物。 </a:t>
            </a:r>
            <a:endPar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0" indent="0">
              <a:buNone/>
            </a:pP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30 至於地上的走獸和空中的飛鳥，並各樣爬在地上</a:t>
            </a:r>
            <a:r>
              <a:rPr sz="40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有生命的物</a:t>
            </a: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，我將青草賜給牠們做食物。」事就這樣成了。 </a:t>
            </a:r>
            <a:endPar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0" indent="0">
              <a:buNone/>
            </a:pP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31 神看著一切所造的</a:t>
            </a:r>
            <a:r>
              <a:rPr sz="40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都甚好</a:t>
            </a: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。有晚上，有早晨，</a:t>
            </a:r>
            <a:r>
              <a:rPr sz="40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是第六日</a:t>
            </a:r>
            <a:r>
              <a:rPr sz="40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sz="4000" i="0" strike="noStrike" dirty="0">
              <a:effectLst/>
              <a:latin typeface="Microsoft JhengHei" panose="020B0604030504040204" pitchFamily="34" charset="-120"/>
              <a:ea typeface="Microsoft JhengHei" panose="020B0604030504040204" pitchFamily="34" charset="-120"/>
              <a:cs typeface="Microsoft JhengHei" panose="020B0604030504040204" pitchFamily="34" charset="-120"/>
            </a:endParaRPr>
          </a:p>
          <a:p>
            <a:endParaRPr 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1993" y="76593"/>
            <a:ext cx="5689600" cy="4315460"/>
          </a:xfrm>
          <a:prstGeom prst="rect">
            <a:avLst/>
          </a:prstGeom>
        </p:spPr>
      </p:pic>
      <p:sp>
        <p:nvSpPr>
          <p:cNvPr id="4" name="标题 3"/>
          <p:cNvSpPr>
            <a:spLocks noGrp="1"/>
          </p:cNvSpPr>
          <p:nvPr>
            <p:ph type="ctrTitle"/>
          </p:nvPr>
        </p:nvSpPr>
        <p:spPr>
          <a:xfrm>
            <a:off x="2513330" y="1559560"/>
            <a:ext cx="9118600" cy="2482850"/>
          </a:xfrm>
        </p:spPr>
        <p:txBody>
          <a:bodyPr>
            <a:normAutofit/>
          </a:bodyPr>
          <a:lstStyle/>
          <a:p>
            <a:pPr marL="0" indent="0" algn="ctr">
              <a:lnSpc>
                <a:spcPct val="110000"/>
              </a:lnSpc>
            </a:pPr>
            <a:r>
              <a:rPr lang="zh-CN" altLang="en-US" sz="48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愛與容忍</a:t>
            </a:r>
            <a:r>
              <a:rPr lang="en-US" altLang="zh-CN" sz="48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br>
              <a:rPr lang="en-US" altLang="zh-CN" sz="48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br>
            <a:r>
              <a:rPr lang="zh-CN" altLang="en-US" sz="4800" b="1">
                <a:latin typeface="Microsoft JhengHei" panose="020B0604030504040204" pitchFamily="34" charset="-120"/>
                <a:ea typeface="Microsoft JhengHei" panose="020B0604030504040204" pitchFamily="34" charset="-120"/>
                <a:cs typeface="Microsoft JhengHei" panose="020B0604030504040204" pitchFamily="34" charset="-120"/>
                <a:sym typeface="+mn-ea"/>
              </a:rPr>
              <a:t>不能超越人性基本底線</a:t>
            </a:r>
            <a:endPar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副标题 4"/>
          <p:cNvSpPr>
            <a:spLocks noGrp="1"/>
          </p:cNvSpPr>
          <p:nvPr>
            <p:ph type="subTitle" idx="1"/>
          </p:nvPr>
        </p:nvSpPr>
        <p:spPr>
          <a:xfrm>
            <a:off x="1369695" y="5770880"/>
            <a:ext cx="10657840" cy="803910"/>
          </a:xfrm>
        </p:spPr>
        <p:txBody>
          <a:bodyPr>
            <a:noAutofit/>
          </a:bodyPr>
          <a:lstStyle/>
          <a:p>
            <a:pPr lvl="1" algn="l"/>
            <a:r>
              <a:rPr lang="en-US" altLang="zh-CN" sz="3665"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altLang="zh-CN" sz="3665"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Tree>
  </p:cSld>
  <p:clrMapOvr>
    <a:masterClrMapping/>
  </p:clrMapOvr>
  <p:timing>
    <p:tnLst>
      <p:par>
        <p:cTn id="1" dur="indefinite" restart="never" nodeType="tmRoot"/>
      </p:par>
    </p:tnLst>
    <p:bldLst>
      <p:bldP spid="5"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5081270" cy="3853815"/>
          </a:xfrm>
          <a:prstGeom prst="rect">
            <a:avLst/>
          </a:prstGeom>
        </p:spPr>
      </p:pic>
      <p:sp>
        <p:nvSpPr>
          <p:cNvPr id="4" name="Text Box 3"/>
          <p:cNvSpPr txBox="1"/>
          <p:nvPr/>
        </p:nvSpPr>
        <p:spPr>
          <a:xfrm>
            <a:off x="5706110" y="668655"/>
            <a:ext cx="2316480" cy="829945"/>
          </a:xfrm>
          <a:prstGeom prst="rect">
            <a:avLst/>
          </a:prstGeom>
          <a:noFill/>
        </p:spPr>
        <p:txBody>
          <a:bodyPr wrap="none" rtlCol="0" anchor="t">
            <a:spAutoFit/>
          </a:bodyPr>
          <a:p>
            <a:r>
              <a:rPr lang="zh-TW" altLang="en-US" sz="4800" b="1" noProof="0" smtClean="0">
                <a:ln>
                  <a:noFill/>
                </a:ln>
                <a:solidFill>
                  <a:srgbClr val="000000"/>
                </a:solidFill>
                <a:effectLst>
                  <a:outerShdw blurRad="38100" dist="38100" dir="2700000" algn="tl">
                    <a:srgbClr val="000000">
                      <a:alpha val="43137"/>
                    </a:srgbClr>
                  </a:outerShdw>
                </a:effectLst>
                <a:uLnTx/>
                <a:uFillTx/>
                <a:latin typeface="Microsoft JhengHei" panose="020B0604030504040204" pitchFamily="34" charset="-120"/>
                <a:ea typeface="Microsoft JhengHei" panose="020B0604030504040204" pitchFamily="34" charset="-120"/>
                <a:sym typeface="+mn-ea"/>
              </a:rPr>
              <a:t>感 謝 神</a:t>
            </a:r>
            <a:endParaRPr lang="en-US" sz="4800"/>
          </a:p>
        </p:txBody>
      </p:sp>
      <p:sp>
        <p:nvSpPr>
          <p:cNvPr id="5" name="Text Box 4"/>
          <p:cNvSpPr txBox="1"/>
          <p:nvPr/>
        </p:nvSpPr>
        <p:spPr>
          <a:xfrm>
            <a:off x="1915160" y="2533015"/>
            <a:ext cx="9680575" cy="3291840"/>
          </a:xfrm>
          <a:prstGeom prst="rect">
            <a:avLst/>
          </a:prstGeom>
          <a:noFill/>
        </p:spPr>
        <p:txBody>
          <a:bodyPr wrap="square" rtlCol="0" anchor="t">
            <a:spAutoFit/>
          </a:bodyPr>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我救贖</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主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神豐</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富預備</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神常</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與我同</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在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神一</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切恩惠</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溫暖春</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天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神淒</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涼秋景</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神抹</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乾我眼</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淚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我安寧</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sz="4000">
              <a:latin typeface="Microsoft JhengHei" panose="020B0604030504040204" pitchFamily="34" charset="-120"/>
              <a:ea typeface="Microsoft JhengHei" panose="020B0604030504040204" pitchFamily="34" charset="-120"/>
              <a:cs typeface="Microsoft JhengHei" panose="020B0604030504040204" pitchFamily="34" charset="-120"/>
            </a:endParaRPr>
          </a:p>
        </p:txBody>
      </p:sp>
      <p:sp>
        <p:nvSpPr>
          <p:cNvPr id="6" name="Text Box 5"/>
          <p:cNvSpPr txBox="1"/>
          <p:nvPr/>
        </p:nvSpPr>
        <p:spPr>
          <a:xfrm>
            <a:off x="11167110" y="6040120"/>
            <a:ext cx="502285" cy="368300"/>
          </a:xfrm>
          <a:prstGeom prst="rect">
            <a:avLst/>
          </a:prstGeom>
          <a:noFill/>
        </p:spPr>
        <p:txBody>
          <a:bodyPr wrap="none" rtlCol="0">
            <a:spAutoFit/>
          </a:bodyPr>
          <a:p>
            <a:r>
              <a:rPr lang="en-US"/>
              <a:t>1/3</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4737100" cy="3592830"/>
          </a:xfrm>
          <a:prstGeom prst="rect">
            <a:avLst/>
          </a:prstGeom>
        </p:spPr>
      </p:pic>
      <p:sp>
        <p:nvSpPr>
          <p:cNvPr id="2" name="Text Box 1"/>
          <p:cNvSpPr txBox="1"/>
          <p:nvPr/>
        </p:nvSpPr>
        <p:spPr>
          <a:xfrm>
            <a:off x="1865630" y="1805940"/>
            <a:ext cx="9871075" cy="3907790"/>
          </a:xfrm>
          <a:prstGeom prst="rect">
            <a:avLst/>
          </a:prstGeom>
          <a:noFill/>
        </p:spPr>
        <p:txBody>
          <a:bodyPr wrap="square" rtlCol="0" anchor="t">
            <a:spAutoFit/>
          </a:bodyPr>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神禱</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告蒙應</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允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神禱</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告不聽</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神我</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曾經風</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暴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神豐</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富供應</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我苦與</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樂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我安慰</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無限恩</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典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神無</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比大愛</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00000"/>
              </a:lnSpc>
              <a:spcBef>
                <a:spcPct val="0"/>
              </a:spcBef>
              <a:spcAft>
                <a:spcPts val="0"/>
              </a:spcAft>
              <a:buClrTx/>
              <a:buSzTx/>
              <a:buFontTx/>
              <a:buNone/>
              <a:defRPr/>
            </a:pPr>
            <a:r>
              <a:rPr lang="en-US" altLang="zh-CN" sz="4000" b="1" spc="-300" noProof="0" dirty="0" smtClean="0">
                <a:ln w="6350">
                  <a:noFill/>
                </a:ln>
                <a:solidFill>
                  <a:srgbClr val="C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sz="4000">
              <a:latin typeface="Microsoft JhengHei" panose="020B0604030504040204" pitchFamily="34" charset="-120"/>
              <a:ea typeface="Microsoft JhengHei" panose="020B0604030504040204" pitchFamily="34" charset="-120"/>
              <a:cs typeface="Microsoft JhengHei" panose="020B0604030504040204" pitchFamily="34" charset="-120"/>
            </a:endParaRPr>
          </a:p>
        </p:txBody>
      </p:sp>
      <p:sp>
        <p:nvSpPr>
          <p:cNvPr id="3" name="Text Box 2"/>
          <p:cNvSpPr txBox="1"/>
          <p:nvPr/>
        </p:nvSpPr>
        <p:spPr>
          <a:xfrm>
            <a:off x="11339195" y="5816600"/>
            <a:ext cx="502285" cy="368300"/>
          </a:xfrm>
          <a:prstGeom prst="rect">
            <a:avLst/>
          </a:prstGeom>
          <a:noFill/>
        </p:spPr>
        <p:txBody>
          <a:bodyPr wrap="none" rtlCol="0">
            <a:spAutoFit/>
          </a:bodyPr>
          <a:p>
            <a:r>
              <a:rPr lang="en-US"/>
              <a:t>2/3</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4737100" cy="3592830"/>
          </a:xfrm>
          <a:prstGeom prst="rect">
            <a:avLst/>
          </a:prstGeom>
        </p:spPr>
      </p:pic>
      <p:sp>
        <p:nvSpPr>
          <p:cNvPr id="2" name="Text Box 1"/>
          <p:cNvSpPr txBox="1"/>
          <p:nvPr/>
        </p:nvSpPr>
        <p:spPr>
          <a:xfrm>
            <a:off x="2676525" y="1944370"/>
            <a:ext cx="8594090" cy="3291840"/>
          </a:xfrm>
          <a:prstGeom prst="rect">
            <a:avLst/>
          </a:prstGeom>
          <a:noFill/>
        </p:spPr>
        <p:txBody>
          <a:bodyPr wrap="square" rtlCol="0" anchor="t">
            <a:spAutoFit/>
          </a:bodyPr>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路旁玫</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瑰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神玫</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瑰有刺</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家庭溫</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暖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我福氣</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喜樂憂</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愁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我平安</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kumimoji="0" lang="en-US" altLang="zh-CN" sz="4000" b="1" i="0" u="none" strike="noStrike" kern="1200" cap="none" spc="0" normalizeH="0" baseline="0"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endParaRPr>
          </a:p>
          <a:p>
            <a:pPr marL="0" marR="0" lvl="0" indent="0" algn="ctr" defTabSz="914400" rtl="0" eaLnBrk="1" fontAlgn="auto" latinLnBrk="0" hangingPunct="1">
              <a:lnSpc>
                <a:spcPct val="130000"/>
              </a:lnSpc>
              <a:spcBef>
                <a:spcPct val="0"/>
              </a:spcBef>
              <a:spcAft>
                <a:spcPts val="0"/>
              </a:spcAft>
              <a:buClrTx/>
              <a:buSzTx/>
              <a:buFontTx/>
              <a:buNone/>
              <a:defRPr/>
            </a:pP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神賜</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明天盼</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望 </a:t>
            </a:r>
            <a:r>
              <a:rPr lang="en-US" altLang="zh-CN"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感謝</a:t>
            </a:r>
            <a:r>
              <a:rPr lang="zh-CN" altLang="en-US" sz="4000" b="1" noProof="0" dirty="0" smtClean="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神直</a:t>
            </a:r>
            <a:r>
              <a:rPr lang="zh-CN" altLang="en-US"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到永遠</a:t>
            </a:r>
            <a:r>
              <a:rPr lang="en-US" altLang="zh-CN" sz="4000" b="1" noProof="0" dirty="0">
                <a:ln w="6350">
                  <a:noFill/>
                </a:ln>
                <a:solidFill>
                  <a:srgbClr val="000000"/>
                </a:solidFill>
                <a:effectLst/>
                <a:uLnTx/>
                <a:uFillTx/>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lang="en-US" sz="4000">
              <a:latin typeface="Microsoft JhengHei" panose="020B0604030504040204" pitchFamily="34" charset="-120"/>
              <a:ea typeface="Microsoft JhengHei" panose="020B0604030504040204" pitchFamily="34" charset="-120"/>
              <a:cs typeface="Microsoft JhengHei" panose="020B0604030504040204" pitchFamily="34" charset="-120"/>
            </a:endParaRPr>
          </a:p>
        </p:txBody>
      </p:sp>
      <p:sp>
        <p:nvSpPr>
          <p:cNvPr id="3" name="Text Box 2"/>
          <p:cNvSpPr txBox="1"/>
          <p:nvPr/>
        </p:nvSpPr>
        <p:spPr>
          <a:xfrm>
            <a:off x="11197590" y="5730875"/>
            <a:ext cx="680085" cy="368300"/>
          </a:xfrm>
          <a:prstGeom prst="rect">
            <a:avLst/>
          </a:prstGeom>
          <a:noFill/>
        </p:spPr>
        <p:txBody>
          <a:bodyPr wrap="square" rtlCol="0">
            <a:spAutoFit/>
          </a:bodyPr>
          <a:p>
            <a:r>
              <a:rPr lang="en-US"/>
              <a:t>3/3</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1993" y="76593"/>
            <a:ext cx="5689600" cy="4315460"/>
          </a:xfrm>
          <a:prstGeom prst="rect">
            <a:avLst/>
          </a:prstGeom>
        </p:spPr>
      </p:pic>
      <p:sp>
        <p:nvSpPr>
          <p:cNvPr id="4" name="标题 3"/>
          <p:cNvSpPr>
            <a:spLocks noGrp="1"/>
          </p:cNvSpPr>
          <p:nvPr>
            <p:ph type="ctrTitle"/>
          </p:nvPr>
        </p:nvSpPr>
        <p:spPr>
          <a:xfrm>
            <a:off x="3242945" y="464820"/>
            <a:ext cx="7091045" cy="1022985"/>
          </a:xfrm>
        </p:spPr>
        <p:txBody>
          <a:bodyPr>
            <a:normAutofit/>
          </a:bodyPr>
          <a:lstStyle/>
          <a:p>
            <a:pPr marL="0" indent="0" algn="ctr">
              <a:lnSpc>
                <a:spcPct val="110000"/>
              </a:lnSpc>
            </a:pPr>
            <a:r>
              <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人的</a:t>
            </a:r>
            <a:r>
              <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創造</a:t>
            </a:r>
            <a:endPar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副标题 4"/>
          <p:cNvSpPr>
            <a:spLocks noGrp="1"/>
          </p:cNvSpPr>
          <p:nvPr>
            <p:ph type="subTitle" idx="1"/>
          </p:nvPr>
        </p:nvSpPr>
        <p:spPr>
          <a:xfrm>
            <a:off x="2828290" y="2378075"/>
            <a:ext cx="7913370" cy="3589020"/>
          </a:xfrm>
        </p:spPr>
        <p:txBody>
          <a:bodyPr>
            <a:noAutofit/>
          </a:bodyPr>
          <a:lstStyle/>
          <a:p>
            <a:pPr marL="742950" indent="-742950" algn="ctr">
              <a:buAutoNum type="arabicPeriod"/>
            </a:pP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神有</a:t>
            </a: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給旨意</a:t>
            </a:r>
            <a:r>
              <a:rPr lang="en-US" altLang="zh-CN"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en-US" altLang="zh-CN"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ctr">
              <a:buAutoNum type="arabicPeriod"/>
            </a:pP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生命</a:t>
            </a: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有價值</a:t>
            </a:r>
            <a:r>
              <a:rPr lang="en-US" altLang="zh-CN"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en-US" altLang="zh-CN"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ctr">
              <a:buAutoNum type="arabicPeriod"/>
            </a:pP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生命有使命</a:t>
            </a:r>
            <a:r>
              <a:rPr lang="en-US" altLang="zh-CN"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en-US" altLang="zh-CN"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altLang="zh-CN"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ctr">
              <a:buAutoNum type="arabicPeriod"/>
            </a:pP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神有給祝福</a:t>
            </a:r>
            <a:r>
              <a:rPr lang="en-US" altLang="zh-CN"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altLang="zh-CN"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ctr">
              <a:buAutoNum type="arabicPeriod"/>
            </a:pPr>
            <a:endParaRPr lang="en-US" altLang="zh-CN"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ctr">
              <a:buAutoNum type="arabicPeriod"/>
            </a:pPr>
            <a:endParaRPr lang="zh-CN" alt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1993" y="76593"/>
            <a:ext cx="5689600" cy="4315460"/>
          </a:xfrm>
          <a:prstGeom prst="rect">
            <a:avLst/>
          </a:prstGeom>
        </p:spPr>
      </p:pic>
      <p:sp>
        <p:nvSpPr>
          <p:cNvPr id="4" name="标题 3"/>
          <p:cNvSpPr>
            <a:spLocks noGrp="1"/>
          </p:cNvSpPr>
          <p:nvPr>
            <p:ph type="ctrTitle"/>
          </p:nvPr>
        </p:nvSpPr>
        <p:spPr>
          <a:xfrm>
            <a:off x="2787015" y="464820"/>
            <a:ext cx="8033385" cy="1327150"/>
          </a:xfrm>
        </p:spPr>
        <p:txBody>
          <a:bodyPr>
            <a:normAutofit fontScale="90000"/>
          </a:bodyPr>
          <a:lstStyle/>
          <a:p>
            <a:pPr marL="0" indent="0" algn="ctr">
              <a:lnSpc>
                <a:spcPct val="110000"/>
              </a:lnSpc>
            </a:pPr>
            <a:r>
              <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神給做父母的</a:t>
            </a:r>
            <a:r>
              <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旨意</a:t>
            </a:r>
            <a:br>
              <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br>
            <a:r>
              <a:rPr lang="en-US" altLang="zh-CN"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en-US" altLang="zh-CN" sz="3555"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God's Command</a:t>
            </a:r>
            <a:endParaRPr lang="en-US" altLang="zh-CN" sz="3555"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副标题 4"/>
          <p:cNvSpPr>
            <a:spLocks noGrp="1"/>
          </p:cNvSpPr>
          <p:nvPr>
            <p:ph type="subTitle" idx="1"/>
          </p:nvPr>
        </p:nvSpPr>
        <p:spPr>
          <a:xfrm>
            <a:off x="1348105" y="2124710"/>
            <a:ext cx="10072370" cy="4552315"/>
          </a:xfrm>
        </p:spPr>
        <p:txBody>
          <a:bodyPr>
            <a:noAutofit/>
          </a:bodyPr>
          <a:lstStyle/>
          <a:p>
            <a:pPr algn="ctr"/>
            <a:r>
              <a:rPr 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28</a:t>
            </a:r>
            <a:r>
              <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又對他們說：「要</a:t>
            </a:r>
            <a:r>
              <a:rPr sz="36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生養</a:t>
            </a:r>
            <a:r>
              <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眾多</a:t>
            </a:r>
            <a:r>
              <a:rPr 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ctr"/>
            <a:r>
              <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פָּרָה</a:t>
            </a:r>
            <a:r>
              <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   </a:t>
            </a:r>
            <a:r>
              <a:rPr lang="zh-CN" alt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parah {pa:-ra:'}</a:t>
            </a:r>
            <a:r>
              <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lang="zh-CN" alt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動詞、</a:t>
            </a:r>
            <a:r>
              <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fruitful</a:t>
            </a:r>
            <a:endPar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ctr"/>
            <a:endPar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ctr"/>
            <a:r>
              <a:rPr 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29 </a:t>
            </a:r>
            <a:r>
              <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結有核的</a:t>
            </a:r>
            <a:r>
              <a:rPr sz="36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果子</a:t>
            </a:r>
            <a:endPar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ctr"/>
            <a:r>
              <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פְּרִי	:  poriy {per-ee'}, </a:t>
            </a:r>
            <a:r>
              <a:rPr lang="zh-CN" altLang="en-US"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名詞、</a:t>
            </a:r>
            <a:r>
              <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fruit</a:t>
            </a:r>
            <a:endPar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ctr"/>
            <a:endParaRPr lang="en-US" altLang="zh-CN"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algn="ctr"/>
            <a:r>
              <a:rPr lang="zh-CN" altLang="zh-CN" sz="3600" b="1" dirty="0">
                <a:effectLst>
                  <a:outerShdw blurRad="38100" dist="38100" dir="2700000" algn="tl">
                    <a:srgbClr val="000000">
                      <a:alpha val="43137"/>
                    </a:srgbClr>
                  </a:outerShdw>
                </a:effectLst>
                <a:highlight>
                  <a:srgbClr val="FFFF00"/>
                </a:highlight>
                <a:latin typeface="Microsoft JhengHei UI" panose="020B0604030504040204" charset="-120"/>
                <a:ea typeface="Microsoft JhengHei UI" panose="020B0604030504040204" charset="-120"/>
                <a:cs typeface="Microsoft JhengHei" panose="020B0604030504040204" pitchFamily="34" charset="-120"/>
                <a:sym typeface="+mn-ea"/>
              </a:rPr>
              <a:t>如何讓一顆</a:t>
            </a:r>
            <a:r>
              <a:rPr lang="zh-CN" altLang="zh-CN" sz="3600" b="1" dirty="0">
                <a:effectLst>
                  <a:outerShdw blurRad="38100" dist="38100" dir="2700000" algn="tl">
                    <a:srgbClr val="000000">
                      <a:alpha val="43137"/>
                    </a:srgbClr>
                  </a:outerShdw>
                </a:effectLst>
                <a:highlight>
                  <a:srgbClr val="FFFF00"/>
                </a:highlight>
                <a:latin typeface="Microsoft JhengHei UI" panose="020B0604030504040204" charset="-120"/>
                <a:ea typeface="Microsoft JhengHei UI" panose="020B0604030504040204" charset="-120"/>
                <a:cs typeface="Microsoft JhengHei" panose="020B0604030504040204" pitchFamily="34" charset="-120"/>
                <a:sym typeface="+mn-ea"/>
              </a:rPr>
              <a:t>幼苗結果子？</a:t>
            </a:r>
            <a:endParaRPr lang="zh-CN" altLang="zh-CN" sz="3600" b="1" dirty="0">
              <a:effectLst>
                <a:outerShdw blurRad="38100" dist="38100" dir="2700000" algn="tl">
                  <a:srgbClr val="000000">
                    <a:alpha val="43137"/>
                  </a:srgbClr>
                </a:outerShdw>
              </a:effectLst>
              <a:highlight>
                <a:srgbClr val="FFFF00"/>
              </a:highlight>
              <a:latin typeface="Microsoft JhengHei UI" panose="020B0604030504040204" charset="-120"/>
              <a:ea typeface="Microsoft JhengHei UI" panose="020B0604030504040204" charset="-120"/>
              <a:cs typeface="Microsoft JhengHei" panose="020B0604030504040204" pitchFamily="34" charset="-12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1993" y="76593"/>
            <a:ext cx="5689600" cy="4315460"/>
          </a:xfrm>
          <a:prstGeom prst="rect">
            <a:avLst/>
          </a:prstGeom>
        </p:spPr>
      </p:pic>
      <p:sp>
        <p:nvSpPr>
          <p:cNvPr id="4" name="标题 3"/>
          <p:cNvSpPr>
            <a:spLocks noGrp="1"/>
          </p:cNvSpPr>
          <p:nvPr>
            <p:ph type="ctrTitle"/>
          </p:nvPr>
        </p:nvSpPr>
        <p:spPr>
          <a:xfrm>
            <a:off x="2513330" y="464820"/>
            <a:ext cx="9118600" cy="1102995"/>
          </a:xfrm>
        </p:spPr>
        <p:txBody>
          <a:bodyPr>
            <a:normAutofit/>
          </a:bodyPr>
          <a:lstStyle/>
          <a:p>
            <a:pPr marL="0" indent="0" algn="ctr">
              <a:lnSpc>
                <a:spcPct val="110000"/>
              </a:lnSpc>
            </a:pPr>
            <a:r>
              <a:rPr sz="48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31 </a:t>
            </a:r>
            <a:r>
              <a:rPr lang="en-US" sz="48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r>
              <a:rPr sz="48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神看著</a:t>
            </a:r>
            <a:r>
              <a:rPr sz="48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一切所造的都甚好</a:t>
            </a:r>
            <a:r>
              <a:rPr lang="en-US" sz="4800"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lang="zh-CN" altLang="en-US" sz="48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副标题 4"/>
          <p:cNvSpPr>
            <a:spLocks noGrp="1"/>
          </p:cNvSpPr>
          <p:nvPr>
            <p:ph type="subTitle" idx="1"/>
          </p:nvPr>
        </p:nvSpPr>
        <p:spPr>
          <a:xfrm>
            <a:off x="1369695" y="2433955"/>
            <a:ext cx="10657840" cy="4140835"/>
          </a:xfrm>
        </p:spPr>
        <p:txBody>
          <a:bodyPr>
            <a:noAutofit/>
          </a:bodyPr>
          <a:lstStyle/>
          <a:p>
            <a:pPr marL="742950" indent="-742950" algn="l">
              <a:buAutoNum type="arabicPeriod"/>
            </a:pPr>
            <a:r>
              <a:rPr lang="zh-CN" altLang="en-US"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每一個生命都是</a:t>
            </a: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神親自的</a:t>
            </a: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創造</a:t>
            </a:r>
            <a:endPar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l">
              <a:buAutoNum type="arabicPeriod"/>
            </a:pPr>
            <a:r>
              <a:rPr lang="zh-CN" altLang="en-US"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每一個生命都是</a:t>
            </a: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神按著自己的形象而造</a:t>
            </a:r>
            <a:r>
              <a:rPr lang="en-US" altLang="zh-CN"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l">
              <a:buAutoNum type="arabicPeriod"/>
            </a:pPr>
            <a:r>
              <a:rPr lang="zh-CN" altLang="en-US" sz="44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每一個生命都有</a:t>
            </a: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神所賦予的</a:t>
            </a: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價值</a:t>
            </a:r>
            <a:endPar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l">
              <a:buAutoNum type="arabicPeriod"/>
            </a:pPr>
            <a:r>
              <a:rPr lang="zh-CN" altLang="en-US"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每一個生命都值得被尊重</a:t>
            </a:r>
            <a:r>
              <a:rPr lang="en-US" altLang="zh-CN"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altLang="zh-CN" sz="44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lvl="1" algn="l"/>
            <a:r>
              <a:rPr lang="en-US" altLang="zh-CN" sz="3665"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endParaRPr lang="en-US" altLang="zh-CN" sz="3665"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0" name="Picture 99"/>
          <p:cNvPicPr/>
          <p:nvPr/>
        </p:nvPicPr>
        <p:blipFill>
          <a:blip r:embed="rId1"/>
          <a:stretch>
            <a:fillRect/>
          </a:stretch>
        </p:blipFill>
        <p:spPr>
          <a:xfrm>
            <a:off x="3650615" y="270510"/>
            <a:ext cx="5245735" cy="6438900"/>
          </a:xfrm>
          <a:prstGeom prst="rect">
            <a:avLst/>
          </a:prstGeom>
          <a:noFill/>
          <a:ln w="9525">
            <a:noFill/>
          </a:ln>
        </p:spPr>
      </p:pic>
      <p:sp>
        <p:nvSpPr>
          <p:cNvPr id="6" name="Text Box 5"/>
          <p:cNvSpPr txBox="1"/>
          <p:nvPr/>
        </p:nvSpPr>
        <p:spPr>
          <a:xfrm>
            <a:off x="648335" y="532130"/>
            <a:ext cx="2143760" cy="460375"/>
          </a:xfrm>
          <a:prstGeom prst="rect">
            <a:avLst/>
          </a:prstGeom>
          <a:noFill/>
        </p:spPr>
        <p:txBody>
          <a:bodyPr wrap="none" rtlCol="0">
            <a:spAutoFit/>
          </a:bodyPr>
          <a:p>
            <a:r>
              <a:rPr lang="en-US" sz="2400" b="1"/>
              <a:t>The Liberty Bell</a:t>
            </a:r>
            <a:endParaRPr lang="en-US" sz="24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1993" y="76593"/>
            <a:ext cx="5689600" cy="4315460"/>
          </a:xfrm>
          <a:prstGeom prst="rect">
            <a:avLst/>
          </a:prstGeom>
        </p:spPr>
      </p:pic>
      <p:sp>
        <p:nvSpPr>
          <p:cNvPr id="4" name="标题 3"/>
          <p:cNvSpPr>
            <a:spLocks noGrp="1"/>
          </p:cNvSpPr>
          <p:nvPr>
            <p:ph type="ctrTitle"/>
          </p:nvPr>
        </p:nvSpPr>
        <p:spPr>
          <a:xfrm>
            <a:off x="2015490" y="657225"/>
            <a:ext cx="9605645" cy="1123950"/>
          </a:xfrm>
        </p:spPr>
        <p:txBody>
          <a:bodyPr>
            <a:normAutofit fontScale="90000"/>
          </a:bodyPr>
          <a:lstStyle/>
          <a:p>
            <a:pPr marL="0" indent="0" algn="ctr">
              <a:lnSpc>
                <a:spcPct val="110000"/>
              </a:lnSpc>
            </a:pPr>
            <a:r>
              <a:rPr lang="zh-CN"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美國獨立宣言</a:t>
            </a:r>
            <a:r>
              <a:rPr lang="en-US" altLang="zh-CN"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The</a:t>
            </a:r>
            <a:r>
              <a:rPr 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United State </a:t>
            </a:r>
            <a:br>
              <a:rPr 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br>
            <a:r>
              <a:rPr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Declaration of Independence</a:t>
            </a:r>
            <a:r>
              <a:rPr 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1776</a:t>
            </a:r>
            <a:endParaRPr 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副标题 4"/>
          <p:cNvSpPr>
            <a:spLocks noGrp="1"/>
          </p:cNvSpPr>
          <p:nvPr>
            <p:ph type="subTitle" idx="1"/>
          </p:nvPr>
        </p:nvSpPr>
        <p:spPr>
          <a:xfrm>
            <a:off x="561975" y="2499360"/>
            <a:ext cx="11353800" cy="3802380"/>
          </a:xfrm>
        </p:spPr>
        <p:txBody>
          <a:bodyPr>
            <a:noAutofit/>
          </a:bodyPr>
          <a:lstStyle/>
          <a:p>
            <a:pPr marL="742950" indent="-742950" algn="just"/>
            <a:r>
              <a:rPr lang="en-US" altLang="zh-CN" sz="3900" b="1" dirty="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r>
              <a:rPr sz="3900" dirty="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We hold these truths to be self-evident, that </a:t>
            </a:r>
            <a:r>
              <a:rPr sz="3900" b="1" dirty="0">
                <a:effectLst>
                  <a:outerShdw blurRad="38100" dist="38100" dir="2700000" algn="tl">
                    <a:srgbClr val="000000">
                      <a:alpha val="43137"/>
                    </a:srgbClr>
                  </a:outerShdw>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all men are created equal, that they are endowed by their Creator</a:t>
            </a:r>
            <a:r>
              <a:rPr sz="3900" b="1" dirty="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sz="39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with certain unalienable Rights, that among these are</a:t>
            </a:r>
            <a:r>
              <a:rPr sz="3900" b="1" dirty="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a:t>
            </a:r>
            <a:r>
              <a:rPr sz="3900" b="1" dirty="0">
                <a:effectLst>
                  <a:outerShdw blurRad="38100" dist="38100" dir="2700000" algn="tl">
                    <a:srgbClr val="000000">
                      <a:alpha val="43137"/>
                    </a:srgbClr>
                  </a:outerShdw>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Life, Liberty and the pursuit of Happiness.</a:t>
            </a:r>
            <a:r>
              <a:rPr lang="en-US" sz="3900" b="1" dirty="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lang="en-US" sz="3900" b="1" dirty="0">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1993" y="76593"/>
            <a:ext cx="5689600" cy="4315460"/>
          </a:xfrm>
          <a:prstGeom prst="rect">
            <a:avLst/>
          </a:prstGeom>
        </p:spPr>
      </p:pic>
      <p:sp>
        <p:nvSpPr>
          <p:cNvPr id="4" name="标题 3"/>
          <p:cNvSpPr>
            <a:spLocks noGrp="1"/>
          </p:cNvSpPr>
          <p:nvPr>
            <p:ph type="ctrTitle"/>
          </p:nvPr>
        </p:nvSpPr>
        <p:spPr>
          <a:xfrm>
            <a:off x="1407795" y="302895"/>
            <a:ext cx="10480675" cy="1264920"/>
          </a:xfrm>
        </p:spPr>
        <p:txBody>
          <a:bodyPr>
            <a:normAutofit fontScale="90000"/>
          </a:bodyPr>
          <a:lstStyle/>
          <a:p>
            <a:pPr marL="0" indent="0" algn="ctr">
              <a:lnSpc>
                <a:spcPct val="110000"/>
              </a:lnSpc>
            </a:pPr>
            <a:r>
              <a:rPr lang="zh-CN" altLang="zh-CN"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法國人權宣言</a:t>
            </a:r>
            <a:r>
              <a:rPr lang="en-US" altLang="zh-CN" sz="4000" b="1">
                <a:effectLst>
                  <a:outerShdw blurRad="38100" dist="38100" dir="2700000" algn="tl">
                    <a:srgbClr val="000000">
                      <a:alpha val="43137"/>
                    </a:srgbClr>
                  </a:outerShdw>
                </a:effectLst>
                <a:latin typeface="Microsoft JhengHei" panose="020B0604030504040204" pitchFamily="34" charset="-120"/>
                <a:ea typeface="SimSun" panose="02010600030101010101" pitchFamily="2" charset="-122"/>
                <a:cs typeface="Microsoft JhengHei" panose="020B0604030504040204" pitchFamily="34" charset="-120"/>
                <a:sym typeface="+mn-ea"/>
              </a:rPr>
              <a:t> </a:t>
            </a:r>
            <a:r>
              <a:rPr lang="en-US" altLang="zh-CN"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The French </a:t>
            </a:r>
            <a:r>
              <a:rPr lang="zh-CN" alt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Declaration </a:t>
            </a:r>
            <a:br>
              <a:rPr lang="zh-CN" alt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br>
            <a:r>
              <a:rPr lang="zh-CN" alt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of the Rights of Man - 1789</a:t>
            </a:r>
            <a:endParaRPr lang="zh-CN" altLang="en-US" sz="4000" b="1">
              <a:effectLst>
                <a:outerShdw blurRad="38100" dist="38100" dir="2700000" algn="tl">
                  <a:srgbClr val="000000">
                    <a:alpha val="43137"/>
                  </a:srgbClr>
                </a:outerShdw>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
        <p:nvSpPr>
          <p:cNvPr id="5" name="副标题 4"/>
          <p:cNvSpPr>
            <a:spLocks noGrp="1"/>
          </p:cNvSpPr>
          <p:nvPr>
            <p:ph type="subTitle" idx="1"/>
          </p:nvPr>
        </p:nvSpPr>
        <p:spPr>
          <a:xfrm>
            <a:off x="313690" y="1678940"/>
            <a:ext cx="11878945" cy="4916170"/>
          </a:xfrm>
        </p:spPr>
        <p:txBody>
          <a:bodyPr>
            <a:noAutofit/>
          </a:bodyPr>
          <a:lstStyle/>
          <a:p>
            <a:pPr algn="ctr"/>
            <a:r>
              <a:rPr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Articles</a:t>
            </a:r>
            <a:r>
              <a:rPr lang="en-US"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(17)</a:t>
            </a:r>
            <a:r>
              <a:rPr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l">
              <a:buAutoNum type="arabicPeriod"/>
            </a:pPr>
            <a:r>
              <a:rPr sz="3600" b="1"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Men are born and remain free and equal in rights.</a:t>
            </a:r>
            <a:r>
              <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 Social distinctions may be founded only upon the general good.</a:t>
            </a:r>
            <a:endPar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a:p>
            <a:pPr marL="742950" indent="-742950" algn="l">
              <a:buAutoNum type="arabicPeriod"/>
            </a:pPr>
            <a:r>
              <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The aim of all political association is the preservation of the </a:t>
            </a:r>
            <a:r>
              <a:rPr sz="3600" b="1"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natural and imprescriptible </a:t>
            </a:r>
            <a:r>
              <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rights of man. These rights are </a:t>
            </a:r>
            <a:r>
              <a:rPr sz="3600" b="1" dirty="0">
                <a:effectLst/>
                <a:highlight>
                  <a:srgbClr val="FFFF00"/>
                </a:highlight>
                <a:latin typeface="Microsoft JhengHei" panose="020B0604030504040204" pitchFamily="34" charset="-120"/>
                <a:ea typeface="Microsoft JhengHei" panose="020B0604030504040204" pitchFamily="34" charset="-120"/>
                <a:cs typeface="Microsoft JhengHei" panose="020B0604030504040204" pitchFamily="34" charset="-120"/>
                <a:sym typeface="+mn-ea"/>
              </a:rPr>
              <a:t>liberty, property, security, and resistance to oppression</a:t>
            </a:r>
            <a:r>
              <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rPr>
              <a:t>.</a:t>
            </a:r>
            <a:endParaRPr sz="3600" dirty="0">
              <a:effectLst/>
              <a:latin typeface="Microsoft JhengHei" panose="020B0604030504040204" pitchFamily="34" charset="-120"/>
              <a:ea typeface="Microsoft JhengHei" panose="020B0604030504040204" pitchFamily="34" charset="-120"/>
              <a:cs typeface="Microsoft JhengHei" panose="020B0604030504040204" pitchFamily="34" charset="-12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4315</Words>
  <Application>WPS Presentation</Application>
  <PresentationFormat>Widescreen</PresentationFormat>
  <Paragraphs>246</Paragraphs>
  <Slides>33</Slides>
  <Notes>0</Notes>
  <HiddenSlides>0</HiddenSlides>
  <MMClips>0</MMClips>
  <ScaleCrop>false</ScaleCrop>
  <HeadingPairs>
    <vt:vector size="6" baseType="variant">
      <vt:variant>
        <vt:lpstr>已用的字体</vt:lpstr>
      </vt:variant>
      <vt:variant>
        <vt:i4>26</vt:i4>
      </vt:variant>
      <vt:variant>
        <vt:lpstr>主题</vt:lpstr>
      </vt:variant>
      <vt:variant>
        <vt:i4>1</vt:i4>
      </vt:variant>
      <vt:variant>
        <vt:lpstr>幻灯片标题</vt:lpstr>
      </vt:variant>
      <vt:variant>
        <vt:i4>33</vt:i4>
      </vt:variant>
    </vt:vector>
  </HeadingPairs>
  <TitlesOfParts>
    <vt:vector size="60" baseType="lpstr">
      <vt:lpstr>Arial</vt:lpstr>
      <vt:lpstr>SimSun</vt:lpstr>
      <vt:lpstr>Wingdings</vt:lpstr>
      <vt:lpstr>Microsoft JhengHei</vt:lpstr>
      <vt:lpstr>Microsoft YaHei</vt:lpstr>
      <vt:lpstr>Arial Unicode MS</vt:lpstr>
      <vt:lpstr>Calibri Light</vt:lpstr>
      <vt:lpstr>Calibri</vt:lpstr>
      <vt:lpstr>PMingLiU</vt:lpstr>
      <vt:lpstr>Constantia</vt:lpstr>
      <vt:lpstr>Wingdings 2</vt:lpstr>
      <vt:lpstr>Wingdings</vt:lpstr>
      <vt:lpstr>Arial</vt:lpstr>
      <vt:lpstr>Times New Roman</vt:lpstr>
      <vt:lpstr>Calibri</vt:lpstr>
      <vt:lpstr>BatangChe</vt:lpstr>
      <vt:lpstr>Malgun Gothic</vt:lpstr>
      <vt:lpstr>楷体</vt:lpstr>
      <vt:lpstr>DFKai-SB</vt:lpstr>
      <vt:lpstr>Microsoft JhengHei UI</vt:lpstr>
      <vt:lpstr>MS UI Gothic</vt:lpstr>
      <vt:lpstr>MS PGothic</vt:lpstr>
      <vt:lpstr>Segoe UI Emoji</vt:lpstr>
      <vt:lpstr>MingLiU_HKSCS-ExtB</vt:lpstr>
      <vt:lpstr>MingLiU_HKSCS</vt:lpstr>
      <vt:lpstr>Microsoft JhengHei Light</vt:lpstr>
      <vt:lpstr>Office Theme</vt:lpstr>
      <vt:lpstr>尊重生命 停止霸凌 </vt:lpstr>
      <vt:lpstr>創世紀 1</vt:lpstr>
      <vt:lpstr>第六日的創造</vt:lpstr>
      <vt:lpstr>人的創造</vt:lpstr>
      <vt:lpstr>神給做父母的旨意  God's Command</vt:lpstr>
      <vt:lpstr>31 “神看著一切所造的都甚好”。</vt:lpstr>
      <vt:lpstr>PowerPoint 演示文稿</vt:lpstr>
      <vt:lpstr>美國獨立宣言  The United State  Declaration of Independence 1776</vt:lpstr>
      <vt:lpstr>法國人權宣言 The French Declaration  of the Rights of Man - 1789</vt:lpstr>
      <vt:lpstr>講員介紹 -  楊海澎 老師</vt:lpstr>
      <vt:lpstr>PowerPoint 演示文稿</vt:lpstr>
      <vt:lpstr>               有人的地方，就有霸凌</vt:lpstr>
      <vt:lpstr>權勢霸凌 （家庭篇）</vt:lpstr>
      <vt:lpstr>權勢霸凌定義</vt:lpstr>
      <vt:lpstr>家暴定義</vt:lpstr>
      <vt:lpstr>兒童虐待（Child Abuse)定義</vt:lpstr>
      <vt:lpstr>權勢霸凌的本質</vt:lpstr>
      <vt:lpstr>用情緒管教對子女人格發展的影響</vt:lpstr>
      <vt:lpstr>別讓你的小孩輸在起跑點上</vt:lpstr>
      <vt:lpstr>為什麼華人父母易在情緒中管教子女？</vt:lpstr>
      <vt:lpstr>家暴對親子關係的影響</vt:lpstr>
      <vt:lpstr>為何美國有家暴法及兒童虐待法</vt:lpstr>
      <vt:lpstr>了解家暴法令(聯邦及州法）</vt:lpstr>
      <vt:lpstr>兒童保護法律及規定</vt:lpstr>
      <vt:lpstr>避免權勢霸凌</vt:lpstr>
      <vt:lpstr>設立健康界限</vt:lpstr>
      <vt:lpstr>讓情緒（Emotions)保護你</vt:lpstr>
      <vt:lpstr>合宜的期望</vt:lpstr>
      <vt:lpstr>如何讓親子關係轉變成無條件的愛</vt:lpstr>
      <vt:lpstr>31 “神看著一切所造的都甚好”</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在痲瘋村與耶穌相遇 A Touch and A Word</dc:title>
  <dc:creator>16508</dc:creator>
  <cp:lastModifiedBy>16508</cp:lastModifiedBy>
  <cp:revision>29</cp:revision>
  <dcterms:created xsi:type="dcterms:W3CDTF">2022-10-15T19:32:00Z</dcterms:created>
  <dcterms:modified xsi:type="dcterms:W3CDTF">2022-11-26T16:49:56Z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0B92B4D2D60340CFA8FF5E190249CB0E</vt:lpwstr>
  </property>
  <property fmtid="{D5CDD505-2E9C-101B-9397-08002B2CF9AE}" pid="3" name="KSOProductBuildVer">
    <vt:lpwstr>1033-11.2.0.11417</vt:lpwstr>
  </property>
</Properties>
</file>