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583" r:id="rId3"/>
    <p:sldId id="690" r:id="rId4"/>
    <p:sldId id="846" r:id="rId5"/>
    <p:sldId id="848" r:id="rId6"/>
    <p:sldId id="850" r:id="rId7"/>
    <p:sldId id="851" r:id="rId8"/>
    <p:sldId id="852" r:id="rId9"/>
    <p:sldId id="853" r:id="rId10"/>
    <p:sldId id="854" r:id="rId11"/>
    <p:sldId id="730" r:id="rId12"/>
    <p:sldId id="859" r:id="rId13"/>
    <p:sldId id="511" r:id="rId14"/>
    <p:sldId id="864" r:id="rId15"/>
    <p:sldId id="861" r:id="rId16"/>
    <p:sldId id="865" r:id="rId17"/>
    <p:sldId id="862" r:id="rId18"/>
    <p:sldId id="863" r:id="rId19"/>
    <p:sldId id="867" r:id="rId20"/>
    <p:sldId id="866" r:id="rId21"/>
    <p:sldId id="868" r:id="rId22"/>
    <p:sldId id="886" r:id="rId23"/>
    <p:sldId id="871" r:id="rId24"/>
    <p:sldId id="880" r:id="rId25"/>
    <p:sldId id="881" r:id="rId26"/>
    <p:sldId id="882" r:id="rId27"/>
    <p:sldId id="883" r:id="rId28"/>
    <p:sldId id="792" r:id="rId29"/>
    <p:sldId id="87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Ran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455176" y="2202539"/>
            <a:ext cx="2770873" cy="3199528"/>
          </a:xfrm>
          <a:custGeom>
            <a:avLst/>
            <a:gdLst>
              <a:gd name="connsiteX0" fmla="*/ 1385437 w 2770873"/>
              <a:gd name="connsiteY0" fmla="*/ 0 h 3199528"/>
              <a:gd name="connsiteX1" fmla="*/ 2770873 w 2770873"/>
              <a:gd name="connsiteY1" fmla="*/ 799882 h 3199528"/>
              <a:gd name="connsiteX2" fmla="*/ 2770873 w 2770873"/>
              <a:gd name="connsiteY2" fmla="*/ 2399646 h 3199528"/>
              <a:gd name="connsiteX3" fmla="*/ 1385437 w 2770873"/>
              <a:gd name="connsiteY3" fmla="*/ 3199528 h 3199528"/>
              <a:gd name="connsiteX4" fmla="*/ 0 w 2770873"/>
              <a:gd name="connsiteY4" fmla="*/ 2399646 h 3199528"/>
              <a:gd name="connsiteX5" fmla="*/ 0 w 2770873"/>
              <a:gd name="connsiteY5" fmla="*/ 799882 h 3199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873" h="3199528">
                <a:moveTo>
                  <a:pt x="1385437" y="0"/>
                </a:moveTo>
                <a:lnTo>
                  <a:pt x="2770873" y="799882"/>
                </a:lnTo>
                <a:lnTo>
                  <a:pt x="2770873" y="2399646"/>
                </a:lnTo>
                <a:lnTo>
                  <a:pt x="1385437" y="3199528"/>
                </a:lnTo>
                <a:lnTo>
                  <a:pt x="0" y="2399646"/>
                </a:lnTo>
                <a:lnTo>
                  <a:pt x="0" y="799882"/>
                </a:lnTo>
                <a:close/>
              </a:path>
            </a:pathLst>
          </a:custGeom>
          <a:solidFill>
            <a:schemeClr val="bg1">
              <a:lumMod val="65000"/>
              <a:alpha val="20000"/>
            </a:schemeClr>
          </a:solidFill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231150" y="1675452"/>
            <a:ext cx="3735716" cy="4313633"/>
          </a:xfrm>
          <a:custGeom>
            <a:avLst/>
            <a:gdLst>
              <a:gd name="connsiteX0" fmla="*/ 1867858 w 3735716"/>
              <a:gd name="connsiteY0" fmla="*/ 0 h 4313633"/>
              <a:gd name="connsiteX1" fmla="*/ 3735716 w 3735716"/>
              <a:gd name="connsiteY1" fmla="*/ 1078408 h 4313633"/>
              <a:gd name="connsiteX2" fmla="*/ 3735716 w 3735716"/>
              <a:gd name="connsiteY2" fmla="*/ 3235225 h 4313633"/>
              <a:gd name="connsiteX3" fmla="*/ 1867858 w 3735716"/>
              <a:gd name="connsiteY3" fmla="*/ 4313633 h 4313633"/>
              <a:gd name="connsiteX4" fmla="*/ 0 w 3735716"/>
              <a:gd name="connsiteY4" fmla="*/ 3235225 h 4313633"/>
              <a:gd name="connsiteX5" fmla="*/ 0 w 3735716"/>
              <a:gd name="connsiteY5" fmla="*/ 1078408 h 4313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35716" h="4313633">
                <a:moveTo>
                  <a:pt x="1867858" y="0"/>
                </a:moveTo>
                <a:lnTo>
                  <a:pt x="3735716" y="1078408"/>
                </a:lnTo>
                <a:lnTo>
                  <a:pt x="3735716" y="3235225"/>
                </a:lnTo>
                <a:lnTo>
                  <a:pt x="1867858" y="4313633"/>
                </a:lnTo>
                <a:lnTo>
                  <a:pt x="0" y="3235225"/>
                </a:lnTo>
                <a:lnTo>
                  <a:pt x="0" y="1078408"/>
                </a:lnTo>
                <a:close/>
              </a:path>
            </a:pathLst>
          </a:custGeom>
          <a:solidFill>
            <a:schemeClr val="bg1">
              <a:lumMod val="65000"/>
              <a:alpha val="20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65955" y="2200836"/>
            <a:ext cx="2770873" cy="3199528"/>
          </a:xfrm>
          <a:custGeom>
            <a:avLst/>
            <a:gdLst>
              <a:gd name="connsiteX0" fmla="*/ 1385436 w 2770873"/>
              <a:gd name="connsiteY0" fmla="*/ 0 h 3199528"/>
              <a:gd name="connsiteX1" fmla="*/ 2770873 w 2770873"/>
              <a:gd name="connsiteY1" fmla="*/ 799882 h 3199528"/>
              <a:gd name="connsiteX2" fmla="*/ 2770873 w 2770873"/>
              <a:gd name="connsiteY2" fmla="*/ 2399646 h 3199528"/>
              <a:gd name="connsiteX3" fmla="*/ 1385436 w 2770873"/>
              <a:gd name="connsiteY3" fmla="*/ 3199528 h 3199528"/>
              <a:gd name="connsiteX4" fmla="*/ 0 w 2770873"/>
              <a:gd name="connsiteY4" fmla="*/ 2399646 h 3199528"/>
              <a:gd name="connsiteX5" fmla="*/ 0 w 2770873"/>
              <a:gd name="connsiteY5" fmla="*/ 799882 h 3199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873" h="3199528">
                <a:moveTo>
                  <a:pt x="1385436" y="0"/>
                </a:moveTo>
                <a:lnTo>
                  <a:pt x="2770873" y="799882"/>
                </a:lnTo>
                <a:lnTo>
                  <a:pt x="2770873" y="2399646"/>
                </a:lnTo>
                <a:lnTo>
                  <a:pt x="1385436" y="3199528"/>
                </a:lnTo>
                <a:lnTo>
                  <a:pt x="0" y="2399646"/>
                </a:lnTo>
                <a:lnTo>
                  <a:pt x="0" y="799882"/>
                </a:lnTo>
                <a:close/>
              </a:path>
            </a:pathLst>
          </a:custGeom>
          <a:solidFill>
            <a:schemeClr val="bg1">
              <a:lumMod val="65000"/>
              <a:alpha val="20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ldLvl="0" animBg="1"/>
      <p:bldP spid="10" grpId="0" bldLvl="0" animBg="1"/>
      <p:bldP spid="13" grpId="0" bldLvl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66763" y="549275"/>
            <a:ext cx="4968875" cy="5759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id-ID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413499" y="0"/>
            <a:ext cx="5778501" cy="685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5036457" y="6308725"/>
            <a:ext cx="2002972" cy="295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ldLvl="0" animBg="1"/>
      <p:bldP spid="7" grpId="0" bldLvl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66764" y="3402011"/>
            <a:ext cx="3732666" cy="290671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id-ID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811338" y="0"/>
            <a:ext cx="4487833" cy="34020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id-ID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299171" y="598488"/>
            <a:ext cx="5892829" cy="28035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id-ID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499430" y="3402012"/>
            <a:ext cx="4517897" cy="34559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0" bldLvl="0" animBg="1"/>
      <p:bldP spid="7" grpId="0" bldLvl="0" animBg="1"/>
      <p:bldP spid="5" grpId="0" bldLvl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952615" y="4984750"/>
            <a:ext cx="4373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以賽亞書</a:t>
            </a:r>
            <a:r>
              <a:rPr lang="en-US" altLang="zh-CN" sz="32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43</a:t>
            </a:r>
            <a:r>
              <a:rPr lang="en-US" altLang="zh-CN" sz="3200" b="1" dirty="0">
                <a:solidFill>
                  <a:schemeClr val="bg1"/>
                </a:solidFill>
                <a:latin typeface="Montserrat" panose="02000505000000020004" pitchFamily="2" charset="0"/>
                <a:ea typeface="SimSun" panose="02010600030101010101" pitchFamily="2" charset="-122"/>
                <a:cs typeface="Lato" panose="020F0502020204030203" pitchFamily="34" charset="0"/>
              </a:rPr>
              <a:t>:14-21</a:t>
            </a:r>
          </a:p>
        </p:txBody>
      </p:sp>
      <p:sp>
        <p:nvSpPr>
          <p:cNvPr id="34" name="TextBox 37"/>
          <p:cNvSpPr txBox="1"/>
          <p:nvPr/>
        </p:nvSpPr>
        <p:spPr>
          <a:xfrm>
            <a:off x="617019" y="2501349"/>
            <a:ext cx="10166211" cy="132207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8000" b="1" dirty="0">
                <a:solidFill>
                  <a:schemeClr val="bg1"/>
                </a:solidFill>
              </a:rPr>
              <a:t>   </a:t>
            </a:r>
            <a:r>
              <a:rPr lang="zh-CN" altLang="en-US" sz="8000" b="1" dirty="0">
                <a:solidFill>
                  <a:schemeClr val="bg1"/>
                </a:solidFill>
              </a:rPr>
              <a:t>神要開道路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400050"/>
            <a:ext cx="121913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【賽43:14】耶和華你們的</a:t>
            </a:r>
            <a:r>
              <a:rPr lang="zh-CN" sz="2400">
                <a:solidFill>
                  <a:schemeClr val="tx1"/>
                </a:solidFill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救贖主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，以色列的</a:t>
            </a:r>
            <a:r>
              <a:rPr lang="zh-CN" sz="2400">
                <a:solidFill>
                  <a:schemeClr val="tx1"/>
                </a:solidFill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聖者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如此說：“因你們的緣故，我已經打發人到巴比倫去，並且我要使迦勒底人如逃民，都坐自己喜樂的船下來。</a:t>
            </a: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【賽43:15】我是耶和華你們的聖者，是創造以色列的，是你們的君王。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”</a:t>
            </a: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sz="2400">
                <a:solidFill>
                  <a:schemeClr val="bg1">
                    <a:lumMod val="75000"/>
                  </a:schemeClr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【賽43:16】耶和華在滄海中開道，在大水中開路，</a:t>
            </a: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sz="2400">
                <a:solidFill>
                  <a:schemeClr val="bg1">
                    <a:lumMod val="75000"/>
                  </a:schemeClr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【賽43:17】使車輛、馬匹、軍兵、勇士都出來，一同躺下，不再起來，他們滅沒，好像熄滅的燈火。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zh-CN" sz="2400">
                <a:solidFill>
                  <a:schemeClr val="bg1">
                    <a:lumMod val="75000"/>
                  </a:schemeClr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【賽43:18】耶和華如此說：“你們不要記念從前的事，也不要思想古時的事。</a:t>
            </a: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sz="2400">
                <a:solidFill>
                  <a:schemeClr val="bg1">
                    <a:lumMod val="75000"/>
                  </a:schemeClr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sz="2400">
                <a:solidFill>
                  <a:schemeClr val="bg1">
                    <a:lumMod val="75000"/>
                  </a:schemeClr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 我必在曠野開道路，在沙漠開江河。</a:t>
            </a: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sz="2400">
                <a:solidFill>
                  <a:schemeClr val="bg1">
                    <a:lumMod val="75000"/>
                  </a:schemeClr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【賽43:20】野地的走獸必尊重我，野狗和鴕鳥也必如此。因我使曠野有水，使沙漠有河，好賜給我的百姓、我的選民喝。</a:t>
            </a:r>
          </a:p>
          <a:p>
            <a:pPr marL="0" algn="l">
              <a:lnSpc>
                <a:spcPct val="110000"/>
              </a:lnSpc>
              <a:buClrTx/>
              <a:buSzTx/>
              <a:buNone/>
            </a:pP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【賽43:21】這百姓是我為自己所造的，好述說我的美德。”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内容占位符 1"/>
          <p:cNvSpPr/>
          <p:nvPr/>
        </p:nvSpPr>
        <p:spPr>
          <a:xfrm>
            <a:off x="521970" y="2479040"/>
            <a:ext cx="11217910" cy="2275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一、神要開道路，是基於祂是創造者，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我們是為祂的榮耀而被造的</a:t>
            </a:r>
            <a:r>
              <a:rPr lang="en-US" alt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</a:p>
          <a:p>
            <a:pPr marL="0" indent="0">
              <a:lnSpc>
                <a:spcPct val="13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-635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205740" y="353060"/>
            <a:ext cx="11840845" cy="4309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30000"/>
              </a:lnSpc>
              <a:buClrTx/>
              <a:buSzTx/>
              <a:buNone/>
            </a:pP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</a:t>
            </a:r>
            <a:r>
              <a:rPr lang="zh-CN"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你們的救贖主</a:t>
            </a: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，以色列的聖者如此說：</a:t>
            </a:r>
          </a:p>
          <a:p>
            <a:pPr marL="0" algn="l">
              <a:lnSpc>
                <a:spcPct val="130000"/>
              </a:lnSpc>
              <a:buClrTx/>
              <a:buSzTx/>
              <a:buNone/>
            </a:pP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“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因你們的緣故</a:t>
            </a: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，我已經打發人到巴比倫去，並且我要使迦勒底人如逃民，都坐自己喜樂的船下來。</a:t>
            </a:r>
          </a:p>
          <a:p>
            <a:pPr marL="0" algn="l">
              <a:lnSpc>
                <a:spcPct val="130000"/>
              </a:lnSpc>
              <a:buClrTx/>
              <a:buSzTx/>
              <a:buNone/>
            </a:pP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【賽43:15】我是耶和華你們的聖者，是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創造以色列的</a:t>
            </a: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，是你們的君王。”</a:t>
            </a:r>
          </a:p>
          <a:p>
            <a:pPr marL="0" algn="l">
              <a:lnSpc>
                <a:spcPct val="130000"/>
              </a:lnSpc>
              <a:buClrTx/>
              <a:buSzTx/>
              <a:buNone/>
            </a:pPr>
            <a:endParaRPr lang="en-US" altLang="zh-CN" sz="2000">
              <a:solidFill>
                <a:schemeClr val="bg1">
                  <a:lumMod val="75000"/>
                </a:schemeClr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algn="l">
              <a:lnSpc>
                <a:spcPct val="130000"/>
              </a:lnSpc>
              <a:buClrTx/>
              <a:buSzTx/>
              <a:buNone/>
            </a:pPr>
            <a:r>
              <a:rPr lang="zh-CN"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……</a:t>
            </a:r>
          </a:p>
          <a:p>
            <a:pPr marL="0" algn="l">
              <a:lnSpc>
                <a:spcPct val="130000"/>
              </a:lnSpc>
              <a:buClrTx/>
              <a:buSzTx/>
              <a:buNone/>
            </a:pPr>
            <a:endParaRPr lang="en-US" altLang="zh-CN" sz="2000">
              <a:solidFill>
                <a:schemeClr val="bg1">
                  <a:lumMod val="75000"/>
                </a:schemeClr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algn="l">
              <a:lnSpc>
                <a:spcPct val="130000"/>
              </a:lnSpc>
              <a:buClrTx/>
              <a:buSzTx/>
              <a:buNone/>
            </a:pP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我為自己所造的</a:t>
            </a: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，好述說我的美德。”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-187325" y="1147445"/>
            <a:ext cx="12639040" cy="481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我們四面受敵，卻不被困住；</a:t>
            </a: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心裏作難，卻不至失望；</a:t>
            </a: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遭逼迫，卻不被丟棄；</a:t>
            </a: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打倒了，卻不至死亡。</a:t>
            </a: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身上常帶著耶穌的死，使耶穌的生也顯明在我們身上。</a:t>
            </a: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endParaRPr sz="28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林後4:8</a:t>
            </a:r>
            <a:r>
              <a:rPr lang="en-US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-10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-19050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内容占位符 1"/>
          <p:cNvSpPr/>
          <p:nvPr/>
        </p:nvSpPr>
        <p:spPr>
          <a:xfrm>
            <a:off x="521970" y="2448560"/>
            <a:ext cx="11217910" cy="2275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一、神要開道路，是基於祂是創造者，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我們是為祂的榮耀而被造的</a:t>
            </a:r>
            <a:r>
              <a:rPr lang="en-US" alt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</a:p>
          <a:p>
            <a:pPr marL="0" indent="0">
              <a:lnSpc>
                <a:spcPct val="13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354330"/>
            <a:ext cx="12191365" cy="4294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50000"/>
              </a:lnSpc>
              <a:buClrTx/>
              <a:buSzTx/>
              <a:buNone/>
            </a:pPr>
            <a:r>
              <a:rPr lang="zh-CN"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</a:t>
            </a: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和華</a:t>
            </a:r>
            <a:r>
              <a:rPr lang="en-US" alt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在滄海中開道，在大水中開路</a:t>
            </a: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</a:t>
            </a:r>
          </a:p>
          <a:p>
            <a:pPr marL="0" algn="l">
              <a:lnSpc>
                <a:spcPct val="150000"/>
              </a:lnSpc>
              <a:buClrTx/>
              <a:buSzTx/>
              <a:buNone/>
            </a:pPr>
            <a:r>
              <a:rPr lang="zh-CN"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【賽43:17】使車輛、馬匹、軍兵、勇士都出來，一同躺下，不再起來，他們滅沒，好像熄滅的燈火。</a:t>
            </a:r>
          </a:p>
          <a:p>
            <a:pPr marL="0" algn="l">
              <a:lnSpc>
                <a:spcPct val="150000"/>
              </a:lnSpc>
              <a:buClrTx/>
              <a:buSzTx/>
              <a:buNone/>
            </a:pPr>
            <a:r>
              <a:rPr lang="en-US" alt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   ……</a:t>
            </a:r>
          </a:p>
          <a:p>
            <a:pPr marL="0" algn="l">
              <a:lnSpc>
                <a:spcPct val="150000"/>
              </a:lnSpc>
              <a:buClrTx/>
              <a:buSzTx/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algn="l">
              <a:lnSpc>
                <a:spcPct val="150000"/>
              </a:lnSpc>
              <a:buClrTx/>
              <a:buSzTx/>
              <a:buNone/>
            </a:pP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 我必</a:t>
            </a:r>
            <a:r>
              <a:rPr lang="en-US" alt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在曠野開道路，在沙漠開江河</a:t>
            </a: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</a:t>
            </a:r>
          </a:p>
          <a:p>
            <a:pPr marL="0" algn="l">
              <a:lnSpc>
                <a:spcPct val="150000"/>
              </a:lnSpc>
              <a:buClrTx/>
              <a:buSzTx/>
              <a:buNone/>
            </a:pPr>
            <a:r>
              <a:rPr lang="zh-CN"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【賽43:20】野地的走獸必尊重我，野狗和鴕鳥也必如此。因我使曠野有水，使沙漠有河，好賜給我的百姓、我的選民喝。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360680" y="280670"/>
            <a:ext cx="11380470" cy="3148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60000"/>
              </a:lnSpc>
              <a:buClrTx/>
              <a:buSzTx/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【賽43:16】耶和華在滄海中開道，在大水中開路，</a:t>
            </a:r>
          </a:p>
          <a:p>
            <a:pPr marL="0" algn="l">
              <a:lnSpc>
                <a:spcPct val="160000"/>
              </a:lnSpc>
              <a:buClrTx/>
              <a:buSzTx/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</a:t>
            </a:r>
            <a:r>
              <a:rPr lang="zh-CN" sz="3200" u="sng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車輛、馬匹、軍兵、勇士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都出來，一同躺下，不再起來，他們滅沒，好像熄滅的燈火。</a:t>
            </a:r>
          </a:p>
          <a:p>
            <a:pPr marL="0" algn="l">
              <a:lnSpc>
                <a:spcPct val="160000"/>
              </a:lnSpc>
              <a:buClrTx/>
              <a:buSzTx/>
              <a:buNone/>
            </a:pPr>
            <a:endParaRPr lang="zh-CN"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algn="l">
              <a:lnSpc>
                <a:spcPct val="160000"/>
              </a:lnSpc>
              <a:buClrTx/>
              <a:buSzTx/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【出14:9】埃及人追趕他們，法老一切的</a:t>
            </a:r>
            <a:r>
              <a:rPr lang="zh-CN" sz="3200" u="sng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馬匹、車輛、馬兵與軍兵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，就在海邊上靠近比哈希錄對著巴力洗分，在他們安營的地方追上了。</a:t>
            </a:r>
          </a:p>
          <a:p>
            <a:pPr marL="0" algn="l">
              <a:lnSpc>
                <a:spcPct val="130000"/>
              </a:lnSpc>
              <a:buClrTx/>
              <a:buSzTx/>
              <a:buNone/>
            </a:pPr>
            <a:endParaRPr lang="zh-CN"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-187325" y="1706245"/>
            <a:ext cx="12639040" cy="393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我們曉得萬事都互相效力，</a:t>
            </a: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叫愛　神的人得益處，</a:t>
            </a: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就是按他旨意被召的人。</a:t>
            </a: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endParaRPr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algn="ctr">
              <a:lnSpc>
                <a:spcPct val="160000"/>
              </a:lnSpc>
              <a:buClrTx/>
              <a:buSzTx/>
              <a:buFontTx/>
              <a:buNone/>
            </a:pPr>
            <a:r>
              <a:rPr sz="28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羅8:28</a:t>
            </a:r>
            <a:endParaRPr lang="en-US" sz="28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内容占位符 1"/>
          <p:cNvSpPr/>
          <p:nvPr/>
        </p:nvSpPr>
        <p:spPr>
          <a:xfrm>
            <a:off x="523875" y="2272030"/>
            <a:ext cx="11217910" cy="2275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二、神要開道路，是基於祂是掌管者，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祂使用萬事達成祂的旨意</a:t>
            </a:r>
            <a:r>
              <a:rPr lang="en-US" alt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</a:p>
          <a:p>
            <a:pPr marL="0" indent="0">
              <a:lnSpc>
                <a:spcPct val="13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-19050"/>
            <a:ext cx="12264390" cy="6858635"/>
          </a:xfrm>
          <a:prstGeom prst="rect">
            <a:avLst/>
          </a:prstGeom>
        </p:spPr>
      </p:pic>
      <p:pic>
        <p:nvPicPr>
          <p:cNvPr id="100" name="图片 99"/>
          <p:cNvPicPr/>
          <p:nvPr/>
        </p:nvPicPr>
        <p:blipFill>
          <a:blip r:embed="rId3"/>
          <a:srcRect r="22465"/>
          <a:stretch>
            <a:fillRect/>
          </a:stretch>
        </p:blipFill>
        <p:spPr>
          <a:xfrm>
            <a:off x="262255" y="2879090"/>
            <a:ext cx="5729605" cy="37998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/>
        </p:nvPicPr>
        <p:blipFill>
          <a:blip r:embed="rId4"/>
          <a:stretch>
            <a:fillRect/>
          </a:stretch>
        </p:blipFill>
        <p:spPr>
          <a:xfrm>
            <a:off x="6189345" y="137795"/>
            <a:ext cx="5932805" cy="36753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-635"/>
            <a:ext cx="12264390" cy="6858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0" name="图片 99"/>
          <p:cNvPicPr/>
          <p:nvPr/>
        </p:nvPicPr>
        <p:blipFill>
          <a:blip r:embed="rId3"/>
          <a:stretch>
            <a:fillRect/>
          </a:stretch>
        </p:blipFill>
        <p:spPr>
          <a:xfrm>
            <a:off x="862965" y="1464310"/>
            <a:ext cx="10539095" cy="40557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535940" y="316865"/>
            <a:ext cx="11372215" cy="5603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60000"/>
              </a:lnSpc>
              <a:buClrTx/>
              <a:buSzTx/>
              <a:buFontTx/>
              <a:buNone/>
            </a:pP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神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要</a:t>
            </a: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開道路，或許這條道路並不見得一定好走，</a:t>
            </a:r>
          </a:p>
          <a:p>
            <a:pPr algn="l">
              <a:lnSpc>
                <a:spcPct val="160000"/>
              </a:lnSpc>
              <a:buClrTx/>
              <a:buSzTx/>
              <a:buFontTx/>
              <a:buNone/>
            </a:pP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但神必定從中賜給祂的百姓救贖，</a:t>
            </a:r>
          </a:p>
          <a:p>
            <a:pPr algn="l">
              <a:lnSpc>
                <a:spcPct val="160000"/>
              </a:lnSpc>
              <a:buClrTx/>
              <a:buSzTx/>
              <a:buFontTx/>
              <a:buNone/>
            </a:pP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並用這條道路除掉仇敵的勢力</a:t>
            </a:r>
          </a:p>
          <a:p>
            <a:pPr algn="l">
              <a:lnSpc>
                <a:spcPct val="160000"/>
              </a:lnSpc>
              <a:buClrTx/>
              <a:buSzTx/>
              <a:buFontTx/>
              <a:buNone/>
            </a:pPr>
            <a:endParaRPr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algn="l">
              <a:lnSpc>
                <a:spcPct val="160000"/>
              </a:lnSpc>
              <a:buClrTx/>
              <a:buSzTx/>
              <a:buFontTx/>
              <a:buNone/>
            </a:pP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我們今天面臨疫情的難處，我們各自生命中或許還面臨各自的難處，有些道路並不容易，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常常</a:t>
            </a: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都有壓力、排擠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、危險和害怕</a:t>
            </a:r>
            <a:r>
              <a:rPr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，但我們要有屬靈的眼光，有屬神的信心，相信神的作為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243840" y="274320"/>
            <a:ext cx="117849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16】耶和華在滄海中開道，在大水中開路，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17】使車輛、馬匹、軍兵、勇士都出來，一同躺下，不再起來，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他們滅沒，好像熄滅的燈火。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18】耶和華如此說：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“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你們不要記念從前的事，也不要思想古時的事。</a:t>
            </a:r>
            <a:endParaRPr lang="zh-CN"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19】看哪，我要作一件新事，如今要發現，你們豈不知道嗎？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我必在曠野開道路，在沙漠開江河。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20】野地的走獸必尊重我，野狗和鴕鳥也必如此。因我使曠野有水，使沙漠有河，好賜給我的百姓、我的選民喝。</a:t>
            </a: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243840" y="422910"/>
            <a:ext cx="117849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16】耶和華在滄海中開道，在大水中開路，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17】使車輛、馬匹、軍兵、勇士都出來，一同躺下，不再起來，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他們滅沒，好像熄滅的燈火。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18】耶和華如此說：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“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你們不要記念從前的事，也不要思想古時的事。</a:t>
            </a:r>
            <a:endParaRPr lang="zh-CN"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19】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看哪，我要作一件新事，如今要發現，你們豈不知道嗎？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我必在曠野開道路，在沙漠開江河。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20】野地的走獸必尊重我，野狗和鴕鳥也必如此。因我使曠野有水，使沙漠有河，好賜給我的百姓、我的選民喝。</a:t>
            </a: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-19050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内容占位符 1"/>
          <p:cNvSpPr/>
          <p:nvPr/>
        </p:nvSpPr>
        <p:spPr>
          <a:xfrm>
            <a:off x="521970" y="1724660"/>
            <a:ext cx="11217910" cy="2275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分開紅海</a:t>
            </a:r>
          </a:p>
          <a:p>
            <a:pPr marL="0" indent="0" algn="ctr">
              <a:lnSpc>
                <a:spcPct val="130000"/>
              </a:lnSpc>
              <a:buNone/>
            </a:pPr>
            <a:endParaRPr lang="zh-CN" sz="36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神說：“天下的水要聚在一處，使旱地露出來。”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創1:9</a:t>
            </a: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243840" y="274320"/>
            <a:ext cx="1152715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19】看哪，我要作一件新事，如今要發現，你們豈不知道嗎？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我必在曠野開道路，在沙漠開江河。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20】野地的走獸必尊重我，野狗和鴕鳥也必如此。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因我使曠野有水，使沙漠有河，好賜給我的百姓、我的選民喝。</a:t>
            </a:r>
            <a:endParaRPr lang="zh-CN"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  <a:p>
            <a:pPr marL="0" indent="0" algn="l">
              <a:lnSpc>
                <a:spcPct val="120000"/>
              </a:lnSpc>
              <a:buNone/>
            </a:pP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【賽51:3】耶和華已經安慰錫安和錫安一切的荒場，</a:t>
            </a: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</a:t>
            </a:r>
            <a:r>
              <a:rPr lang="zh-CN" sz="3200">
                <a:solidFill>
                  <a:srgbClr val="FFFF00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使曠野像伊甸，使沙漠像耶和華的園囿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；</a:t>
            </a: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在其中必有歡喜、快樂、感謝和歌唱的聲音。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内容占位符 1"/>
          <p:cNvSpPr/>
          <p:nvPr/>
        </p:nvSpPr>
        <p:spPr>
          <a:xfrm>
            <a:off x="523875" y="2272030"/>
            <a:ext cx="11217910" cy="2275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三、神要開道路，是基於祂是救贖者，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祂帶領我們走向新天新地</a:t>
            </a:r>
            <a:r>
              <a:rPr lang="en-US" alt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</a:p>
          <a:p>
            <a:pPr marL="0" indent="0">
              <a:lnSpc>
                <a:spcPct val="13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635" y="-19685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200660" y="171450"/>
            <a:ext cx="11217910" cy="2275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神要開道路，但就如猶太人走過了紅海中的道路，也要走曠野中的道路，這是他們生命中的不同旅程。然而他們始終有神的帶領和保護，走在神的救贖計畫中的不同旅程。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我們今天也一樣，因為神的旨意沒有改變，我們都走在神對人類救贖計畫中的旅程上。從這個角度，今天的疫情是如何的一段旅程呢？我們各自生命中目前經歷的困境又是如何一段經歷呢？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</a:t>
            </a: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或許我們會遇到艱難，但我們深信這些終將成就神的旨意，只要我們不失去信心離棄神，神必定保守供應和帶領我們走到新天新地。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635" y="-19685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内容占位符 1"/>
          <p:cNvSpPr/>
          <p:nvPr/>
        </p:nvSpPr>
        <p:spPr>
          <a:xfrm>
            <a:off x="523875" y="853440"/>
            <a:ext cx="11217910" cy="22872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endParaRPr lang="zh-CN"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惟有我是耶和華，除我以外沒有救主。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……</a:t>
            </a:r>
            <a:endParaRPr lang="zh-CN" sz="36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所以耶和華說：“你們是我的見證，我也是　神。</a:t>
            </a:r>
          </a:p>
          <a:p>
            <a:pPr marL="0" indent="0" algn="ctr">
              <a:lnSpc>
                <a:spcPct val="120000"/>
              </a:lnSpc>
              <a:buNone/>
            </a:pPr>
            <a:endParaRPr lang="zh-CN" sz="36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賽43:11</a:t>
            </a:r>
            <a:r>
              <a:rPr lang="en-US" alt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-12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-1905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974090" y="1326515"/>
            <a:ext cx="11217910" cy="2275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6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神要開道路</a:t>
            </a:r>
          </a:p>
          <a:p>
            <a:pPr marL="0" indent="0" algn="l">
              <a:lnSpc>
                <a:spcPct val="160000"/>
              </a:lnSpc>
              <a:buNone/>
            </a:pPr>
            <a:r>
              <a:rPr lang="en-US" alt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</a:t>
            </a: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一、祂是創造者，祂為祂的榮耀创造我們</a:t>
            </a:r>
            <a:r>
              <a:rPr lang="en-US" alt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endParaRPr lang="zh-CN" sz="36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l">
              <a:lnSpc>
                <a:spcPct val="16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二、祂是掌管者，祂用萬事達成祂的旨意</a:t>
            </a:r>
            <a:r>
              <a:rPr lang="en-US" alt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</a:p>
          <a:p>
            <a:pPr marL="0" indent="0" algn="l">
              <a:lnSpc>
                <a:spcPct val="160000"/>
              </a:lnSpc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三、祂是救贖者，祂領我們走向新天新地</a:t>
            </a:r>
            <a:endParaRPr lang="en-US" altLang="zh-CN" sz="36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algn="l">
              <a:lnSpc>
                <a:spcPct val="130000"/>
              </a:lnSpc>
              <a:buClrTx/>
              <a:buSzTx/>
              <a:buNone/>
            </a:pPr>
            <a:r>
              <a:rPr lang="zh-CN" sz="36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</a:t>
            </a:r>
          </a:p>
          <a:p>
            <a:pPr marL="0" indent="0">
              <a:lnSpc>
                <a:spcPct val="130000"/>
              </a:lnSpc>
              <a:buNone/>
            </a:pPr>
            <a:endParaRPr lang="zh-CN" altLang="en-US" sz="3600">
              <a:solidFill>
                <a:schemeClr val="bg1"/>
              </a:solidFill>
              <a:latin typeface="SimHei" panose="02010609060101010101" charset="-122"/>
              <a:ea typeface="SimHei" panose="02010609060101010101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635" y="-19685"/>
            <a:ext cx="12264390" cy="6858635"/>
          </a:xfrm>
          <a:prstGeom prst="rect">
            <a:avLst/>
          </a:prstGeom>
        </p:spPr>
      </p:pic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72110" y="470535"/>
            <a:ext cx="11520805" cy="5878830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内容占位符 1"/>
          <p:cNvSpPr/>
          <p:nvPr/>
        </p:nvSpPr>
        <p:spPr>
          <a:xfrm>
            <a:off x="523875" y="1093470"/>
            <a:ext cx="11217910" cy="2275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正如先知以賽亞書上所記的話，說：</a:t>
            </a:r>
          </a:p>
          <a:p>
            <a:pPr marL="0" algn="ctr">
              <a:lnSpc>
                <a:spcPct val="130000"/>
              </a:lnSpc>
              <a:buClrTx/>
              <a:buSzTx/>
              <a:buNone/>
            </a:pPr>
            <a:r>
              <a:rPr lang="zh-CN" sz="32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在曠野有人聲喊著說：</a:t>
            </a:r>
          </a:p>
          <a:p>
            <a:pPr marL="0" algn="ctr">
              <a:lnSpc>
                <a:spcPct val="130000"/>
              </a:lnSpc>
              <a:buClrTx/>
              <a:buSzTx/>
              <a:buNone/>
            </a:pPr>
            <a:endParaRPr lang="zh-CN" sz="32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ctr">
              <a:lnSpc>
                <a:spcPct val="130000"/>
              </a:lnSpc>
              <a:buNone/>
            </a:pPr>
            <a:r>
              <a:rPr lang="zh-CN" sz="40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預備主的道，修直他的路。</a:t>
            </a:r>
          </a:p>
          <a:p>
            <a:pPr marL="0" indent="0" algn="ctr">
              <a:lnSpc>
                <a:spcPct val="130000"/>
              </a:lnSpc>
              <a:buNone/>
            </a:pPr>
            <a:endParaRPr lang="zh-CN" sz="36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indent="0" algn="ctr">
              <a:lnSpc>
                <a:spcPct val="130000"/>
              </a:lnSpc>
              <a:buNone/>
            </a:pPr>
            <a:r>
              <a:rPr lang="zh-CN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路3:4</a:t>
            </a:r>
            <a:endParaRPr lang="zh-CN" altLang="zh-CN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114300"/>
            <a:ext cx="121913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【賽43:14】耶和華你們的救贖主，以色列的聖者如此說：“因你們的緣故，我已經打發人到巴比倫去，並且我要使迦勒底人如逃民，都坐自己喜樂的船下來。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【賽43:15】我是耶和華你們的聖者，是創造以色列的，是你們的君王。”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【賽43:16】耶和華在滄海中開道，在大水中開路，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【賽43:17】使車輛、馬匹、軍兵、勇士都出來，一同躺下，不再起來，他們滅沒，好像熄滅的燈火。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【賽43:18】耶和華如此說：“你們不要記念從前的事，也不要思想古時的事。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我必在曠野開道路，在沙漠開江河。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【賽43:20】野地的走獸必尊重我，野狗和鴕鳥也必如此。因我使曠野有水，使沙漠有河，好賜給我的百姓、我的選民喝。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【賽43:21】這百姓是我為自己所造的，好述說我的美德。”</a:t>
            </a: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114300"/>
            <a:ext cx="121913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【賽43:14】耶和華你們的</a:t>
            </a:r>
            <a:r>
              <a:rPr lang="zh-CN" sz="2400">
                <a:solidFill>
                  <a:schemeClr val="tx1"/>
                </a:solidFill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救贖主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，以色列的</a:t>
            </a:r>
            <a:r>
              <a:rPr lang="zh-CN" sz="2400">
                <a:solidFill>
                  <a:schemeClr val="tx1"/>
                </a:solidFill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聖者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如此說：“因你們的緣故，我已經打發人到巴比倫去，並且我要使迦勒底人如逃民，都坐自己喜樂的船下來。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聖者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，是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創造以色列的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，是你們的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君王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。”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【賽43:16】耶和華在滄海中開道，在大水中開路，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【賽43:17】使車輛、馬匹、軍兵、勇士都出來，一同躺下，不再起來，他們滅沒，好像熄滅的燈火。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【賽43:18】耶和華如此說：“你們不要記念從前的事，也不要思想古時的事。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我必在曠野開道路，在沙漠開江河。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【賽43:20】野地的走獸必尊重我，野狗和鴕鳥也必如此。因我使曠野有水，使沙漠有河，好賜給我的百姓、我的選民喝。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【賽43:21】這百姓是我為自己所造的，好述說我的美德。”</a:t>
            </a: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125730"/>
            <a:ext cx="121913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【賽43:14】耶和華你們的</a:t>
            </a:r>
            <a:r>
              <a:rPr lang="zh-CN" sz="2400">
                <a:solidFill>
                  <a:schemeClr val="tx1"/>
                </a:solidFill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救贖主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，以色列的</a:t>
            </a:r>
            <a:r>
              <a:rPr lang="zh-CN" sz="2400">
                <a:solidFill>
                  <a:schemeClr val="tx1"/>
                </a:solidFill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聖者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如此說：“因你們的緣故，我已經打發人到巴比倫去，並且我要使迦勒底人如逃民，都坐自己喜樂的船下來。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聖者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，是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創造以色列的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，是你們的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君王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。”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【賽43:16】耶和華在滄海中開道，在大水中開路，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【賽43:17】使車輛、馬匹、軍兵、勇士都出來，一同躺下，不再起來，他們滅沒，好像熄滅的燈火。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【賽43:18】耶和華如此說：“你們不要記念從前的事，也不要思想古時的事。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我必在曠野開道路，在沙漠開江河。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【賽43:20】野地的走獸必尊重我，野狗和鴕鳥也必如此。因我使曠野有水，使沙漠有河，好賜給我的百姓、我的選民喝。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我為自己所造的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，好述說我的美德。”</a:t>
            </a: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102870"/>
            <a:ext cx="121913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【賽43:14】耶和華你們的救贖主，以色列的聖者如此說：“因你們的緣故，我已經打發人到巴比倫去，並且我要使迦勒底人如逃民，都坐自己喜樂的船下來。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【賽43:15】我是耶和華你們的聖者，是創造以色列的，是你們的君王。”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</a:t>
            </a:r>
            <a:r>
              <a:rPr lang="zh-CN" sz="2400">
                <a:solidFill>
                  <a:schemeClr val="tx1"/>
                </a:solidFill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在滄海中開道，在大水中開路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【賽43:17】使車輛、馬匹、軍兵、勇士都出來，一同躺下，不再起來，他們滅沒，好像熄滅的燈火。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【賽43:18】耶和華如此說：“你們不要記念從前的事，也不要思想古時的事。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</a:t>
            </a:r>
            <a:r>
              <a:rPr lang="zh-CN" sz="2400"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在曠野開道路，在沙漠開江河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【賽43:20】野地的走獸必尊重我，野狗和鴕鳥也必如此。因我使曠野有水，使沙漠有河，好賜給我的百姓、我的選民喝。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【賽43:21】這百姓是我為自己所造的，好述說我的美德。”</a:t>
            </a: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114300"/>
            <a:ext cx="121913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【賽43:14】耶和華你們的救贖主，以色列的聖者如此說：“因你們的緣故，我已經打發人到巴比倫去，並且我要使迦勒底人如逃民，都坐自己喜樂的船下來。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【賽43:15】我是耶和華你們的聖者，是創造以色列的，是你們的君王。”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</a:t>
            </a:r>
            <a:r>
              <a:rPr lang="zh-CN" sz="2400">
                <a:solidFill>
                  <a:schemeClr val="tx1"/>
                </a:solidFill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在滄海中開道，在大水中開路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</a:t>
            </a:r>
            <a:r>
              <a:rPr lang="zh-CN" sz="2400">
                <a:solidFill>
                  <a:schemeClr val="tx1"/>
                </a:solidFill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一同躺下，不再起來，他們滅沒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，好像熄滅的燈火。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【賽43:18】耶和華如此說：“你們不要記念從前的事，也不要思想古時的事。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</a:t>
            </a:r>
            <a:r>
              <a:rPr lang="zh-CN" sz="2400"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在曠野開道路，在沙漠開江河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</a:t>
            </a:r>
            <a:r>
              <a:rPr lang="zh-CN" sz="2400">
                <a:solidFill>
                  <a:schemeClr val="tx1"/>
                </a:solidFill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因我使曠野有水，使沙漠有河，好賜給我的百姓、我的選民喝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【賽43:21】這百姓是我為自己所造的，好述說我的美德。”</a:t>
            </a: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114300"/>
            <a:ext cx="121913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【賽43:14】耶和華你們的救贖主，以色列的聖者如此說：“因你們的緣故，我已經打發人到巴比倫去，並且我要使迦勒底人如逃民，都坐自己喜樂的船下來。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【賽43:15】我是耶和華你們的聖者，是創造以色列的，是你們的君王。”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</a:t>
            </a:r>
            <a:r>
              <a:rPr lang="zh-CN" sz="2400">
                <a:solidFill>
                  <a:schemeClr val="tx1"/>
                </a:solidFill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在滄海中開道，在大水中開路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</a:t>
            </a:r>
            <a:r>
              <a:rPr lang="zh-CN" sz="2400">
                <a:solidFill>
                  <a:schemeClr val="tx1"/>
                </a:solidFill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一同躺下，不再起來，他們滅沒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，好像熄滅的燈火。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【賽43:18】</a:t>
            </a:r>
            <a:r>
              <a:rPr lang="zh-CN" sz="2400">
                <a:highlight>
                  <a:srgbClr val="00FFFF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耶和華如此說：</a:t>
            </a:r>
            <a:r>
              <a:rPr lang="zh-CN" sz="2400">
                <a:solidFill>
                  <a:schemeClr val="tx1"/>
                </a:solidFill>
                <a:highlight>
                  <a:srgbClr val="00FFFF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“你們不要記念從前的事，也不要思想古時的事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</a:t>
            </a:r>
            <a:r>
              <a:rPr lang="en-US" alt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我必</a:t>
            </a:r>
            <a:r>
              <a:rPr lang="zh-CN" sz="2400"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在曠野開道路，在沙漠開江河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</a:t>
            </a:r>
            <a:r>
              <a:rPr lang="zh-CN" sz="2400">
                <a:solidFill>
                  <a:schemeClr val="tx1"/>
                </a:solidFill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因我使曠野有水，使沙漠有河，好賜給我的百姓、我的選民喝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【賽43:21】這百姓是我為自己所造的，好述說我的美德。”</a:t>
            </a:r>
            <a:endParaRPr lang="zh-CN" altLang="en-US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cs typeface="SimHei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614481" y="4984743"/>
            <a:ext cx="37121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id-ID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以斯拉記</a:t>
            </a:r>
          </a:p>
          <a:p>
            <a:pPr algn="r"/>
            <a:r>
              <a:rPr lang="en-US" altLang="zh-CN" sz="3600" b="1" dirty="0">
                <a:solidFill>
                  <a:schemeClr val="bg1"/>
                </a:solidFill>
                <a:latin typeface="Montserrat" panose="02000505000000020004" pitchFamily="2" charset="0"/>
                <a:ea typeface="Roboto" pitchFamily="2" charset="0"/>
                <a:cs typeface="Lato" panose="020F0502020204030203" pitchFamily="34" charset="0"/>
              </a:rPr>
              <a:t>9-10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r="242" b="5183"/>
          <a:stretch>
            <a:fillRect/>
          </a:stretch>
        </p:blipFill>
        <p:spPr>
          <a:xfrm>
            <a:off x="0" y="0"/>
            <a:ext cx="12264390" cy="6858635"/>
          </a:xfrm>
          <a:prstGeom prst="rect">
            <a:avLst/>
          </a:prstGeom>
        </p:spPr>
      </p:pic>
      <p:sp>
        <p:nvSpPr>
          <p:cNvPr id="6" name="内容占位符 1"/>
          <p:cNvSpPr/>
          <p:nvPr/>
        </p:nvSpPr>
        <p:spPr>
          <a:xfrm>
            <a:off x="0" y="102870"/>
            <a:ext cx="12191365" cy="4279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【賽43:14】耶和華你們的</a:t>
            </a:r>
            <a:r>
              <a:rPr lang="zh-CN" sz="2400">
                <a:solidFill>
                  <a:schemeClr val="tx1"/>
                </a:solidFill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救贖主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，以色列的</a:t>
            </a:r>
            <a:r>
              <a:rPr lang="zh-CN" sz="2400">
                <a:solidFill>
                  <a:schemeClr val="tx1"/>
                </a:solidFill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聖者</a:t>
            </a: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如此說：“因你們的緣故，我已經打發人到巴比倫去，並且我要使迦勒底人如逃民，都坐自己喜樂的船下來。</a:t>
            </a: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【賽43:15】我是耶和華你們的聖者，是創造以色列的，是你們的君王。</a:t>
            </a:r>
            <a:r>
              <a:rPr lang="zh-CN" sz="2400">
                <a:solidFill>
                  <a:schemeClr val="bg1"/>
                </a:solidFill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”</a:t>
            </a: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2400"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【賽43:16】耶和華在滄海中開道，在大水中開路，</a:t>
            </a: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2400"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【賽43:17】使車輛、馬匹、軍兵、勇士都出來，一同躺下，不再起來，他們滅沒，好像熄滅的燈火。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zh-CN" sz="2400">
                <a:highlight>
                  <a:srgbClr val="00FFFF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【賽43:18】耶和華如此說：“你們不要記念從前的事，也不要思想古時的事。</a:t>
            </a:r>
            <a:endParaRPr lang="zh-CN" sz="2400">
              <a:solidFill>
                <a:schemeClr val="bg1"/>
              </a:solidFill>
              <a:latin typeface="Microsoft YaHei" panose="020B0503020204020204" charset="-122"/>
              <a:ea typeface="Microsoft YaHei" panose="020B0503020204020204" charset="-122"/>
              <a:sym typeface="+mn-ea"/>
            </a:endParaRP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2400"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【賽43:19】看哪，我要作一件新事，如今要發現，你們豈不知道嗎？</a:t>
            </a: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2400"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                   我必在曠野開道路，在沙漠開江河。</a:t>
            </a: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2400">
                <a:highlight>
                  <a:srgbClr val="00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【賽43:20】野地的走獸必尊重我，野狗和鴕鳥也必如此。因我使曠野有水，使沙漠有河，好賜給我的百姓、我的選民喝。</a:t>
            </a:r>
          </a:p>
          <a:p>
            <a:pPr marL="0" algn="l">
              <a:lnSpc>
                <a:spcPct val="120000"/>
              </a:lnSpc>
              <a:buClrTx/>
              <a:buSzTx/>
              <a:buNone/>
            </a:pPr>
            <a:r>
              <a:rPr lang="zh-CN" sz="2400">
                <a:highlight>
                  <a:srgbClr val="FFFF00"/>
                </a:highlight>
                <a:latin typeface="Microsoft YaHei" panose="020B0503020204020204" charset="-122"/>
                <a:ea typeface="Microsoft YaHei" panose="020B0503020204020204" charset="-122"/>
                <a:sym typeface="+mn-ea"/>
              </a:rPr>
              <a:t>【賽43:21】這百姓是我為自己所造的，好述說我的美德。”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4529</Words>
  <Application>Microsoft Office PowerPoint</Application>
  <PresentationFormat>Widescreen</PresentationFormat>
  <Paragraphs>218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Microsoft YaHei</vt:lpstr>
      <vt:lpstr>SimHei</vt:lpstr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Fang, Michelle</dc:creator>
  <cp:lastModifiedBy>Fang, Michelle</cp:lastModifiedBy>
  <cp:revision>95</cp:revision>
  <dcterms:created xsi:type="dcterms:W3CDTF">2021-04-05T18:04:00Z</dcterms:created>
  <dcterms:modified xsi:type="dcterms:W3CDTF">2022-02-04T23:25:46Z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EFECE530D77343E88949CB4F4D895826</vt:lpwstr>
  </property>
</Properties>
</file>