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2" r:id="rId3"/>
  </p:sldMasterIdLst>
  <p:notesMasterIdLst>
    <p:notesMasterId r:id="rId28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85" r:id="rId13"/>
    <p:sldId id="286" r:id="rId14"/>
    <p:sldId id="287" r:id="rId15"/>
    <p:sldId id="269" r:id="rId16"/>
    <p:sldId id="284" r:id="rId17"/>
    <p:sldId id="271" r:id="rId18"/>
    <p:sldId id="272" r:id="rId19"/>
    <p:sldId id="273" r:id="rId20"/>
    <p:sldId id="274" r:id="rId21"/>
    <p:sldId id="283" r:id="rId22"/>
    <p:sldId id="282" r:id="rId23"/>
    <p:sldId id="277" r:id="rId24"/>
    <p:sldId id="278" r:id="rId25"/>
    <p:sldId id="281" r:id="rId26"/>
    <p:sldId id="280" r:id="rId27"/>
  </p:sldIdLst>
  <p:sldSz cx="12192000" cy="6858000"/>
  <p:notesSz cx="6858000" cy="9144000"/>
  <p:photoAlbum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2" d="100"/>
          <a:sy n="72" d="100"/>
        </p:scale>
        <p:origin x="81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17406-65CA-4BEF-BFA9-5BCF3E70BC89}" type="datetimeFigureOut">
              <a:rPr lang="zh-CN" altLang="en-US" smtClean="0"/>
              <a:t>2023/1/8/Sun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384831-6051-498B-8367-9B1BD4A05DA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18043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E9182-3F39-429F-BB47-1C0CB0AE50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95729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E9182-3F39-429F-BB47-1C0CB0AE50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096124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https://behold.oc.org/?p=54531</a:t>
            </a:r>
          </a:p>
          <a:p>
            <a:r>
              <a:rPr lang="zh-TW" altLang="en-US" dirty="0"/>
              <a:t>，祂能透過我們意想不到的人、事、物或方式</a:t>
            </a:r>
            <a:endParaRPr lang="en-US" altLang="zh-TW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dirty="0"/>
              <a:t>我們的生命經常會走在心靈貧瘠的曠野和沙漠當中，但我們要相信上帝沒有難成的事，使我們在無路可走的困境後看到道路。</a:t>
            </a:r>
            <a:endParaRPr lang="en-US" altLang="zh-TW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E9182-3F39-429F-BB47-1C0CB0AE50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7932333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b="0" i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本節有三項重要的事實：（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1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）神主動要人與祂和好。（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2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）神主動地為人預備了可以跟祂和好的救法。（</a:t>
            </a:r>
            <a:r>
              <a:rPr lang="en-US" altLang="zh-TW" b="0" i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3</a:t>
            </a:r>
            <a:r>
              <a:rPr lang="zh-TW" altLang="en-US" b="0" i="0" dirty="0">
                <a:solidFill>
                  <a:srgbClr val="000000"/>
                </a:solidFill>
                <a:effectLst/>
                <a:latin typeface="SimSun" panose="02010600030101010101" pitchFamily="2" charset="-122"/>
                <a:ea typeface="SimSun" panose="02010600030101010101" pitchFamily="2" charset="-122"/>
              </a:rPr>
              <a:t>）神主動地把和好的道理託付祂的僕人們，差他們去勸人與神和好。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9BE9182-3F39-429F-BB47-1C0CB0AE50F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203494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单击以编辑母版副标题样式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51A2-E974-4972-ACC4-0F8878720684}" type="datetimeFigureOut">
              <a:rPr lang="zh-CN" altLang="en-US" smtClean="0"/>
              <a:t>2023/1/8/Sun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5E14-9451-467C-A428-89C1C91E2D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955112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51A2-E974-4972-ACC4-0F8878720684}" type="datetimeFigureOut">
              <a:rPr lang="zh-CN" altLang="en-US" smtClean="0"/>
              <a:t>2023/1/8/Sun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5E14-9451-467C-A428-89C1C91E2D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572755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51A2-E974-4972-ACC4-0F8878720684}" type="datetimeFigureOut">
              <a:rPr lang="zh-CN" altLang="en-US" smtClean="0"/>
              <a:t>2023/1/8/Sun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5E14-9451-467C-A428-89C1C91E2D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913662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76C12D-EDDB-FCC1-27E2-27ED449A75C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65481CA3-1B45-CC43-100D-74E3EE0797A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8F3108-E29A-0D60-4332-1E6CF5E3BE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8AF1-3025-4986-9DF5-19BB679C981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F176918-E80C-8645-DAFD-E3E572880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E312D6-F004-578A-8970-43FAAF5EA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A4F7-C6AD-4FCC-AEF2-55BB8258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163634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B7C4A0-A6FC-D15C-CAEC-633CD95DA4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291E015-1CC3-4F69-CD39-74F07513257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CFE1B-9626-D580-150E-EC593115D9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8AF1-3025-4986-9DF5-19BB679C981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A556C3-B256-AD89-0F04-BD1266D622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13989FB-A9BC-4CA2-1386-E39BD950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A4F7-C6AD-4FCC-AEF2-55BB8258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083099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E03B82-A419-C4C4-3EC2-19DF1DBCE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ECE587-C900-FD38-2DDE-81AC42F47BD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F6E5DC-3506-A9D8-111D-86B773D6D6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8AF1-3025-4986-9DF5-19BB679C981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034392-763F-6468-BF56-5FB09674F0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96E904-3926-D773-285D-F85FC2585D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A4F7-C6AD-4FCC-AEF2-55BB8258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021613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F8F6CD-AFAC-CAB4-64A8-64C7021F6C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17121A-97EF-B064-4E68-0C61A4DEB0C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FA02D-085A-9EAF-FEB9-281BAA023A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D9CD918-86AF-F303-F040-7C3D716140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8AF1-3025-4986-9DF5-19BB679C981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3459C9-B491-FB4E-5F4B-38EBDEB713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551C23A-0C21-862D-3B04-16EFD1205B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A4F7-C6AD-4FCC-AEF2-55BB8258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194060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202A7B-E49F-2D8D-A397-E5F7FD9989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03FB5F-D182-F55F-01EE-E669C508D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D3385D2-522D-5279-F454-CC8395ADE7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F1124AD-78F1-634D-63F7-0BAC93F0C40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43A7814-06B1-2F56-7CD4-C2D32DC0796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9E0DCD3-69F8-3FA9-A8F5-5770930E1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8AF1-3025-4986-9DF5-19BB679C981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E9A3BF-BF07-1E0A-5229-1D5A510545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194DF23-F124-FD7B-9D16-EE034B2572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A4F7-C6AD-4FCC-AEF2-55BB8258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6428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844065C-A624-B46A-2931-917C7EC100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49606F-4FBE-6F39-1297-7BEF28411D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8AF1-3025-4986-9DF5-19BB679C981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4E6416E-D8BB-3E9B-23E9-75AB1E3D1C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C699771-8F25-D3CC-A838-D13082C42A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A4F7-C6AD-4FCC-AEF2-55BB8258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037259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860DBD-5778-A2E4-F688-C025A31E9F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8AF1-3025-4986-9DF5-19BB679C981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C33DA98-6E50-FF9B-0005-EB55F9B909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40DDA64-175B-17D4-0DF3-6B77AD2141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A4F7-C6AD-4FCC-AEF2-55BB8258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383516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FB7F0D-CF7A-7AAC-52FD-AD267BEC9B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C6F1BA-68A6-D7BD-5E5D-22D42C2C82A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2985D48-B50C-4C14-DD84-F82D9C7965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E29E1E5-ED6D-94C3-24BD-9B04E5C511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8AF1-3025-4986-9DF5-19BB679C981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E0F03B-2118-96E1-7256-571ED442DB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BD981B9-1F07-703A-C9F7-8AF160A50F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A4F7-C6AD-4FCC-AEF2-55BB8258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7307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51A2-E974-4972-ACC4-0F8878720684}" type="datetimeFigureOut">
              <a:rPr lang="zh-CN" altLang="en-US" smtClean="0"/>
              <a:t>2023/1/8/Sun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5E14-9451-467C-A428-89C1C91E2D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15558573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9A976A-EC3B-0CD2-F721-BE2B83AA64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BF8916C-A8C6-C34F-4ABD-E916ED1CCFD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89B54B-132C-F9F0-DF04-050D9A65F71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BE0DAC3-959A-9D8C-ADAD-2EB0D7B112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8AF1-3025-4986-9DF5-19BB679C981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5552959-FFE3-0F8A-5641-5A64797A2C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8E3925-FF53-D107-1B14-032DD6A1D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A4F7-C6AD-4FCC-AEF2-55BB8258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21590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60E69C-4F0F-1BF6-829D-A52F98E47F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7DE5267-D8B1-803D-6E5B-6A54B6B73CD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C39D57-F9AD-B249-C1B6-BE60E4569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8AF1-3025-4986-9DF5-19BB679C981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41C35-3694-1C5A-66A3-EA8621484F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9347A-0A48-5737-EC82-69DA246A2E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A4F7-C6AD-4FCC-AEF2-55BB8258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066992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B066C22-6013-F3C1-905B-364703BF0B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77E7E36-BEC1-DC04-B217-5BB8C74160B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98A73E-B160-FD18-5689-313C7B11F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9B8AF1-3025-4986-9DF5-19BB679C981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992375-5AC4-8D43-2501-057C84FA2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9FD302-2A71-B38D-5FFE-E579F2E50A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56A4F7-C6AD-4FCC-AEF2-55BB8258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974690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638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07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2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73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64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54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45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36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2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C74-BAEB-4CAE-A5B2-1E037DC0D3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BFA1-7445-4FCA-9051-82546BC4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452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C74-BAEB-4CAE-A5B2-1E037DC0D3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BFA1-7445-4FCA-9051-82546BC4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53372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49"/>
            <a:ext cx="10363200" cy="1362075"/>
          </a:xfrm>
        </p:spPr>
        <p:txBody>
          <a:bodyPr anchor="t"/>
          <a:lstStyle>
            <a:lvl1pPr algn="l">
              <a:defRPr sz="53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700">
                <a:solidFill>
                  <a:schemeClr val="tx1">
                    <a:tint val="75000"/>
                  </a:schemeClr>
                </a:solidFill>
              </a:defRPr>
            </a:lvl1pPr>
            <a:lvl2pPr marL="609075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210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730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641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549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45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36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2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C74-BAEB-4CAE-A5B2-1E037DC0D3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BFA1-7445-4FCA-9051-82546BC4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3313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C74-BAEB-4CAE-A5B2-1E037DC0D3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BFA1-7445-4FCA-9051-82546BC4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52235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75" indent="0">
              <a:buNone/>
              <a:defRPr sz="2700" b="1"/>
            </a:lvl2pPr>
            <a:lvl3pPr marL="1218210" indent="0">
              <a:buNone/>
              <a:defRPr sz="2400" b="1"/>
            </a:lvl3pPr>
            <a:lvl4pPr marL="1827304" indent="0">
              <a:buNone/>
              <a:defRPr sz="2100" b="1"/>
            </a:lvl4pPr>
            <a:lvl5pPr marL="2436418" indent="0">
              <a:buNone/>
              <a:defRPr sz="2100" b="1"/>
            </a:lvl5pPr>
            <a:lvl6pPr marL="3045492" indent="0">
              <a:buNone/>
              <a:defRPr sz="2100" b="1"/>
            </a:lvl6pPr>
            <a:lvl7pPr marL="3654567" indent="0">
              <a:buNone/>
              <a:defRPr sz="2100" b="1"/>
            </a:lvl7pPr>
            <a:lvl8pPr marL="4263680" indent="0">
              <a:buNone/>
              <a:defRPr sz="2100" b="1"/>
            </a:lvl8pPr>
            <a:lvl9pPr marL="487277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421" y="1535113"/>
            <a:ext cx="5389033" cy="639763"/>
          </a:xfrm>
        </p:spPr>
        <p:txBody>
          <a:bodyPr anchor="b"/>
          <a:lstStyle>
            <a:lvl1pPr marL="0" indent="0">
              <a:buNone/>
              <a:defRPr sz="3200" b="1"/>
            </a:lvl1pPr>
            <a:lvl2pPr marL="609075" indent="0">
              <a:buNone/>
              <a:defRPr sz="2700" b="1"/>
            </a:lvl2pPr>
            <a:lvl3pPr marL="1218210" indent="0">
              <a:buNone/>
              <a:defRPr sz="2400" b="1"/>
            </a:lvl3pPr>
            <a:lvl4pPr marL="1827304" indent="0">
              <a:buNone/>
              <a:defRPr sz="2100" b="1"/>
            </a:lvl4pPr>
            <a:lvl5pPr marL="2436418" indent="0">
              <a:buNone/>
              <a:defRPr sz="2100" b="1"/>
            </a:lvl5pPr>
            <a:lvl6pPr marL="3045492" indent="0">
              <a:buNone/>
              <a:defRPr sz="2100" b="1"/>
            </a:lvl6pPr>
            <a:lvl7pPr marL="3654567" indent="0">
              <a:buNone/>
              <a:defRPr sz="2100" b="1"/>
            </a:lvl7pPr>
            <a:lvl8pPr marL="4263680" indent="0">
              <a:buNone/>
              <a:defRPr sz="2100" b="1"/>
            </a:lvl8pPr>
            <a:lvl9pPr marL="4872777" indent="0">
              <a:buNone/>
              <a:defRPr sz="21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421" y="2174875"/>
            <a:ext cx="5389033" cy="3951288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4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C74-BAEB-4CAE-A5B2-1E037DC0D3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BFA1-7445-4FCA-9051-82546BC4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5038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C74-BAEB-4CAE-A5B2-1E037DC0D3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BFA1-7445-4FCA-9051-82546BC4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22532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C74-BAEB-4CAE-A5B2-1E037DC0D3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BFA1-7445-4FCA-9051-82546BC4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836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51A2-E974-4972-ACC4-0F8878720684}" type="datetimeFigureOut">
              <a:rPr lang="zh-CN" altLang="en-US" smtClean="0"/>
              <a:t>2023/1/8/Sun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5E14-9451-467C-A428-89C1C91E2D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129781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26" y="273049"/>
            <a:ext cx="4011084" cy="1162051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262"/>
            <a:ext cx="6815667" cy="5853113"/>
          </a:xfrm>
        </p:spPr>
        <p:txBody>
          <a:bodyPr/>
          <a:lstStyle>
            <a:lvl1pPr>
              <a:defRPr sz="4300"/>
            </a:lvl1pPr>
            <a:lvl2pPr>
              <a:defRPr sz="3700"/>
            </a:lvl2pPr>
            <a:lvl3pPr>
              <a:defRPr sz="3200"/>
            </a:lvl3pPr>
            <a:lvl4pPr>
              <a:defRPr sz="2700"/>
            </a:lvl4pPr>
            <a:lvl5pPr>
              <a:defRPr sz="2700"/>
            </a:lvl5pPr>
            <a:lvl6pPr>
              <a:defRPr sz="2700"/>
            </a:lvl6pPr>
            <a:lvl7pPr>
              <a:defRPr sz="2700"/>
            </a:lvl7pPr>
            <a:lvl8pPr>
              <a:defRPr sz="2700"/>
            </a:lvl8pPr>
            <a:lvl9pPr>
              <a:defRPr sz="2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26" y="1435104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075" indent="0">
              <a:buNone/>
              <a:defRPr sz="1600"/>
            </a:lvl2pPr>
            <a:lvl3pPr marL="1218210" indent="0">
              <a:buNone/>
              <a:defRPr sz="1300"/>
            </a:lvl3pPr>
            <a:lvl4pPr marL="1827304" indent="0">
              <a:buNone/>
              <a:defRPr sz="1200"/>
            </a:lvl4pPr>
            <a:lvl5pPr marL="2436418" indent="0">
              <a:buNone/>
              <a:defRPr sz="1200"/>
            </a:lvl5pPr>
            <a:lvl6pPr marL="3045492" indent="0">
              <a:buNone/>
              <a:defRPr sz="1200"/>
            </a:lvl6pPr>
            <a:lvl7pPr marL="3654567" indent="0">
              <a:buNone/>
              <a:defRPr sz="1200"/>
            </a:lvl7pPr>
            <a:lvl8pPr marL="4263680" indent="0">
              <a:buNone/>
              <a:defRPr sz="1200"/>
            </a:lvl8pPr>
            <a:lvl9pPr marL="487277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C74-BAEB-4CAE-A5B2-1E037DC0D3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BFA1-7445-4FCA-9051-82546BC4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76947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1"/>
            <a:ext cx="7315200" cy="566739"/>
          </a:xfrm>
        </p:spPr>
        <p:txBody>
          <a:bodyPr anchor="b"/>
          <a:lstStyle>
            <a:lvl1pPr algn="l">
              <a:defRPr sz="27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4300"/>
            </a:lvl1pPr>
            <a:lvl2pPr marL="609075" indent="0">
              <a:buNone/>
              <a:defRPr sz="3700"/>
            </a:lvl2pPr>
            <a:lvl3pPr marL="1218210" indent="0">
              <a:buNone/>
              <a:defRPr sz="3200"/>
            </a:lvl3pPr>
            <a:lvl4pPr marL="1827304" indent="0">
              <a:buNone/>
              <a:defRPr sz="2700"/>
            </a:lvl4pPr>
            <a:lvl5pPr marL="2436418" indent="0">
              <a:buNone/>
              <a:defRPr sz="2700"/>
            </a:lvl5pPr>
            <a:lvl6pPr marL="3045492" indent="0">
              <a:buNone/>
              <a:defRPr sz="2700"/>
            </a:lvl6pPr>
            <a:lvl7pPr marL="3654567" indent="0">
              <a:buNone/>
              <a:defRPr sz="2700"/>
            </a:lvl7pPr>
            <a:lvl8pPr marL="4263680" indent="0">
              <a:buNone/>
              <a:defRPr sz="2700"/>
            </a:lvl8pPr>
            <a:lvl9pPr marL="4872777" indent="0">
              <a:buNone/>
              <a:defRPr sz="27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503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075" indent="0">
              <a:buNone/>
              <a:defRPr sz="1600"/>
            </a:lvl2pPr>
            <a:lvl3pPr marL="1218210" indent="0">
              <a:buNone/>
              <a:defRPr sz="1300"/>
            </a:lvl3pPr>
            <a:lvl4pPr marL="1827304" indent="0">
              <a:buNone/>
              <a:defRPr sz="1200"/>
            </a:lvl4pPr>
            <a:lvl5pPr marL="2436418" indent="0">
              <a:buNone/>
              <a:defRPr sz="1200"/>
            </a:lvl5pPr>
            <a:lvl6pPr marL="3045492" indent="0">
              <a:buNone/>
              <a:defRPr sz="1200"/>
            </a:lvl6pPr>
            <a:lvl7pPr marL="3654567" indent="0">
              <a:buNone/>
              <a:defRPr sz="1200"/>
            </a:lvl7pPr>
            <a:lvl8pPr marL="4263680" indent="0">
              <a:buNone/>
              <a:defRPr sz="1200"/>
            </a:lvl8pPr>
            <a:lvl9pPr marL="4872777" indent="0">
              <a:buNone/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C74-BAEB-4CAE-A5B2-1E037DC0D3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BFA1-7445-4FCA-9051-82546BC4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404063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C74-BAEB-4CAE-A5B2-1E037DC0D3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BFA1-7445-4FCA-9051-82546BC4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922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84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84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773C74-BAEB-4CAE-A5B2-1E037DC0D3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54BFA1-7445-4FCA-9051-82546BC4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5455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51A2-E974-4972-ACC4-0F8878720684}" type="datetimeFigureOut">
              <a:rPr lang="zh-CN" altLang="en-US" smtClean="0"/>
              <a:t>2023/1/8/Sun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5E14-9451-467C-A428-89C1C91E2D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628635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51A2-E974-4972-ACC4-0F8878720684}" type="datetimeFigureOut">
              <a:rPr lang="zh-CN" altLang="en-US" smtClean="0"/>
              <a:t>2023/1/8/Sun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5E14-9451-467C-A428-89C1C91E2D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216506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51A2-E974-4972-ACC4-0F8878720684}" type="datetimeFigureOut">
              <a:rPr lang="zh-CN" altLang="en-US" smtClean="0"/>
              <a:t>2023/1/8/Sun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5E14-9451-467C-A428-89C1C91E2D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74143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51A2-E974-4972-ACC4-0F8878720684}" type="datetimeFigureOut">
              <a:rPr lang="zh-CN" altLang="en-US" smtClean="0"/>
              <a:t>2023/1/8/Sun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5E14-9451-467C-A428-89C1C91E2D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298887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51A2-E974-4972-ACC4-0F8878720684}" type="datetimeFigureOut">
              <a:rPr lang="zh-CN" altLang="en-US" smtClean="0"/>
              <a:t>2023/1/8/Sun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5E14-9451-467C-A428-89C1C91E2D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34889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351A2-E974-4972-ACC4-0F8878720684}" type="datetimeFigureOut">
              <a:rPr lang="zh-CN" altLang="en-US" smtClean="0"/>
              <a:t>2023/1/8/Sun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BA5E14-9451-467C-A428-89C1C91E2D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327402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7351A2-E974-4972-ACC4-0F8878720684}" type="datetimeFigureOut">
              <a:rPr lang="zh-CN" altLang="en-US" smtClean="0"/>
              <a:t>2023/1/8/Sun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BA5E14-9451-467C-A428-89C1C91E2D5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8458493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BF83B9-576B-1389-7988-C79224EB38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ABC9187-6F70-864F-48B3-002B05A997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3BFD25D-7CC5-31F4-109A-2739BDB4551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F9B8AF1-3025-4986-9DF5-19BB679C9813}" type="datetimeFigureOut">
              <a:rPr lang="en-US" smtClean="0"/>
              <a:t>1/8/2023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40F98C-30B5-48C5-0F83-5535258EF47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13A94F5-9D70-FA85-0DBF-0EEDDAE3C66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356A4F7-C6AD-4FCC-AEF2-55BB82581A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223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1143000"/>
          </a:xfrm>
          <a:prstGeom prst="rect">
            <a:avLst/>
          </a:prstGeom>
        </p:spPr>
        <p:txBody>
          <a:bodyPr vert="horz" lIns="91378" tIns="45714" rIns="91378" bIns="45714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6"/>
            <a:ext cx="10972800" cy="4525963"/>
          </a:xfrm>
          <a:prstGeom prst="rect">
            <a:avLst/>
          </a:prstGeom>
        </p:spPr>
        <p:txBody>
          <a:bodyPr vert="horz" lIns="91378" tIns="45714" rIns="91378" bIns="45714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96"/>
            <a:ext cx="2844800" cy="365125"/>
          </a:xfrm>
          <a:prstGeom prst="rect">
            <a:avLst/>
          </a:prstGeom>
        </p:spPr>
        <p:txBody>
          <a:bodyPr vert="horz" lIns="91378" tIns="45714" rIns="91378" bIns="45714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2773C74-BAEB-4CAE-A5B2-1E037DC0D3BE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1/8/2023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96"/>
            <a:ext cx="3860800" cy="365125"/>
          </a:xfrm>
          <a:prstGeom prst="rect">
            <a:avLst/>
          </a:prstGeom>
        </p:spPr>
        <p:txBody>
          <a:bodyPr vert="horz" lIns="91378" tIns="45714" rIns="91378" bIns="45714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96"/>
            <a:ext cx="2844800" cy="365125"/>
          </a:xfrm>
          <a:prstGeom prst="rect">
            <a:avLst/>
          </a:prstGeom>
        </p:spPr>
        <p:txBody>
          <a:bodyPr vert="horz" lIns="91378" tIns="45714" rIns="91378" bIns="45714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54BFA1-7445-4FCA-9051-82546BC4ABEC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70272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xStyles>
    <p:titleStyle>
      <a:lvl1pPr algn="ctr" defTabSz="1218210" rtl="0" eaLnBrk="1" latinLnBrk="0" hangingPunct="1">
        <a:spcBef>
          <a:spcPct val="0"/>
        </a:spcBef>
        <a:buNone/>
        <a:defRPr sz="59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6807" indent="-456807" algn="l" defTabSz="1218210" rtl="0" eaLnBrk="1" latinLnBrk="0" hangingPunct="1">
        <a:spcBef>
          <a:spcPct val="20000"/>
        </a:spcBef>
        <a:buFont typeface="Arial" pitchFamily="34" charset="0"/>
        <a:buChar char="•"/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989806" indent="-380692" algn="l" defTabSz="1218210" rtl="0" eaLnBrk="1" latinLnBrk="0" hangingPunct="1">
        <a:spcBef>
          <a:spcPct val="20000"/>
        </a:spcBef>
        <a:buFont typeface="Arial" pitchFamily="34" charset="0"/>
        <a:buChar char="–"/>
        <a:defRPr sz="3700" kern="1200">
          <a:solidFill>
            <a:schemeClr val="tx1"/>
          </a:solidFill>
          <a:latin typeface="+mn-lt"/>
          <a:ea typeface="+mn-ea"/>
          <a:cs typeface="+mn-cs"/>
        </a:defRPr>
      </a:lvl2pPr>
      <a:lvl3pPr marL="1522747" indent="-304536" algn="l" defTabSz="121821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1840" indent="-304536" algn="l" defTabSz="1218210" rtl="0" eaLnBrk="1" latinLnBrk="0" hangingPunct="1">
        <a:spcBef>
          <a:spcPct val="20000"/>
        </a:spcBef>
        <a:buFont typeface="Arial" pitchFamily="34" charset="0"/>
        <a:buChar char="–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0954" indent="-304536" algn="l" defTabSz="1218210" rtl="0" eaLnBrk="1" latinLnBrk="0" hangingPunct="1">
        <a:spcBef>
          <a:spcPct val="20000"/>
        </a:spcBef>
        <a:buFont typeface="Arial" pitchFamily="34" charset="0"/>
        <a:buChar char="»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350028" indent="-304536" algn="l" defTabSz="12182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3959144" indent="-304536" algn="l" defTabSz="12182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568238" indent="-304536" algn="l" defTabSz="12182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177332" indent="-304536" algn="l" defTabSz="1218210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075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21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7304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6418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5492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4567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3680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2777" algn="l" defTabSz="121821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549020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203CAE-E534-E1AA-254D-2967316988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4811" y="65338"/>
            <a:ext cx="11710481" cy="5810168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3600" dirty="0"/>
              <a:t>在體力無法負荷下，幾乎每天下午都利用餐館休息時間去針灸按摩，治腰痛宿疾，才有辦法應付第</a:t>
            </a:r>
            <a:r>
              <a:rPr lang="en-US" altLang="zh-TW" sz="3600" dirty="0"/>
              <a:t>2</a:t>
            </a:r>
            <a:r>
              <a:rPr lang="zh-TW" altLang="en-US" sz="3600" dirty="0"/>
              <a:t>天提大鍋、掀大鏟的日子。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zh-TW" altLang="en-US" sz="12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zh-TW" altLang="en-US" sz="3600" dirty="0"/>
              <a:t>餐館老闆是每天拚老命辛苦拿鍋鏟，張念慈卻看到老闆的</a:t>
            </a:r>
            <a:r>
              <a:rPr lang="en-US" altLang="zh-TW" sz="3600" dirty="0"/>
              <a:t>3</a:t>
            </a:r>
            <a:r>
              <a:rPr lang="zh-TW" altLang="en-US" sz="3600" dirty="0"/>
              <a:t>個年輕子女，整日衣著光鮮，開著名跑車進出，相當拉風。張念慈想到自己的未來可能會跟老闆一樣的命運，於是打消開餐館做大廚的想法，安安分分去讀書。</a:t>
            </a:r>
          </a:p>
          <a:p>
            <a:endParaRPr lang="en-US" altLang="zh-TW" sz="1200" dirty="0"/>
          </a:p>
          <a:p>
            <a:pPr marL="0" indent="0">
              <a:buNone/>
            </a:pPr>
            <a:r>
              <a:rPr lang="zh-TW" altLang="en-US" sz="3600" dirty="0">
                <a:highlight>
                  <a:srgbClr val="FFFF00"/>
                </a:highlight>
              </a:rPr>
              <a:t>我們得天天</a:t>
            </a:r>
            <a:r>
              <a:rPr lang="en-US" altLang="zh-TW" sz="3600" dirty="0">
                <a:highlight>
                  <a:srgbClr val="FFFF00"/>
                </a:highlight>
              </a:rPr>
              <a:t>—</a:t>
            </a:r>
            <a:r>
              <a:rPr lang="zh-TW" altLang="en-US" sz="3600" dirty="0">
                <a:highlight>
                  <a:srgbClr val="FFFF00"/>
                </a:highlight>
              </a:rPr>
              <a:t>甚至</a:t>
            </a:r>
            <a:r>
              <a:rPr lang="zh-TW" altLang="en-US" sz="3600" u="sng" dirty="0">
                <a:highlight>
                  <a:srgbClr val="FFFF00"/>
                </a:highlight>
              </a:rPr>
              <a:t>每時每刻</a:t>
            </a:r>
            <a:r>
              <a:rPr lang="en-US" altLang="zh-TW" sz="3600" dirty="0">
                <a:highlight>
                  <a:srgbClr val="FFFF00"/>
                </a:highlight>
              </a:rPr>
              <a:t>—</a:t>
            </a:r>
            <a:r>
              <a:rPr lang="zh-TW" altLang="en-US" sz="3600" u="sng" dirty="0">
                <a:highlight>
                  <a:srgbClr val="FFFF00"/>
                </a:highlight>
              </a:rPr>
              <a:t>經歷內在態度的更新</a:t>
            </a:r>
            <a:r>
              <a:rPr lang="zh-TW" altLang="en-US" sz="3600" dirty="0"/>
              <a:t>。求新、求變、求美、求好是生存的本能，</a:t>
            </a:r>
            <a:r>
              <a:rPr lang="zh-TW" altLang="en-US" sz="3600" u="sng" dirty="0"/>
              <a:t>因為有求新，所以能生存</a:t>
            </a:r>
            <a:r>
              <a:rPr lang="zh-TW" altLang="en-US" sz="3600" dirty="0"/>
              <a:t>。</a:t>
            </a:r>
            <a:endParaRPr lang="en-US" altLang="zh-TW" sz="3600" dirty="0"/>
          </a:p>
          <a:p>
            <a:pPr marL="0" indent="0">
              <a:buNone/>
            </a:pPr>
            <a:endParaRPr lang="zh-TW" altLang="en-US" sz="3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zh-TW" altLang="en-US" sz="3600" dirty="0"/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zh-TW" altLang="en-US" sz="3600" dirty="0"/>
          </a:p>
        </p:txBody>
      </p:sp>
    </p:spTree>
    <p:extLst>
      <p:ext uri="{BB962C8B-B14F-4D97-AF65-F5344CB8AC3E}">
        <p14:creationId xmlns:p14="http://schemas.microsoft.com/office/powerpoint/2010/main" val="311669583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381FA59-2E47-A97F-DA0A-966C6E7FBFF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878766" cy="396570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新世代 </a:t>
            </a:r>
            <a:r>
              <a:rPr lang="en-US" altLang="zh-TW" dirty="0"/>
              <a:t>-</a:t>
            </a:r>
            <a:r>
              <a:rPr lang="zh-TW" altLang="en-US" dirty="0"/>
              <a:t> 新挑戰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0B21D7-7F4A-88B6-1DA8-5C042AC5CE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30740" y="1031132"/>
            <a:ext cx="11507822" cy="571013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zh-TW" altLang="en-US" sz="3600" dirty="0"/>
              <a:t>疫情的時代，</a:t>
            </a:r>
            <a:r>
              <a:rPr lang="zh-TW" altLang="en-US" sz="3600" u="sng" dirty="0"/>
              <a:t>我們被迫要改變</a:t>
            </a:r>
            <a:r>
              <a:rPr lang="zh-TW" altLang="en-US" sz="3600" dirty="0"/>
              <a:t>、做新事</a:t>
            </a:r>
            <a:r>
              <a:rPr lang="en-US" altLang="zh-TW" sz="3600" dirty="0"/>
              <a:t>(</a:t>
            </a:r>
            <a:r>
              <a:rPr lang="zh-TW" altLang="en-US" sz="3600" b="0" i="0" dirty="0">
                <a:solidFill>
                  <a:srgbClr val="000000"/>
                </a:solidFill>
                <a:effectLst/>
                <a:latin typeface="New Microsoft JhengHei"/>
              </a:rPr>
              <a:t>強化韌性</a:t>
            </a:r>
            <a:r>
              <a:rPr lang="en-US" altLang="zh-TW" sz="3600" dirty="0"/>
              <a:t>)</a:t>
            </a:r>
            <a:r>
              <a:rPr lang="zh-TW" altLang="en-US" sz="3600" dirty="0"/>
              <a:t> </a:t>
            </a:r>
            <a:r>
              <a:rPr lang="en-US" altLang="zh-TW" sz="3600" dirty="0"/>
              <a:t>-</a:t>
            </a:r>
            <a:r>
              <a:rPr lang="zh-TW" altLang="en-US" sz="3600" dirty="0"/>
              <a:t> 順應聖靈的帶領。</a:t>
            </a:r>
            <a:endParaRPr lang="en-US" altLang="zh-TW" sz="3600" dirty="0"/>
          </a:p>
          <a:p>
            <a:pPr marL="0" indent="0">
              <a:spcBef>
                <a:spcPts val="0"/>
              </a:spcBef>
              <a:buNone/>
            </a:pPr>
            <a:endParaRPr lang="en-US" altLang="zh-TW" sz="1200" dirty="0"/>
          </a:p>
          <a:p>
            <a:pPr marL="0" indent="0">
              <a:spcBef>
                <a:spcPts val="0"/>
              </a:spcBef>
              <a:buNone/>
            </a:pPr>
            <a:endParaRPr lang="en-US" altLang="zh-TW" sz="1200" dirty="0"/>
          </a:p>
          <a:p>
            <a:pPr marL="0" indent="0">
              <a:spcBef>
                <a:spcPts val="0"/>
              </a:spcBef>
              <a:buNone/>
            </a:pPr>
            <a:r>
              <a:rPr lang="zh-TW" altLang="en-US" sz="3600" dirty="0">
                <a:highlight>
                  <a:srgbClr val="FFFF00"/>
                </a:highlight>
              </a:rPr>
              <a:t>神也在做新事</a:t>
            </a:r>
            <a:r>
              <a:rPr lang="en-US" altLang="zh-TW" sz="3600" dirty="0"/>
              <a:t>:</a:t>
            </a:r>
            <a:r>
              <a:rPr lang="zh-TW" altLang="en-US" sz="3600" dirty="0"/>
              <a:t>  賽</a:t>
            </a:r>
            <a:r>
              <a:rPr lang="en-US" altLang="zh-TW" sz="3600" dirty="0"/>
              <a:t>43:18</a:t>
            </a:r>
            <a:r>
              <a:rPr lang="zh-TW" altLang="en-US" sz="3600" dirty="0"/>
              <a:t> 耶和華如此說：你們不要記念從前的事，也不要思想古時的事。</a:t>
            </a:r>
            <a:r>
              <a:rPr lang="en-US" altLang="zh-TW" sz="3600" dirty="0"/>
              <a:t>19</a:t>
            </a:r>
            <a:r>
              <a:rPr lang="zh-TW" altLang="en-US" sz="3600" dirty="0"/>
              <a:t> 看哪，我要做一件新事；如今要發現，你們豈不知道嗎？</a:t>
            </a:r>
            <a:r>
              <a:rPr lang="zh-TW" altLang="en-US" sz="3600" u="sng" dirty="0"/>
              <a:t>我必在曠野開道路，在沙漠開江河</a:t>
            </a:r>
            <a:r>
              <a:rPr lang="zh-TW" altLang="en-US" sz="3600" dirty="0"/>
              <a:t>。</a:t>
            </a:r>
            <a:endParaRPr lang="en-US" altLang="zh-TW" sz="3600" dirty="0"/>
          </a:p>
          <a:p>
            <a:pPr marL="0" indent="0">
              <a:spcBef>
                <a:spcPts val="0"/>
              </a:spcBef>
              <a:buNone/>
            </a:pPr>
            <a:endParaRPr lang="en-US" altLang="zh-TW" sz="3600" dirty="0"/>
          </a:p>
          <a:p>
            <a:pPr marL="0" indent="0">
              <a:spcBef>
                <a:spcPts val="0"/>
              </a:spcBef>
              <a:buNone/>
            </a:pPr>
            <a:endParaRPr lang="en-US" altLang="zh-TW" sz="1200" dirty="0"/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3600" dirty="0"/>
              <a:t>對於未來可能會有的更多新事發生</a:t>
            </a:r>
            <a:r>
              <a:rPr lang="en-US" altLang="zh-TW" sz="3600" dirty="0"/>
              <a:t>,</a:t>
            </a:r>
          </a:p>
          <a:p>
            <a:pPr marL="0" indent="0" algn="ctr">
              <a:spcBef>
                <a:spcPts val="0"/>
              </a:spcBef>
              <a:buNone/>
            </a:pPr>
            <a:r>
              <a:rPr lang="zh-TW" altLang="en-US" sz="3600" u="sng" dirty="0"/>
              <a:t>我們是否有預備好心態來調整</a:t>
            </a:r>
            <a:r>
              <a:rPr lang="en-US" altLang="zh-TW" sz="3600" u="sng" dirty="0"/>
              <a:t>(</a:t>
            </a:r>
            <a:r>
              <a:rPr lang="zh-TW" altLang="en-US" sz="3600" b="0" i="0" u="sng" dirty="0">
                <a:solidFill>
                  <a:srgbClr val="000000"/>
                </a:solidFill>
                <a:effectLst/>
                <a:latin typeface="New Microsoft JhengHei"/>
              </a:rPr>
              <a:t>強化韌性</a:t>
            </a:r>
            <a:r>
              <a:rPr lang="en-US" altLang="zh-TW" sz="3600" u="sng" dirty="0"/>
              <a:t>)</a:t>
            </a:r>
            <a:r>
              <a:rPr lang="en-US" altLang="zh-TW" sz="3600" dirty="0"/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785103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1DCA31-83FD-3AFB-3B7B-30E28922E1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0196" y="272374"/>
            <a:ext cx="11478638" cy="585379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b="0" i="0" dirty="0">
                <a:solidFill>
                  <a:srgbClr val="000000"/>
                </a:solidFill>
                <a:effectLst/>
                <a:latin typeface="Open Sans" panose="020B0606030504020204" pitchFamily="34" charset="0"/>
              </a:rPr>
              <a:t>曠野之所以是曠野是因為無路，沙漠之所以是沙漠是因為無水。然而上帝卻要在曠野開道路，在沙漠開江河，祂要突破限制，做人認為不可能的事。</a:t>
            </a:r>
            <a:endParaRPr lang="en-US" altLang="zh-TW" sz="3600" b="0" i="0" dirty="0">
              <a:solidFill>
                <a:srgbClr val="000000"/>
              </a:solidFill>
              <a:effectLst/>
              <a:latin typeface="Open Sans" panose="020B0606030504020204" pitchFamily="34" charset="0"/>
            </a:endParaRPr>
          </a:p>
          <a:p>
            <a:pPr marL="0" indent="0">
              <a:buNone/>
            </a:pPr>
            <a:endParaRPr lang="en-US" sz="1200" dirty="0">
              <a:solidFill>
                <a:srgbClr val="000000"/>
              </a:solidFill>
              <a:latin typeface="Open Sans" panose="020B0606030504020204" pitchFamily="34" charset="0"/>
            </a:endParaRPr>
          </a:p>
          <a:p>
            <a:pPr marL="0" indent="0">
              <a:buNone/>
            </a:pPr>
            <a:r>
              <a:rPr lang="zh-TW" altLang="en-US" sz="3600" dirty="0"/>
              <a:t>英文翻譯是：“</a:t>
            </a:r>
            <a:r>
              <a:rPr lang="en-US" altLang="zh-TW" sz="3600" dirty="0"/>
              <a:t>See, I am doing a new thing!</a:t>
            </a:r>
            <a:r>
              <a:rPr lang="zh-TW" altLang="en-US" sz="3600" dirty="0"/>
              <a:t> </a:t>
            </a:r>
            <a:r>
              <a:rPr lang="en-US" altLang="zh-TW" sz="3600" dirty="0"/>
              <a:t>(NIV)”</a:t>
            </a:r>
            <a:r>
              <a:rPr lang="zh-TW" altLang="en-US" sz="3600" dirty="0"/>
              <a:t>動詞時態是現在正在進行式。這表示</a:t>
            </a:r>
            <a:r>
              <a:rPr lang="zh-TW" altLang="en-US" sz="3600" u="sng" dirty="0"/>
              <a:t>上帝在這個時代仍舊繼續工作</a:t>
            </a:r>
            <a:r>
              <a:rPr lang="zh-TW" altLang="en-US" sz="3600" dirty="0"/>
              <a:t>，</a:t>
            </a:r>
            <a:r>
              <a:rPr lang="zh-TW" altLang="en-US" sz="3600" dirty="0">
                <a:highlight>
                  <a:srgbClr val="FFFF00"/>
                </a:highlight>
              </a:rPr>
              <a:t>還未完成</a:t>
            </a:r>
            <a:r>
              <a:rPr lang="zh-TW" altLang="en-US" sz="3600" dirty="0"/>
              <a:t>。</a:t>
            </a:r>
          </a:p>
          <a:p>
            <a:pPr marL="0" indent="0">
              <a:buNone/>
            </a:pPr>
            <a:endParaRPr lang="en-US" altLang="zh-TW" sz="1200" dirty="0"/>
          </a:p>
          <a:p>
            <a:pPr marL="0" indent="0">
              <a:buNone/>
            </a:pPr>
            <a:r>
              <a:rPr lang="zh-TW" altLang="en-US" sz="3600" dirty="0"/>
              <a:t>你我是否經歷過心靈無助荒蕪的曠野和感情貧瘠難有滋潤的沙漠？</a:t>
            </a:r>
            <a:endParaRPr lang="en-US" altLang="zh-TW" sz="3600" dirty="0"/>
          </a:p>
          <a:p>
            <a:pPr marL="0" indent="0">
              <a:buNone/>
            </a:pPr>
            <a:r>
              <a:rPr lang="zh-TW" altLang="en-US" sz="3600" dirty="0"/>
              <a:t>當</a:t>
            </a:r>
            <a:r>
              <a:rPr lang="zh-TW" altLang="en-US" sz="3600" u="sng" dirty="0">
                <a:highlight>
                  <a:srgbClr val="FFFF00"/>
                </a:highlight>
              </a:rPr>
              <a:t>信靠順服聖靈，讓信實的神在我們身上做工</a:t>
            </a:r>
            <a:r>
              <a:rPr lang="en-US" altLang="zh-TW" sz="3600" u="sng" dirty="0"/>
              <a:t>(</a:t>
            </a:r>
            <a:r>
              <a:rPr lang="zh-TW" altLang="en-US" sz="3600" b="0" i="0" u="sng" dirty="0">
                <a:solidFill>
                  <a:srgbClr val="000000"/>
                </a:solidFill>
                <a:effectLst/>
                <a:latin typeface="New Microsoft JhengHei"/>
              </a:rPr>
              <a:t>強化韌性</a:t>
            </a:r>
            <a:r>
              <a:rPr lang="en-US" altLang="zh-TW" sz="3600" u="sng" dirty="0"/>
              <a:t>)</a:t>
            </a:r>
            <a:r>
              <a:rPr lang="zh-TW" altLang="en-US" sz="3600" dirty="0"/>
              <a:t>，祂會帶領我們在曠野中看到道路，在沙漠走經歷江河！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297229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22693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13594-117A-AD14-99E2-E64C3FD19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274639"/>
            <a:ext cx="10972800" cy="707855"/>
          </a:xfrm>
        </p:spPr>
        <p:txBody>
          <a:bodyPr>
            <a:normAutofit fontScale="90000"/>
          </a:bodyPr>
          <a:lstStyle/>
          <a:p>
            <a:r>
              <a:rPr lang="zh-TW" altLang="en-US" dirty="0"/>
              <a:t>我們是個新造的人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ABE48EB4-2303-4F0B-7C50-3A22CA1DF4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3684" y="1293780"/>
            <a:ext cx="11326238" cy="5202033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dirty="0"/>
              <a:t>哥林多後書</a:t>
            </a:r>
            <a:r>
              <a:rPr lang="en-US" altLang="zh-TW" dirty="0"/>
              <a:t>5:17</a:t>
            </a:r>
            <a:r>
              <a:rPr lang="zh-TW" altLang="en-US" dirty="0"/>
              <a:t> 若有人在基督裡，他就是新造的人，舊事已過，都變成新的了。</a:t>
            </a:r>
            <a:endParaRPr lang="en-US" altLang="zh-TW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dirty="0"/>
              <a:t>我們若是在基督裡</a:t>
            </a:r>
            <a:r>
              <a:rPr lang="en-US" altLang="zh-TW" dirty="0"/>
              <a:t>-</a:t>
            </a:r>
            <a:r>
              <a:rPr lang="zh-TW" altLang="en-US" dirty="0"/>
              <a:t>我們就成為一個新人類，有新的心態，進入一個新時代，一個新生活，新的進步，新的機遇，因為我們將會見到</a:t>
            </a:r>
            <a:r>
              <a:rPr lang="zh-TW" altLang="en-US" sz="4400" dirty="0"/>
              <a:t>神所做的新事</a:t>
            </a:r>
            <a:r>
              <a:rPr lang="en-US" altLang="zh-TW" sz="4400" dirty="0"/>
              <a:t>:</a:t>
            </a:r>
            <a:r>
              <a:rPr lang="zh-TW" altLang="en-US" sz="4400" dirty="0"/>
              <a:t>  因為</a:t>
            </a:r>
            <a:r>
              <a:rPr lang="zh-TW" altLang="en-US" sz="4400" u="sng" dirty="0"/>
              <a:t>上帝在這個時代</a:t>
            </a:r>
            <a:r>
              <a:rPr lang="zh-TW" altLang="en-US" sz="4400" u="sng" dirty="0">
                <a:highlight>
                  <a:srgbClr val="FFFF00"/>
                </a:highlight>
              </a:rPr>
              <a:t>仍舊繼續工作</a:t>
            </a:r>
            <a:r>
              <a:rPr lang="zh-TW" altLang="en-US" sz="4400" dirty="0"/>
              <a:t>，</a:t>
            </a:r>
            <a:r>
              <a:rPr lang="zh-TW" altLang="en-US" sz="4400" dirty="0">
                <a:highlight>
                  <a:srgbClr val="FFFF00"/>
                </a:highlight>
              </a:rPr>
              <a:t>還未完成</a:t>
            </a:r>
            <a:r>
              <a:rPr lang="zh-TW" altLang="en-US" sz="4400" dirty="0"/>
              <a:t>。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TW" sz="4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4400" dirty="0"/>
              <a:t>賽</a:t>
            </a:r>
            <a:r>
              <a:rPr lang="en-US" altLang="zh-TW" sz="4400" dirty="0"/>
              <a:t>43:19</a:t>
            </a:r>
            <a:r>
              <a:rPr lang="zh-TW" altLang="en-US" sz="4400" dirty="0"/>
              <a:t> 看哪，我要做一件新事；如今要發現，你們豈不知道嗎？</a:t>
            </a:r>
            <a:r>
              <a:rPr lang="zh-TW" altLang="en-US" sz="4400" u="sng" dirty="0"/>
              <a:t>我必在曠野開道路，在沙漠開江河</a:t>
            </a:r>
            <a:r>
              <a:rPr lang="zh-TW" altLang="en-US" sz="4400" dirty="0"/>
              <a:t>。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268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6241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60370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691913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092110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4BE22-706C-2A81-48ED-073E5A0AA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2750"/>
            <a:ext cx="10515600" cy="666007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一切都是出於神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6CC44-C40F-3DE9-B36B-3ED0B8F16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560" y="924125"/>
            <a:ext cx="11556458" cy="534048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zh-TW" altLang="en-US" sz="3600" dirty="0"/>
              <a:t>哥林多後書</a:t>
            </a:r>
            <a:r>
              <a:rPr lang="en-US" altLang="zh-TW" sz="3600" dirty="0"/>
              <a:t>5:17</a:t>
            </a:r>
            <a:r>
              <a:rPr lang="zh-TW" altLang="en-US" sz="3600" dirty="0"/>
              <a:t>若有人在基督裡，他就是新造的人，舊事已過，都變成新的了。</a:t>
            </a:r>
            <a:r>
              <a:rPr lang="en-US" altLang="zh-TW" sz="3600" dirty="0"/>
              <a:t>18</a:t>
            </a:r>
            <a:r>
              <a:rPr lang="zh-TW" altLang="en-US" sz="3600" dirty="0"/>
              <a:t> </a:t>
            </a:r>
            <a:r>
              <a:rPr lang="zh-TW" altLang="en-US" sz="3600" u="sng" dirty="0"/>
              <a:t>一切都是出於神</a:t>
            </a:r>
            <a:r>
              <a:rPr lang="zh-TW" altLang="en-US" sz="3600" dirty="0"/>
              <a:t>；他藉著基督使我們與他和好，又將勸人與他和好的職分賜給我們。</a:t>
            </a:r>
            <a:endParaRPr lang="en-US" altLang="zh-TW" sz="3600" dirty="0"/>
          </a:p>
          <a:p>
            <a:pPr marL="0" indent="0">
              <a:buNone/>
            </a:pPr>
            <a:endParaRPr lang="en-US" altLang="zh-TW" sz="1200" dirty="0"/>
          </a:p>
          <a:p>
            <a:pPr marL="0" indent="0" algn="ctr">
              <a:buNone/>
            </a:pPr>
            <a:r>
              <a:rPr lang="zh-TW" altLang="en-US" sz="3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今天神在衪的教會做新事</a:t>
            </a:r>
            <a:endParaRPr lang="en-US" altLang="zh-TW" sz="3700" dirty="0"/>
          </a:p>
          <a:p>
            <a:pPr marL="0" indent="0" algn="ctr">
              <a:buNone/>
            </a:pPr>
            <a:r>
              <a:rPr lang="zh-TW" altLang="en-US" sz="3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今天神在衪的信徒中做新事</a:t>
            </a:r>
            <a:endParaRPr lang="en-US" altLang="zh-TW" sz="3700" dirty="0"/>
          </a:p>
          <a:p>
            <a:pPr marL="0" indent="0" algn="ctr">
              <a:buNone/>
            </a:pPr>
            <a:r>
              <a:rPr lang="zh-TW" altLang="en-US" sz="3700" b="0" i="0" dirty="0">
                <a:solidFill>
                  <a:srgbClr val="000000"/>
                </a:solidFill>
                <a:effectLst/>
                <a:latin typeface="新細明體" panose="02020500000000000000" pitchFamily="18" charset="-120"/>
                <a:ea typeface="新細明體" panose="02020500000000000000" pitchFamily="18" charset="-120"/>
              </a:rPr>
              <a:t>今天神在衪的我們當中做新事</a:t>
            </a:r>
            <a:endParaRPr lang="en-US" altLang="zh-TW" sz="370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endParaRPr lang="en-US" altLang="zh-TW" sz="1200" dirty="0">
              <a:solidFill>
                <a:srgbClr val="000000"/>
              </a:solidFill>
              <a:latin typeface="新細明體" panose="02020500000000000000" pitchFamily="18" charset="-120"/>
              <a:ea typeface="新細明體" panose="02020500000000000000" pitchFamily="18" charset="-120"/>
            </a:endParaRPr>
          </a:p>
          <a:p>
            <a:pPr marL="0" indent="0">
              <a:buNone/>
            </a:pPr>
            <a:r>
              <a:rPr lang="zh-TW" altLang="en-US" sz="3600" dirty="0"/>
              <a:t>藉著基督使我們與他和好。 我們的職分</a:t>
            </a:r>
            <a:r>
              <a:rPr lang="en-US" altLang="zh-TW" sz="3600" dirty="0"/>
              <a:t>=</a:t>
            </a:r>
            <a:r>
              <a:rPr lang="zh-TW" altLang="en-US" sz="3600" dirty="0">
                <a:highlight>
                  <a:srgbClr val="FFFF00"/>
                </a:highlight>
              </a:rPr>
              <a:t>勸人與 神和好</a:t>
            </a:r>
            <a:endParaRPr lang="en-US" altLang="zh-TW" sz="3600" dirty="0">
              <a:highlight>
                <a:srgbClr val="FFFF00"/>
              </a:highlight>
            </a:endParaRPr>
          </a:p>
          <a:p>
            <a:pPr marL="0" indent="0">
              <a:buNone/>
            </a:pPr>
            <a:r>
              <a:rPr lang="zh-TW" altLang="en-US" sz="3600" dirty="0"/>
              <a:t>當信靠順服聖靈，讓信實的神在我們身上做工</a:t>
            </a:r>
            <a:r>
              <a:rPr lang="en-US" altLang="zh-TW" sz="3600" u="sng" dirty="0"/>
              <a:t>(</a:t>
            </a:r>
            <a:r>
              <a:rPr lang="zh-TW" altLang="en-US" sz="3600" b="0" i="0" u="sng" dirty="0">
                <a:solidFill>
                  <a:srgbClr val="000000"/>
                </a:solidFill>
                <a:effectLst/>
                <a:latin typeface="New Microsoft JhengHei"/>
              </a:rPr>
              <a:t>強化韌性</a:t>
            </a:r>
            <a:r>
              <a:rPr lang="en-US" altLang="zh-TW" sz="3600" u="sng" dirty="0"/>
              <a:t>)</a:t>
            </a:r>
            <a:r>
              <a:rPr lang="zh-TW" altLang="en-US" sz="3600" dirty="0"/>
              <a:t>，祂會帶領我們在曠野中看到道路，在沙漠走經歷江河！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30485355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397164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4BE22-706C-2A81-48ED-073E5A0AA2E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9482"/>
            <a:ext cx="10515600" cy="666007"/>
          </a:xfrm>
        </p:spPr>
        <p:txBody>
          <a:bodyPr>
            <a:normAutofit fontScale="90000"/>
          </a:bodyPr>
          <a:lstStyle/>
          <a:p>
            <a:pPr algn="ctr"/>
            <a:r>
              <a:rPr lang="zh-TW" altLang="en-US" dirty="0"/>
              <a:t>勸人與 神和好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4D6CC44-C40F-3DE9-B36B-3ED0B8F164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648" y="982492"/>
            <a:ext cx="11682918" cy="5476673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dirty="0"/>
              <a:t>哥林多後書</a:t>
            </a:r>
            <a:r>
              <a:rPr lang="en-US" altLang="zh-TW" sz="3600" dirty="0"/>
              <a:t>5:20</a:t>
            </a:r>
            <a:r>
              <a:rPr lang="zh-TW" altLang="en-US" sz="3600" dirty="0"/>
              <a:t> 所以，我們作基督的使者，就好像神藉我們勸你們一般。我們替基督求你們與神和好。</a:t>
            </a:r>
            <a:r>
              <a:rPr lang="en-US" altLang="zh-TW" sz="3600" dirty="0"/>
              <a:t>21</a:t>
            </a:r>
            <a:r>
              <a:rPr lang="zh-TW" altLang="en-US" sz="3600" dirty="0"/>
              <a:t> </a:t>
            </a:r>
            <a:r>
              <a:rPr lang="zh-TW" altLang="en-US" sz="3600" u="sng" dirty="0"/>
              <a:t>神使那無罪（無罪：原文是不知罪）的，替我們成為罪，好叫我們在他裡面成為神的義</a:t>
            </a:r>
            <a:r>
              <a:rPr lang="zh-TW" altLang="en-US" sz="3600" dirty="0"/>
              <a:t>。</a:t>
            </a:r>
            <a:endParaRPr lang="en-US" altLang="zh-TW" sz="36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zh-TW" altLang="en-US" sz="13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dirty="0"/>
              <a:t>兩個人為什麼要和好？因為吵架了，才需要和好。</a:t>
            </a:r>
            <a:r>
              <a:rPr lang="zh-TW" altLang="en-US" sz="3600" u="sng" dirty="0"/>
              <a:t>耶穌為我們這些罪該萬死的人成就了和平</a:t>
            </a:r>
            <a:r>
              <a:rPr lang="zh-TW" altLang="en-US" sz="3600" dirty="0"/>
              <a:t>，與神與人和好。</a:t>
            </a:r>
            <a:endParaRPr lang="en-US" altLang="zh-TW" sz="36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altLang="zh-TW" sz="13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zh-TW" altLang="en-US" sz="3600" u="sng" dirty="0">
                <a:highlight>
                  <a:srgbClr val="FFFF00"/>
                </a:highlight>
              </a:rPr>
              <a:t>惟有對神有熱情的期待和強烈的喜悅</a:t>
            </a:r>
            <a:r>
              <a:rPr lang="zh-TW" altLang="en-US" sz="3600" dirty="0"/>
              <a:t>，才能理所當然地把身體獻上，當作活祭。一切都是為了上帝的愛，一切也都是在享受上帝的愛。 </a:t>
            </a:r>
            <a:r>
              <a:rPr lang="en-US" altLang="zh-TW" sz="3600" dirty="0"/>
              <a:t>-</a:t>
            </a:r>
            <a:r>
              <a:rPr lang="zh-TW" altLang="en-US" sz="3600" dirty="0"/>
              <a:t>讓我們天天更新自己</a:t>
            </a:r>
            <a:r>
              <a:rPr lang="en-US" altLang="zh-TW" sz="3600" dirty="0"/>
              <a:t>-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294846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27445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2351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DF30C-98BB-6B1B-A8F0-FF471B727C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2650" y="369648"/>
            <a:ext cx="11634281" cy="5603031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zh-TW" altLang="en-US" sz="3600" dirty="0"/>
              <a:t>羅</a:t>
            </a:r>
            <a:r>
              <a:rPr lang="en-US" altLang="zh-TW" sz="3600" dirty="0"/>
              <a:t>12:17</a:t>
            </a:r>
            <a:r>
              <a:rPr lang="zh-TW" altLang="en-US" sz="3600" dirty="0"/>
              <a:t> 不要以惡報惡；眾人以為美的事要留心去做。</a:t>
            </a:r>
            <a:r>
              <a:rPr lang="en-US" altLang="zh-TW" sz="3600" dirty="0"/>
              <a:t>18</a:t>
            </a:r>
            <a:r>
              <a:rPr lang="zh-TW" altLang="en-US" sz="3600" dirty="0"/>
              <a:t> 若是能行，總要盡力與眾人和睦。</a:t>
            </a:r>
            <a:r>
              <a:rPr lang="en-US" altLang="zh-TW" sz="3600" dirty="0"/>
              <a:t>19</a:t>
            </a:r>
            <a:r>
              <a:rPr lang="zh-TW" altLang="en-US" sz="3600" dirty="0"/>
              <a:t> 親愛的弟兄，不要自己伸冤，寧可讓步，聽憑主怒；因為經上記著：主說：伸冤在我；我必報應。</a:t>
            </a:r>
            <a:r>
              <a:rPr lang="en-US" altLang="zh-TW" sz="3600" dirty="0"/>
              <a:t>20</a:t>
            </a:r>
            <a:r>
              <a:rPr lang="zh-TW" altLang="en-US" sz="3600" dirty="0"/>
              <a:t> 所以，你的仇敵若餓了，就給他吃，若渴了，就給他喝；因為你這樣行就是把炭火堆在他的頭上。</a:t>
            </a:r>
            <a:r>
              <a:rPr lang="en-US" altLang="zh-TW" sz="3600" dirty="0"/>
              <a:t>21</a:t>
            </a:r>
            <a:r>
              <a:rPr lang="zh-TW" altLang="en-US" sz="3600" dirty="0"/>
              <a:t> 你不可為惡所勝，反要以善勝惡。</a:t>
            </a:r>
            <a:endParaRPr lang="en-US" altLang="zh-TW" sz="3600" dirty="0"/>
          </a:p>
          <a:p>
            <a:pPr marL="0" indent="0" algn="ctr">
              <a:buNone/>
            </a:pPr>
            <a:endParaRPr lang="en-US" altLang="zh-TW" sz="1200" dirty="0"/>
          </a:p>
          <a:p>
            <a:pPr marL="0" indent="0">
              <a:buNone/>
            </a:pPr>
            <a:r>
              <a:rPr lang="zh-TW" altLang="en-US" sz="3600" b="0" i="0" dirty="0">
                <a:solidFill>
                  <a:srgbClr val="333333"/>
                </a:solidFill>
                <a:effectLst/>
                <a:latin typeface="Times New Roman" panose="02020603050405020304" pitchFamily="18" charset="0"/>
              </a:rPr>
              <a:t>不要因他是你的仇敵，便在心靈上格外憎厭他們，存著偏見與他們為難。雖然仇敵用敵對的態度對待你，你卻要對他們像你所愛的人那樣，顧念他們的需要。這樣行，就是「把炭火堆在他的頭上」。這樣就使你的仇敵為他對你的態度而自覺羞愧難當了。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33574279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827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58923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73491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67701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4665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84990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6580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 descr="幻灯片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1625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2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1541</Words>
  <Application>Microsoft Office PowerPoint</Application>
  <PresentationFormat>宽屏</PresentationFormat>
  <Paragraphs>53</Paragraphs>
  <Slides>24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24</vt:i4>
      </vt:variant>
    </vt:vector>
  </HeadingPairs>
  <TitlesOfParts>
    <vt:vector size="37" baseType="lpstr">
      <vt:lpstr>New Microsoft JhengHei</vt:lpstr>
      <vt:lpstr>Open Sans</vt:lpstr>
      <vt:lpstr>新細明體</vt:lpstr>
      <vt:lpstr>等线</vt:lpstr>
      <vt:lpstr>等线 Light</vt:lpstr>
      <vt:lpstr>SimSun</vt:lpstr>
      <vt:lpstr>Arial</vt:lpstr>
      <vt:lpstr>Calibri</vt:lpstr>
      <vt:lpstr>Calibri Light</vt:lpstr>
      <vt:lpstr>Times New Roman</vt:lpstr>
      <vt:lpstr>Office 主题​​</vt:lpstr>
      <vt:lpstr>Office Theme</vt:lpstr>
      <vt:lpstr>22_Office Theme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新世代 - 新挑戰</vt:lpstr>
      <vt:lpstr>PowerPoint 演示文稿</vt:lpstr>
      <vt:lpstr>PowerPoint 演示文稿</vt:lpstr>
      <vt:lpstr>我們是個新造的人</vt:lpstr>
      <vt:lpstr>PowerPoint 演示文稿</vt:lpstr>
      <vt:lpstr>PowerPoint 演示文稿</vt:lpstr>
      <vt:lpstr>PowerPoint 演示文稿</vt:lpstr>
      <vt:lpstr>PowerPoint 演示文稿</vt:lpstr>
      <vt:lpstr>一切都是出於神</vt:lpstr>
      <vt:lpstr>勸人與 神和好</vt:lpstr>
      <vt:lpstr>PowerPoint 演示文稿</vt:lpstr>
      <vt:lpstr>PowerPoint 演示文稿</vt:lpstr>
      <vt:lpstr>PowerPoint 演示文稿</vt:lpstr>
      <vt:lpstr>PowerPoint 演示文稿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Ping</dc:creator>
  <cp:lastModifiedBy>Ping</cp:lastModifiedBy>
  <cp:revision>2</cp:revision>
  <dcterms:created xsi:type="dcterms:W3CDTF">2023-01-08T21:58:37Z</dcterms:created>
  <dcterms:modified xsi:type="dcterms:W3CDTF">2023-01-08T22:08:59Z</dcterms:modified>
</cp:coreProperties>
</file>