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5"/>
  </p:notesMasterIdLst>
  <p:sldIdLst>
    <p:sldId id="1690" r:id="rId3"/>
    <p:sldId id="1691" r:id="rId4"/>
    <p:sldId id="1692" r:id="rId5"/>
    <p:sldId id="1693" r:id="rId6"/>
    <p:sldId id="1701" r:id="rId7"/>
    <p:sldId id="1189" r:id="rId8"/>
    <p:sldId id="1366" r:id="rId9"/>
    <p:sldId id="1389" r:id="rId10"/>
    <p:sldId id="1552" r:id="rId11"/>
    <p:sldId id="1528" r:id="rId12"/>
    <p:sldId id="1661" r:id="rId13"/>
    <p:sldId id="1555" r:id="rId14"/>
    <p:sldId id="1694" r:id="rId15"/>
    <p:sldId id="1695" r:id="rId16"/>
    <p:sldId id="1698" r:id="rId17"/>
    <p:sldId id="1699" r:id="rId18"/>
    <p:sldId id="1697" r:id="rId19"/>
    <p:sldId id="1702" r:id="rId20"/>
    <p:sldId id="1700" r:id="rId21"/>
    <p:sldId id="1696" r:id="rId22"/>
    <p:sldId id="1610" r:id="rId23"/>
    <p:sldId id="1573" r:id="rId24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6508" initials="1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7D"/>
    <a:srgbClr val="FFFFEB"/>
    <a:srgbClr val="FFFFF7"/>
    <a:srgbClr val="FFFFD1"/>
    <a:srgbClr val="FFFFD5"/>
    <a:srgbClr val="FFFFB3"/>
    <a:srgbClr val="F2FED2"/>
    <a:srgbClr val="FFFF99"/>
    <a:srgbClr val="009899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6" autoAdjust="0"/>
    <p:restoredTop sz="93428" autoAdjust="0"/>
  </p:normalViewPr>
  <p:slideViewPr>
    <p:cSldViewPr>
      <p:cViewPr varScale="1">
        <p:scale>
          <a:sx n="140" d="100"/>
          <a:sy n="140" d="100"/>
        </p:scale>
        <p:origin x="810" y="126"/>
      </p:cViewPr>
      <p:guideLst>
        <p:guide orient="horz" pos="166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A8ADFD5B-A66C-449C-B6E8-FB716D07777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CA5D3BF3-D352-46FC-8343-31F56E6730E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98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9A36-613D-4B48-A598-0D79C4F168C5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C8CDB-61AD-4069-AE97-A03E4EF70F4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B27EA-1C0C-43CD-ACD0-500B9811F91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CCD46-D1C7-4630-91D4-EBA9AE68B37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9539C050-86FC-4A63-B1D1-A8B351F8DA45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5EECA-D25F-4DB5-B8E1-5AAA3364055C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71D76-DAFF-43E6-B499-AB1AEC3E67C5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A1F91-2B6E-4901-ACEE-AC287DD30C64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3FF06-C0A2-47C3-9C0B-8BE4D3CB4085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2DF4B-5A98-442B-9C57-991037CEE75C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08D2D-5F6B-42F4-A668-B4350E9DCDC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6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B9251-DC24-47F4-A41E-6342D985CA3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8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81DF5-1FBD-4BE4-8F7C-7D6C4689A0D2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lnSpc>
                <a:spcPct val="100000"/>
              </a:lnSpc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lnSpc>
                <a:spcPct val="100000"/>
              </a:lnSpc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ct val="100000"/>
              </a:lnSpc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539C050-86FC-4A63-B1D1-A8B351F8DA45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600" y="54610"/>
            <a:ext cx="7261225" cy="503364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08940" y="514350"/>
            <a:ext cx="736600" cy="19551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l"/>
            <a:r>
              <a:rPr lang="zh-CN" altLang="en-US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台北內湖慈光堂</a:t>
            </a:r>
            <a:r>
              <a:rPr lang="en-US" altLang="zh-CN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 </a:t>
            </a:r>
            <a:r>
              <a:rPr lang="en-US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1/8/2023</a:t>
            </a:r>
            <a:r>
              <a:rPr lang="en-US"/>
              <a:t> 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000"/>
            <a:ext cx="4267200" cy="323659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990600" y="1127125"/>
            <a:ext cx="7772400" cy="1769110"/>
          </a:xfrm>
        </p:spPr>
        <p:txBody>
          <a:bodyPr/>
          <a:lstStyle/>
          <a:p>
            <a:r>
              <a:rPr lang="zh-CN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如何在</a:t>
            </a:r>
            <a:r>
              <a:rPr lang="zh-CN" sz="3600" b="1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人世的苦</a:t>
            </a:r>
            <a:r>
              <a:rPr lang="zh-CN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中喝出</a:t>
            </a:r>
            <a:r>
              <a:rPr lang="zh-CN" sz="3600" b="1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生命的香醇</a:t>
            </a:r>
            <a:r>
              <a:rPr lang="zh-CN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？</a:t>
            </a:r>
            <a:r>
              <a:rPr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</a:t>
            </a:r>
            <a:r>
              <a:rPr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     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        </a:t>
            </a:r>
            <a:endParaRPr lang="zh-CN" altLang="en-US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76400" y="3257550"/>
            <a:ext cx="6400800" cy="1314450"/>
          </a:xfrm>
        </p:spPr>
        <p:txBody>
          <a:bodyPr/>
          <a:lstStyle/>
          <a:p>
            <a:r>
              <a:rPr lang="zh-CN" sz="24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心靈咖啡的</a:t>
            </a:r>
            <a:r>
              <a:rPr lang="zh-CN" sz="24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心路歷程</a:t>
            </a:r>
            <a:endParaRPr lang="zh-CN" sz="2400" b="1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endParaRPr lang="zh-CN" sz="2400"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000"/>
            <a:ext cx="4267200" cy="323659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990600" y="1127125"/>
            <a:ext cx="7772400" cy="17691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每一個生命都想要找到自己的出口</a:t>
            </a:r>
            <a:br>
              <a:rPr lang="zh-CN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</a:br>
            <a:r>
              <a:rPr lang="zh-CN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每一個靈魂都需要被打開心靈的窗</a:t>
            </a:r>
            <a:br>
              <a:rPr lang="zh-CN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</a:br>
            <a:r>
              <a:rPr lang="zh-CN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每一個人都需要被</a:t>
            </a:r>
            <a:r>
              <a:rPr lang="zh-CN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明亮陽光</a:t>
            </a:r>
            <a:r>
              <a:rPr lang="en-US" altLang="zh-CN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Inspire</a:t>
            </a:r>
            <a:r>
              <a:rPr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</a:t>
            </a:r>
            <a:r>
              <a:rPr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     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        </a:t>
            </a:r>
            <a:endParaRPr lang="zh-CN" altLang="en-US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76400" y="3862070"/>
            <a:ext cx="6400800" cy="709930"/>
          </a:xfrm>
        </p:spPr>
        <p:txBody>
          <a:bodyPr/>
          <a:lstStyle/>
          <a:p>
            <a:r>
              <a:rPr lang="zh-CN" sz="24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心靈咖啡的出版</a:t>
            </a:r>
            <a:r>
              <a:rPr lang="zh-CN" sz="24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目的</a:t>
            </a:r>
            <a:endParaRPr lang="zh-CN" sz="2400"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631190"/>
          </a:xfrm>
        </p:spPr>
        <p:txBody>
          <a:bodyPr/>
          <a:p>
            <a:r>
              <a:rPr lang="en-US" sz="32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以賽亞書 51</a:t>
            </a:r>
            <a:endParaRPr lang="en-US" sz="320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0505" y="1058545"/>
            <a:ext cx="8532495" cy="3817620"/>
          </a:xfrm>
        </p:spPr>
        <p:txBody>
          <a:bodyPr/>
          <a:p>
            <a:pPr marL="0" indent="0">
              <a:buNone/>
            </a:pPr>
            <a:r>
              <a:rPr sz="28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17 耶路撒冷啊，興起，興起！站起來！你從耶和華手中喝了他憤怒之</a:t>
            </a:r>
            <a:r>
              <a:rPr sz="2800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杯</a:t>
            </a:r>
            <a:r>
              <a:rPr sz="28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，喝了那使人東倒西歪的</a:t>
            </a:r>
            <a:r>
              <a:rPr sz="2800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爵</a:t>
            </a:r>
            <a:r>
              <a:rPr sz="28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，以至喝盡。 </a:t>
            </a:r>
            <a:endParaRPr sz="280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sz="28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18 她所生育的諸子中沒有一個引導她的，她所養大的諸子中沒有一個攙扶她的。 </a:t>
            </a:r>
            <a:endParaRPr sz="280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sz="28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19 荒涼、毀滅、饑荒、刀兵，這幾樣臨到你，誰為你舉哀？我如何能安慰你呢？ </a:t>
            </a:r>
            <a:endParaRPr sz="280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96520"/>
          </a:xfrm>
        </p:spPr>
        <p:txBody>
          <a:bodyPr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0625"/>
            <a:ext cx="8229600" cy="3404235"/>
          </a:xfrm>
        </p:spPr>
        <p:txBody>
          <a:bodyPr/>
          <a:p>
            <a:pPr marL="0" indent="0">
              <a:buNone/>
            </a:pPr>
            <a:r>
              <a:rPr sz="28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20 你的眾子發昏，在各市口上躺臥，好像黃羊在網羅之中，都滿了耶和華的憤怒，你神的斥責。</a:t>
            </a:r>
            <a:endParaRPr sz="280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sz="28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21 因此，你這困苦</a:t>
            </a:r>
            <a:r>
              <a:rPr sz="2800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卻非因</a:t>
            </a:r>
            <a:r>
              <a:rPr sz="2800" b="1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酒</a:t>
            </a:r>
            <a:r>
              <a:rPr sz="2800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而醉的</a:t>
            </a:r>
            <a:r>
              <a:rPr sz="28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，要聽我言！ 22 你的主耶和華，就是為他百姓辨屈的神，如此說：「看哪，我已將那使人東倒西歪的</a:t>
            </a:r>
            <a:r>
              <a:rPr sz="2800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杯</a:t>
            </a:r>
            <a:r>
              <a:rPr sz="28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，就是我憤怒的</a:t>
            </a:r>
            <a:r>
              <a:rPr sz="2800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爵</a:t>
            </a:r>
            <a:r>
              <a:rPr sz="28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，從你手中接過來，你必不致再喝。</a:t>
            </a:r>
            <a:endParaRPr sz="280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endParaRPr lang="en-US" sz="280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94005"/>
            <a:ext cx="5097780" cy="857250"/>
          </a:xfrm>
        </p:spPr>
        <p:txBody>
          <a:bodyPr/>
          <a:p>
            <a:r>
              <a:rPr lang="zh-CN" altLang="en-US" b="1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人生</a:t>
            </a:r>
            <a:r>
              <a:rPr lang="en-US" altLang="zh-CN" b="1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 </a:t>
            </a:r>
            <a:r>
              <a:rPr lang="zh-CN" altLang="en-US" b="1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與</a:t>
            </a:r>
            <a:r>
              <a:rPr lang="en-US" altLang="zh-CN" b="1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 </a:t>
            </a:r>
            <a:r>
              <a:rPr lang="zh-CN" altLang="en-US" b="1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歲月</a:t>
            </a:r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" y="179705"/>
            <a:ext cx="3116580" cy="25495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p>
            <a:r>
              <a:rPr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從耶和華手中</a:t>
            </a:r>
            <a:endParaRPr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r>
              <a:rPr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憤怒之杯</a:t>
            </a:r>
            <a:endParaRPr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r>
              <a:rPr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東倒西歪的爵</a:t>
            </a:r>
            <a:endParaRPr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endParaRPr lang="en-US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pPr algn="ctr"/>
            <a:r>
              <a:rPr lang="zh-CN" altLang="en-US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無奈</a:t>
            </a:r>
            <a:endParaRPr lang="zh-CN" altLang="en-US" b="1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34" y="1151335"/>
            <a:ext cx="4041775" cy="479822"/>
          </a:xfrm>
        </p:spPr>
        <p:txBody>
          <a:bodyPr/>
          <a:p>
            <a:pPr algn="ctr"/>
            <a:r>
              <a:rPr lang="zh-CN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咖啡</a:t>
            </a:r>
            <a:endParaRPr lang="zh-CN" alt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p>
            <a:r>
              <a:rPr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從你手中</a:t>
            </a:r>
            <a:endParaRPr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r>
              <a:rPr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生育的沒有一個引導她的</a:t>
            </a:r>
            <a:endParaRPr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r>
              <a:rPr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養大的沒有一個攙扶她的</a:t>
            </a:r>
            <a:endParaRPr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r>
              <a:rPr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荒涼、毀滅、饑荒、刀兵</a:t>
            </a:r>
            <a:endParaRPr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pPr algn="ctr"/>
            <a:r>
              <a:rPr lang="zh-CN" altLang="en-US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無常</a:t>
            </a:r>
            <a:endParaRPr lang="zh-CN" altLang="en-US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 algn="ctr"/>
            <a:r>
              <a:rPr lang="zh-CN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杯</a:t>
            </a:r>
            <a:endParaRPr lang="zh-CN"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53970" y="205740"/>
            <a:ext cx="6132830" cy="857250"/>
          </a:xfrm>
        </p:spPr>
        <p:txBody>
          <a:bodyPr/>
          <a:p>
            <a:r>
              <a:rPr lang="zh-CN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人世現實</a:t>
            </a:r>
            <a:endParaRPr lang="zh-CN" alt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581400" y="1276350"/>
            <a:ext cx="5081270" cy="3394710"/>
          </a:xfrm>
        </p:spPr>
        <p:txBody>
          <a:bodyPr/>
          <a:p>
            <a:r>
              <a:rPr sz="32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荒涼</a:t>
            </a:r>
            <a:r>
              <a:rPr lang="en-US" sz="32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- </a:t>
            </a:r>
            <a:r>
              <a:rPr lang="zh-CN" altLang="en-US" sz="32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蹂躪、暴力、冤屈</a:t>
            </a:r>
            <a:endParaRPr sz="320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r>
              <a:rPr sz="32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毀滅</a:t>
            </a:r>
            <a:r>
              <a:rPr lang="en-US" sz="32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- </a:t>
            </a:r>
            <a:r>
              <a:rPr lang="zh-CN" altLang="en-US" sz="32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壓碎、搶奪</a:t>
            </a:r>
            <a:endParaRPr sz="320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r>
              <a:rPr sz="32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饑荒</a:t>
            </a:r>
            <a:r>
              <a:rPr lang="en-US" sz="32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- </a:t>
            </a:r>
            <a:r>
              <a:rPr lang="zh-CN" altLang="en-US" sz="32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天災、困難</a:t>
            </a:r>
            <a:endParaRPr sz="320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r>
              <a:rPr sz="32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刀兵</a:t>
            </a:r>
            <a:r>
              <a:rPr lang="en-US" sz="32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- </a:t>
            </a:r>
            <a:r>
              <a:rPr lang="zh-CN" altLang="en-US" sz="32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時</a:t>
            </a:r>
            <a:r>
              <a:rPr lang="zh-CN" altLang="en-US" sz="32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局、環境</a:t>
            </a:r>
            <a:endParaRPr lang="zh-CN" altLang="en-US" sz="320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endParaRPr lang="zh-CN" altLang="en-US" sz="320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pPr marL="0" indent="0" algn="ctr">
              <a:buNone/>
            </a:pPr>
            <a:r>
              <a:rPr lang="zh-CN" altLang="en-US" sz="32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天災人禍</a:t>
            </a:r>
            <a:endParaRPr lang="zh-CN" altLang="en-US" sz="3200" b="1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60750" cy="2404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sz="24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19 荒涼、毀滅、饑荒、刀兵，這幾樣臨到你，</a:t>
            </a:r>
            <a:br>
              <a:rPr sz="24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</a:br>
            <a:r>
              <a:rPr sz="24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誰為你舉哀？我如何能安慰你呢？</a:t>
            </a:r>
            <a:endParaRPr lang="en-US" sz="240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p>
            <a:pPr marL="457200" lvl="1" indent="0">
              <a:buNone/>
            </a:pPr>
            <a:r>
              <a:rPr lang="zh-CN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重新認識人生的</a:t>
            </a:r>
            <a:r>
              <a:rPr lang="zh-CN" altLang="en-US" b="1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無可選擇</a:t>
            </a:r>
            <a:r>
              <a:rPr lang="zh-CN" altLang="en-US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與</a:t>
            </a:r>
            <a:r>
              <a:rPr lang="zh-CN" altLang="en-US" b="1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可以選擇</a:t>
            </a:r>
            <a:endParaRPr lang="zh-CN" sz="3200" b="1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pPr lvl="2"/>
            <a:r>
              <a:rPr lang="zh-CN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人生有天災、也有人禍</a:t>
            </a:r>
            <a:endParaRPr lang="zh-CN" b="1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pPr lvl="2"/>
            <a:r>
              <a:rPr lang="zh-CN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人生有挫折、也有教訓</a:t>
            </a:r>
            <a:endParaRPr lang="zh-CN" b="1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pPr lvl="2"/>
            <a:r>
              <a:rPr lang="zh-CN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人生有孤單、也有無助</a:t>
            </a:r>
            <a:endParaRPr lang="zh-CN" b="1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pPr lvl="2"/>
            <a:r>
              <a:rPr lang="zh-CN" altLang="en-US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收取的是耶和華、賞賜的也是耶和華</a:t>
            </a:r>
            <a:endParaRPr lang="zh-CN" altLang="en-US" b="1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pPr lvl="2"/>
            <a:endParaRPr lang="en-US" b="1"/>
          </a:p>
          <a:p>
            <a:pPr marL="914400" lvl="2" indent="0" algn="ctr">
              <a:buNone/>
            </a:pPr>
            <a:r>
              <a:rPr lang="zh-CN" altLang="en-US" sz="2800" b="1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不要因此而倒下不</a:t>
            </a:r>
            <a:r>
              <a:rPr lang="zh-CN" altLang="en-US" sz="2800" b="1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起</a:t>
            </a:r>
            <a:endParaRPr lang="zh-CN" altLang="en-US" sz="2800" b="1">
              <a:highlight>
                <a:srgbClr val="FFFF00"/>
              </a:highligh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692785"/>
          </a:xfrm>
        </p:spPr>
        <p:txBody>
          <a:bodyPr/>
          <a:p>
            <a:r>
              <a:rPr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你這困苦</a:t>
            </a:r>
            <a:r>
              <a:rPr sz="3600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卻非因</a:t>
            </a:r>
            <a:r>
              <a:rPr sz="3600" b="1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酒</a:t>
            </a:r>
            <a:r>
              <a:rPr sz="3600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而醉的</a:t>
            </a:r>
            <a:endParaRPr lang="en-US" sz="360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47750"/>
            <a:ext cx="8458200" cy="3394710"/>
          </a:xfrm>
        </p:spPr>
        <p:txBody>
          <a:bodyPr/>
          <a:p>
            <a:pPr marL="0" indent="0">
              <a:buNone/>
            </a:pPr>
            <a:r>
              <a:rPr lang="zh-CN" altLang="en-US" sz="2800" b="1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逆向思考</a:t>
            </a:r>
            <a:r>
              <a:rPr lang="zh-CN" altLang="en-US" sz="2800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與</a:t>
            </a:r>
            <a:r>
              <a:rPr lang="zh-CN" altLang="en-US" sz="2800" b="1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正向思考</a:t>
            </a:r>
            <a:endParaRPr lang="zh-CN" alt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CN" sz="2400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你醉倒、不是因為</a:t>
            </a:r>
            <a:r>
              <a:rPr lang="zh-CN" sz="2400" b="1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命運苦酒</a:t>
            </a:r>
            <a:r>
              <a:rPr lang="zh-CN" sz="2400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，是你的</a:t>
            </a:r>
            <a:r>
              <a:rPr lang="zh-CN" sz="2400" b="1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思想意志</a:t>
            </a:r>
            <a:endParaRPr sz="2400">
              <a:highlight>
                <a:srgbClr val="FFFF00"/>
              </a:highligh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pPr lvl="1"/>
            <a:r>
              <a:rPr lang="en-US" sz="24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”</a:t>
            </a:r>
            <a:r>
              <a:rPr sz="24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興起！站起來</a:t>
            </a:r>
            <a:r>
              <a:rPr lang="en-US" sz="24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“- </a:t>
            </a:r>
            <a:r>
              <a:rPr sz="24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從耶和華</a:t>
            </a:r>
            <a:r>
              <a:rPr lang="zh-CN" sz="24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的</a:t>
            </a:r>
            <a:r>
              <a:rPr sz="24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憤怒之杯</a:t>
            </a:r>
            <a:r>
              <a:rPr lang="zh-CN" sz="24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中重新站起</a:t>
            </a:r>
            <a:endParaRPr lang="zh-CN" sz="2400">
              <a:highlight>
                <a:srgbClr val="FFFF00"/>
              </a:highligh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pPr lvl="1"/>
            <a:r>
              <a:rPr lang="zh-CN" sz="24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你喝的是</a:t>
            </a:r>
            <a:r>
              <a:rPr lang="zh-CN" sz="24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智慧</a:t>
            </a:r>
            <a:r>
              <a:rPr lang="zh-CN" sz="24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之酒、</a:t>
            </a:r>
            <a:r>
              <a:rPr lang="zh-CN" sz="24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成長</a:t>
            </a:r>
            <a:r>
              <a:rPr lang="zh-CN" sz="24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之酒、</a:t>
            </a:r>
            <a:r>
              <a:rPr lang="zh-CN" sz="24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獻祭</a:t>
            </a:r>
            <a:r>
              <a:rPr lang="zh-CN" sz="24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之酒、</a:t>
            </a:r>
            <a:r>
              <a:rPr lang="zh-CN" sz="24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救贖</a:t>
            </a:r>
            <a:r>
              <a:rPr lang="zh-CN" sz="24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之酒</a:t>
            </a:r>
            <a:endParaRPr lang="zh-CN" sz="2400">
              <a:highlight>
                <a:srgbClr val="FFFF00"/>
              </a:highligh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pPr lvl="1"/>
            <a:endParaRPr sz="240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pPr marL="514350" lvl="0" indent="-514350">
              <a:buAutoNum type="arabicPeriod"/>
            </a:pPr>
            <a:endParaRPr lang="zh-CN" altLang="en-US" sz="2400" b="1">
              <a:highlight>
                <a:srgbClr val="FFFF00"/>
              </a:highligh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692150"/>
          </a:xfrm>
        </p:spPr>
        <p:txBody>
          <a:bodyPr/>
          <a:p>
            <a:r>
              <a:rPr lang="zh-CN" altLang="en-US" sz="32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苦杯</a:t>
            </a:r>
            <a:r>
              <a:rPr lang="en-US" altLang="zh-CN" sz="32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 </a:t>
            </a:r>
            <a:r>
              <a:rPr lang="zh-CN" altLang="en-US" sz="32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是人生的必然、有神的</a:t>
            </a:r>
            <a:r>
              <a:rPr lang="zh-CN" altLang="en-US" sz="32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旨意</a:t>
            </a:r>
            <a:endParaRPr lang="zh-CN" altLang="en-US" sz="320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2860"/>
            <a:ext cx="8229600" cy="2679700"/>
          </a:xfrm>
        </p:spPr>
        <p:txBody>
          <a:bodyPr/>
          <a:p>
            <a:r>
              <a:rPr lang="zh-CN" altLang="en-US" sz="24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耶路撒冷、</a:t>
            </a:r>
            <a:r>
              <a:rPr sz="24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她所生育的諸子</a:t>
            </a:r>
            <a:r>
              <a:rPr lang="zh-CN" sz="24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、</a:t>
            </a:r>
            <a:r>
              <a:rPr sz="24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她所養大的諸子</a:t>
            </a:r>
            <a:r>
              <a:rPr lang="zh-CN" sz="24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、</a:t>
            </a:r>
            <a:r>
              <a:rPr sz="24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你的眾子</a:t>
            </a:r>
            <a:r>
              <a:rPr lang="zh-CN" sz="24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、</a:t>
            </a:r>
            <a:r>
              <a:rPr sz="24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他</a:t>
            </a:r>
            <a:r>
              <a:rPr lang="zh-CN" sz="24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的</a:t>
            </a:r>
            <a:r>
              <a:rPr sz="24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百姓</a:t>
            </a:r>
            <a:r>
              <a:rPr lang="en-US" sz="24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.</a:t>
            </a:r>
            <a:endParaRPr lang="en-US" sz="240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endParaRPr lang="en-US" sz="280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r>
              <a:rPr lang="en-US" sz="28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“我父啊！這</a:t>
            </a:r>
            <a:r>
              <a:rPr lang="en-US" sz="2800" b="1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杯</a:t>
            </a:r>
            <a:r>
              <a:rPr lang="en-US" sz="28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若不能離開我，必要我喝，就願</a:t>
            </a:r>
            <a:r>
              <a:rPr lang="en-US" sz="2800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你的意旨</a:t>
            </a:r>
            <a:r>
              <a:rPr lang="en-US" sz="28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成全！”(</a:t>
            </a:r>
            <a:r>
              <a:rPr lang="zh-CN" altLang="en-US" sz="28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馬太</a:t>
            </a:r>
            <a:r>
              <a:rPr lang="en-US" altLang="zh-CN" sz="28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26</a:t>
            </a:r>
            <a:r>
              <a:rPr lang="zh-CN" altLang="en-US" sz="2800">
                <a:latin typeface="Microsoft JhengHei" panose="020B0604030504040204" pitchFamily="34" charset="-120"/>
                <a:ea typeface="SimSun" panose="02010600030101010101" pitchFamily="2" charset="-122"/>
                <a:cs typeface="Microsoft JhengHei" panose="020B0604030504040204" pitchFamily="34" charset="-120"/>
                <a:sym typeface="+mn-ea"/>
              </a:rPr>
              <a:t>：</a:t>
            </a:r>
            <a:r>
              <a:rPr lang="en-US" altLang="zh-CN" sz="2800">
                <a:latin typeface="Microsoft JhengHei" panose="020B0604030504040204" pitchFamily="34" charset="-120"/>
                <a:ea typeface="SimSun" panose="02010600030101010101" pitchFamily="2" charset="-122"/>
                <a:cs typeface="Microsoft JhengHei" panose="020B0604030504040204" pitchFamily="34" charset="-120"/>
                <a:sym typeface="+mn-ea"/>
              </a:rPr>
              <a:t>42</a:t>
            </a:r>
            <a:r>
              <a:rPr lang="zh-CN" altLang="en-US" sz="2800">
                <a:latin typeface="Microsoft JhengHei" panose="020B0604030504040204" pitchFamily="34" charset="-120"/>
                <a:ea typeface="SimSun" panose="02010600030101010101" pitchFamily="2" charset="-122"/>
                <a:cs typeface="Microsoft JhengHei" panose="020B0604030504040204" pitchFamily="34" charset="-120"/>
                <a:sym typeface="+mn-ea"/>
              </a:rPr>
              <a:t>）</a:t>
            </a:r>
            <a:endParaRPr lang="zh-CN" altLang="en-US" sz="2800">
              <a:latin typeface="Microsoft JhengHei" panose="020B0604030504040204" pitchFamily="34" charset="-120"/>
              <a:ea typeface="SimSun" panose="02010600030101010101" pitchFamily="2" charset="-122"/>
              <a:cs typeface="Microsoft JhengHei" panose="020B0604030504040204" pitchFamily="34" charset="-12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1232535"/>
          </a:xfrm>
        </p:spPr>
        <p:txBody>
          <a:bodyPr/>
          <a:p>
            <a:r>
              <a:rPr sz="24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你的主耶和華，就是為他百姓辨屈的神，說：「看哪，我已將那使人東倒西歪的杯，就是我憤怒的爵，</a:t>
            </a:r>
            <a:r>
              <a:rPr sz="2400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從你手中接過來</a:t>
            </a:r>
            <a:r>
              <a:rPr sz="24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，</a:t>
            </a:r>
            <a:r>
              <a:rPr sz="2400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你必不致再喝</a:t>
            </a:r>
            <a:r>
              <a:rPr sz="24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。</a:t>
            </a:r>
            <a:endParaRPr lang="en-US" sz="240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38630"/>
            <a:ext cx="8229600" cy="2856230"/>
          </a:xfrm>
        </p:spPr>
        <p:txBody>
          <a:bodyPr/>
          <a:p>
            <a:pPr marL="0" indent="0">
              <a:buNone/>
            </a:pPr>
            <a:r>
              <a:rPr lang="zh-CN" altLang="en-US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人生必要經歷</a:t>
            </a:r>
            <a:r>
              <a:rPr lang="en-US" altLang="zh-CN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 - </a:t>
            </a:r>
            <a:r>
              <a:rPr lang="zh-CN" altLang="en-US" b="1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跌倒、錘煉、成長、重起</a:t>
            </a:r>
            <a:r>
              <a:rPr lang="zh-CN" altLang="en-US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。</a:t>
            </a:r>
            <a:endParaRPr lang="zh-CN" altLang="en-US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lvl="1"/>
            <a:endParaRPr lang="zh-CN" altLang="en-US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lvl="1" indent="0">
              <a:buNone/>
            </a:pPr>
            <a:r>
              <a:rPr lang="en-US" altLang="zh-CN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”</a:t>
            </a:r>
            <a:r>
              <a:rPr lang="zh-CN" altLang="en-US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因我自己知道我為你們所定的計劃，是使你們得平安，而不是受災禍。</a:t>
            </a:r>
            <a:r>
              <a:rPr lang="en-US" altLang="zh-CN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“</a:t>
            </a:r>
            <a:r>
              <a:rPr lang="zh-CN" altLang="en-US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（耶利米書 29:11）</a:t>
            </a:r>
            <a:endParaRPr lang="zh-CN" altLang="en-US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pPr marL="457200" lvl="1" indent="0">
              <a:buNone/>
            </a:pPr>
            <a:endParaRPr lang="zh-CN" altLang="en-US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600" y="75565"/>
            <a:ext cx="6656070" cy="499237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09600" y="438150"/>
            <a:ext cx="736600" cy="1691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r>
              <a:rPr lang="zh-CN" altLang="en-US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基隆東岸聖光堂</a:t>
            </a:r>
            <a:endParaRPr lang="zh-CN" altLang="en-US"/>
          </a:p>
          <a:p>
            <a:r>
              <a:rPr lang="en-US" altLang="zh-CN"/>
              <a:t>1/15/2023</a:t>
            </a:r>
            <a:endParaRPr lang="en-US" altLang="zh-C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9550"/>
            <a:ext cx="3963035" cy="300609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2597785" y="438150"/>
            <a:ext cx="5709285" cy="753745"/>
          </a:xfrm>
        </p:spPr>
        <p:txBody>
          <a:bodyPr/>
          <a:lstStyle/>
          <a:p>
            <a:r>
              <a:rPr lang="zh-CN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人生與命運</a:t>
            </a:r>
            <a:r>
              <a:rPr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     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        </a:t>
            </a:r>
            <a:endParaRPr lang="zh-CN" altLang="en-US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2976245" y="1733550"/>
            <a:ext cx="5721350" cy="2795905"/>
          </a:xfrm>
        </p:spPr>
        <p:txBody>
          <a:bodyPr/>
          <a:lstStyle/>
          <a:p>
            <a:pPr marL="457200" indent="-457200" algn="l">
              <a:buAutoNum type="arabicPeriod"/>
            </a:pPr>
            <a:r>
              <a:rPr lang="zh-CN" altLang="en-US" b="1">
                <a:solidFill>
                  <a:srgbClr val="05050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人生無常的現實</a:t>
            </a:r>
            <a:endParaRPr lang="zh-CN" altLang="en-US" b="1">
              <a:solidFill>
                <a:srgbClr val="050505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pPr marL="457200" indent="-457200" algn="l">
              <a:buAutoNum type="arabicPeriod"/>
            </a:pPr>
            <a:r>
              <a:rPr lang="zh-CN" altLang="en-US" b="1">
                <a:solidFill>
                  <a:srgbClr val="05050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不因無常而倒下</a:t>
            </a:r>
            <a:endParaRPr lang="zh-CN" altLang="en-US" b="1">
              <a:solidFill>
                <a:srgbClr val="050505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pPr marL="457200" indent="-457200" algn="l">
              <a:buAutoNum type="arabicPeriod"/>
            </a:pPr>
            <a:r>
              <a:rPr lang="zh-CN" altLang="en-US" b="1">
                <a:solidFill>
                  <a:srgbClr val="05050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要站起來、因為神必拿走你的苦杯</a:t>
            </a:r>
            <a:endParaRPr lang="zh-CN" altLang="en-US" b="1">
              <a:solidFill>
                <a:srgbClr val="050505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9400" y="209550"/>
            <a:ext cx="5965190" cy="857250"/>
          </a:xfrm>
        </p:spPr>
        <p:txBody>
          <a:bodyPr/>
          <a:p>
            <a:r>
              <a:rPr lang="zh-CN" sz="32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面對命運歲月無常的真諦？</a:t>
            </a:r>
            <a:endParaRPr lang="en-US" altLang="zh-CN" sz="3200" b="1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11195" y="1361440"/>
            <a:ext cx="3940810" cy="1732915"/>
          </a:xfrm>
        </p:spPr>
        <p:txBody>
          <a:bodyPr/>
          <a:p>
            <a:pPr marL="0" indent="0" algn="ctr">
              <a:buNone/>
            </a:pPr>
            <a:r>
              <a:rPr lang="zh-CN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在任何情況下都</a:t>
            </a:r>
            <a:endParaRPr lang="zh-CN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pPr marL="0" indent="0" algn="ctr">
              <a:buNone/>
            </a:pPr>
            <a:r>
              <a:rPr 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謙卑忍耐</a:t>
            </a:r>
            <a:r>
              <a:rPr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</a:t>
            </a:r>
            <a:r>
              <a:rPr 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信靠祂</a:t>
            </a:r>
            <a:br>
              <a: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</a:br>
            <a:endParaRPr lang="en-US" sz="3200"/>
          </a:p>
        </p:txBody>
      </p:sp>
      <p:sp>
        <p:nvSpPr>
          <p:cNvPr id="7" name="Text Box 6"/>
          <p:cNvSpPr txBox="1"/>
          <p:nvPr/>
        </p:nvSpPr>
        <p:spPr>
          <a:xfrm>
            <a:off x="2590800" y="3790950"/>
            <a:ext cx="5059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sz="2400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你的主耶和華，是為他百姓辨屈的神</a:t>
            </a:r>
            <a:endParaRPr lang="en-US" sz="2400">
              <a:highlight>
                <a:srgbClr val="FFFF00"/>
              </a:highligh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  <p:pic>
        <p:nvPicPr>
          <p:cNvPr id="2" name="图片 6"/>
          <p:cNvPicPr>
            <a:picLocks noChangeAspect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45815" cy="2806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2567940" y="68580"/>
            <a:ext cx="4072890" cy="50749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4400" y="1123950"/>
            <a:ext cx="4246880" cy="4001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4419600" cy="516826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5332730" y="445135"/>
            <a:ext cx="28625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台北天母靈泉堂</a:t>
            </a:r>
            <a:r>
              <a:rPr lang="en-US" altLang="zh-CN"/>
              <a:t> 1/22/2023</a:t>
            </a:r>
            <a:endParaRPr lang="en-US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673725" cy="4255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315" y="2233930"/>
            <a:ext cx="3956685" cy="296735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6328410" y="405765"/>
            <a:ext cx="210947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宇宙光出版社</a:t>
            </a:r>
            <a:r>
              <a:rPr lang="en-US" altLang="zh-CN" sz="24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 </a:t>
            </a:r>
            <a:r>
              <a:rPr lang="en-US" altLang="zh-CN"/>
              <a:t>1/13/2023</a:t>
            </a:r>
            <a:endParaRPr lang="en-US" altLang="zh-C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3200" y="-3810"/>
            <a:ext cx="4589780" cy="514731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510540" y="831215"/>
            <a:ext cx="921385" cy="20593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400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台北校園書房台大</a:t>
            </a:r>
            <a:r>
              <a:rPr lang="zh-CN" altLang="en-US" sz="2400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店</a:t>
            </a:r>
            <a:endParaRPr lang="zh-CN" altLang="en-US" sz="2400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" y="179705"/>
            <a:ext cx="3621405" cy="27470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066800" y="1352550"/>
            <a:ext cx="7772400" cy="1769110"/>
          </a:xfrm>
        </p:spPr>
        <p:txBody>
          <a:bodyPr/>
          <a:lstStyle/>
          <a:p>
            <a:r>
              <a:rPr lang="zh-CN" b="1" u="sng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人生如杯、歲月如咖啡</a:t>
            </a:r>
            <a:br>
              <a:rPr lang="zh-CN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</a:br>
            <a:r>
              <a:rPr lang="en-US" altLang="zh-CN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Life is Like a Cup</a:t>
            </a:r>
            <a:r>
              <a:rPr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      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        </a:t>
            </a:r>
            <a:endParaRPr lang="zh-CN" altLang="en-US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76400" y="3257550"/>
            <a:ext cx="6400800" cy="1314450"/>
          </a:xfrm>
        </p:spPr>
        <p:txBody>
          <a:bodyPr/>
          <a:lstStyle/>
          <a:p>
            <a:endParaRPr lang="zh-CN" b="1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r>
              <a:rPr lang="zh-CN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單建華</a:t>
            </a:r>
            <a:endParaRPr lang="zh-CN"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5" name="Picture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4420870" y="432435"/>
            <a:ext cx="4606925" cy="45319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Picture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57150"/>
            <a:ext cx="3846195" cy="3870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4191000" y="438150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人生如杯</a:t>
            </a:r>
            <a:endParaRPr lang="zh-CN" sz="3600" b="1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477000" y="1276350"/>
            <a:ext cx="736600" cy="2377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pPr algn="l"/>
            <a:r>
              <a:rPr lang="zh-CN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歲月如咖啡</a:t>
            </a:r>
            <a:endParaRPr lang="zh-CN" sz="3600" b="1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124200" y="1352550"/>
            <a:ext cx="736600" cy="2377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r>
              <a:rPr lang="zh-CN" altLang="en-US" sz="3600">
                <a:ea typeface="SimSun" panose="02010600030101010101" pitchFamily="2" charset="-122"/>
              </a:rPr>
              <a:t>。。。。。</a:t>
            </a:r>
            <a:endParaRPr lang="zh-CN" altLang="en-US" sz="3600">
              <a:ea typeface="SimSun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9550"/>
            <a:ext cx="2891790" cy="21932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4191000" y="438150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人生如杯</a:t>
            </a:r>
            <a:endParaRPr lang="zh-CN" sz="3600" b="1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477000" y="1276350"/>
            <a:ext cx="736600" cy="2377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pPr algn="l"/>
            <a:r>
              <a:rPr lang="zh-CN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歲月如咖啡</a:t>
            </a:r>
            <a:endParaRPr lang="zh-CN" sz="3600" b="1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124200" y="1352550"/>
            <a:ext cx="736600" cy="2377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pPr algn="l"/>
            <a:r>
              <a:rPr lang="zh-CN" altLang="en-US" sz="3600" b="1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又苦又香醇</a:t>
            </a:r>
            <a:endParaRPr lang="zh-CN" altLang="en-US" sz="3600">
              <a:ea typeface="SimSun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9550"/>
            <a:ext cx="2891790" cy="2193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宽屏演示文稿.potx</Template>
  <TotalTime>0</TotalTime>
  <Words>1155</Words>
  <Application>WPS Presentation</Application>
  <PresentationFormat>On-screen Show (16:9)</PresentationFormat>
  <Paragraphs>118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Arial</vt:lpstr>
      <vt:lpstr>SimSun</vt:lpstr>
      <vt:lpstr>Wingdings</vt:lpstr>
      <vt:lpstr>Microsoft JhengHei</vt:lpstr>
      <vt:lpstr>Microsoft YaHei</vt:lpstr>
      <vt:lpstr>Arial Unicode MS</vt:lpstr>
      <vt:lpstr>Calibri</vt:lpstr>
      <vt:lpstr>Garamond</vt:lpstr>
      <vt:lpstr>Segoe Print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人生如杯、歲月如咖啡                </vt:lpstr>
      <vt:lpstr>PowerPoint 演示文稿</vt:lpstr>
      <vt:lpstr>PowerPoint 演示文稿</vt:lpstr>
      <vt:lpstr>PowerPoint 演示文稿</vt:lpstr>
      <vt:lpstr>如何在人世的苦中喝出生命的香醇？                </vt:lpstr>
      <vt:lpstr>每一個生命都想要找到自己的出口 每一個靈魂都需要被打開心靈的窗 每一個人都需要被明亮陽光Inspire                </vt:lpstr>
      <vt:lpstr>傳道書 9：5-7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陪伴是最好的療癒                </vt:lpstr>
      <vt:lpstr>面對生命死亡的真諦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16508</cp:lastModifiedBy>
  <cp:revision>106</cp:revision>
  <dcterms:created xsi:type="dcterms:W3CDTF">2022-05-19T02:38:00Z</dcterms:created>
  <dcterms:modified xsi:type="dcterms:W3CDTF">2023-01-28T23:41:05Z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  <property fmtid="{D5CDD505-2E9C-101B-9397-08002B2CF9AE}" pid="4" name="ICV">
    <vt:lpwstr>2677A3F75DD2493588CE075DC81553DD</vt:lpwstr>
  </property>
  <property fmtid="{D5CDD505-2E9C-101B-9397-08002B2CF9AE}" pid="5" name="KSOProductBuildVer">
    <vt:lpwstr>1033-11.2.0.11440</vt:lpwstr>
  </property>
</Properties>
</file>