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27"/>
  </p:notesMasterIdLst>
  <p:sldIdLst>
    <p:sldId id="1189" r:id="rId3"/>
    <p:sldId id="1752" r:id="rId4"/>
    <p:sldId id="1741" r:id="rId5"/>
    <p:sldId id="1742" r:id="rId6"/>
    <p:sldId id="1743" r:id="rId7"/>
    <p:sldId id="1740" r:id="rId8"/>
    <p:sldId id="1719" r:id="rId9"/>
    <p:sldId id="1720" r:id="rId10"/>
    <p:sldId id="1744" r:id="rId11"/>
    <p:sldId id="1745" r:id="rId12"/>
    <p:sldId id="1746" r:id="rId13"/>
    <p:sldId id="1721" r:id="rId14"/>
    <p:sldId id="1555" r:id="rId15"/>
    <p:sldId id="1696" r:id="rId16"/>
    <p:sldId id="1748" r:id="rId17"/>
    <p:sldId id="1722" r:id="rId18"/>
    <p:sldId id="1749" r:id="rId19"/>
    <p:sldId id="1723" r:id="rId20"/>
    <p:sldId id="1610" r:id="rId21"/>
    <p:sldId id="1728" r:id="rId22"/>
    <p:sldId id="1750" r:id="rId23"/>
    <p:sldId id="1729" r:id="rId24"/>
    <p:sldId id="1751" r:id="rId25"/>
    <p:sldId id="1730" r:id="rId26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6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commentAuthors" Target="commentAuthors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</a:t>
            </a:r>
            <a:r>
              <a:rPr lang="en-US" altLang="zh-CN" b="1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b="1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的人生哲學 </a:t>
            </a:r>
            <a:br>
              <a:rPr lang="zh-CN" b="1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en-US" altLang="zh-CN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Blessed are the Meek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創世紀</a:t>
            </a:r>
            <a:r>
              <a:rPr lang="en-US" alt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26：12-22</a:t>
            </a:r>
            <a:br>
              <a:rPr lang="zh-CN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3</a:t>
            </a:r>
            <a:r>
              <a:rPr lang="en-US" baseline="30000"/>
              <a:t>rd</a:t>
            </a:r>
            <a:endParaRPr lang="en-US" baseline="30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21 以撒的僕人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又挖了一口井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，他們又為這井爭競，因此以撒給這井起名叫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西提拿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[b]。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22 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以撒離開那裡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</a:t>
            </a:r>
            <a:r>
              <a:rPr lang="en-US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又挖了一口井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  <a:endParaRPr 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71450" y="1597660"/>
            <a:ext cx="8682355" cy="1102360"/>
          </a:xfrm>
        </p:spPr>
        <p:txBody>
          <a:bodyPr/>
          <a:p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不要因為被排擠就放棄，</a:t>
            </a:r>
            <a:b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繼續做該做的</a:t>
            </a: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事。</a:t>
            </a:r>
            <a:endParaRPr lang="zh-CN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643630"/>
            <a:ext cx="6400800" cy="585470"/>
          </a:xfrm>
        </p:spPr>
        <p:txBody>
          <a:bodyPr/>
          <a:p>
            <a:pPr marL="0" indent="0">
              <a:buNone/>
            </a:pPr>
            <a:endParaRPr lang="en-US" altLang="zh-CN" sz="2800" b="1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74140" y="1733550"/>
            <a:ext cx="7388860" cy="1102360"/>
          </a:xfrm>
        </p:spPr>
        <p:txBody>
          <a:bodyPr/>
          <a:p>
            <a:pPr algn="ctr"/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與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地土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？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408045"/>
            <a:ext cx="6400800" cy="821055"/>
          </a:xfrm>
        </p:spPr>
        <p:txBody>
          <a:bodyPr/>
          <a:p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讓的人生價值</a:t>
            </a:r>
            <a:endParaRPr lang="zh-CN" altLang="en-US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pic>
        <p:nvPicPr>
          <p:cNvPr id="8" name="图片 6"/>
          <p:cNvPicPr>
            <a:picLocks noChangeAspect="1"/>
          </p:cNvPicPr>
          <p:nvPr>
            <p:ph idx="4294967295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07310" cy="210439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3405" y="745490"/>
            <a:ext cx="7896860" cy="1758315"/>
          </a:xfrm>
        </p:spPr>
        <p:txBody>
          <a:bodyPr/>
          <a:p>
            <a:r>
              <a:rPr lang="zh-CN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讓的人生價值</a:t>
            </a:r>
            <a:br>
              <a:rPr lang="zh-CN" alt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br>
              <a:rPr lang="zh-CN" alt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他們不為這井爭競了，他就給那井起名叫</a:t>
            </a:r>
            <a:r>
              <a:rPr lang="en-US" sz="32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利河伯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。他說：「耶和華現在給我們</a:t>
            </a:r>
            <a:r>
              <a:rPr lang="en-US" sz="32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寬闊之地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，我們</a:t>
            </a:r>
            <a:r>
              <a:rPr lang="en-US" sz="3200">
                <a:highlight>
                  <a:srgbClr val="00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必</a:t>
            </a:r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在這地昌盛。」</a:t>
            </a:r>
            <a:endParaRPr lang="en-US" altLang="zh-CN" sz="3200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3486150"/>
            <a:ext cx="6834505" cy="1004570"/>
          </a:xfrm>
        </p:spPr>
        <p:txBody>
          <a:bodyPr/>
          <a:p>
            <a:pPr marL="0" indent="0">
              <a:buNone/>
            </a:pPr>
            <a:r>
              <a:rPr 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</a:t>
            </a:r>
            <a:r>
              <a:rPr lang="zh-CN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的人</a:t>
            </a:r>
            <a:r>
              <a:rPr 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有福</a:t>
            </a:r>
            <a:r>
              <a:rPr lang="zh-CN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了</a:t>
            </a:r>
            <a:r>
              <a:rPr 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</a:t>
            </a:r>
            <a:r>
              <a:rPr lang="en-US" alt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因為他們</a:t>
            </a:r>
            <a:r>
              <a:rPr lang="zh-CN" altLang="en-US" sz="2800" b="1">
                <a:highlight>
                  <a:srgbClr val="00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必</a:t>
            </a:r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承受地土。</a:t>
            </a:r>
            <a:r>
              <a:rPr lang="zh-CN" altLang="en-US" sz="2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馬太福音</a:t>
            </a:r>
            <a:r>
              <a:rPr lang="en-US" sz="2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5</a:t>
            </a:r>
            <a:r>
              <a:rPr lang="zh-CN" altLang="en-US" sz="20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：</a:t>
            </a:r>
            <a:r>
              <a:rPr lang="en-US" altLang="zh-CN" sz="20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5</a:t>
            </a:r>
            <a:endParaRPr lang="en-US" altLang="zh-CN" sz="2800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altLang="zh-CN" sz="2800" b="1"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1950"/>
            <a:ext cx="3446145" cy="26142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438400" y="514350"/>
            <a:ext cx="5709285" cy="619125"/>
          </a:xfrm>
        </p:spPr>
        <p:txBody>
          <a:bodyPr/>
          <a:lstStyle/>
          <a:p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以撒的人生態度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590800" y="1581150"/>
            <a:ext cx="5859145" cy="3114675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</a:t>
            </a: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攔阻、我就換個地方挖</a:t>
            </a:r>
            <a:endParaRPr lang="zh-CN" altLang="en-US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indent="-457200" algn="l">
              <a:buAutoNum type="arabicPeriod"/>
            </a:pP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你趕、我就走</a:t>
            </a:r>
            <a:endParaRPr lang="en-US" altLang="zh-CN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indent="-457200" algn="l">
              <a:buAutoNum type="arabicPeriod"/>
            </a:pP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無法定居、我就搭帳篷</a:t>
            </a:r>
            <a:endParaRPr lang="en-US" altLang="zh-CN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indent="-457200" algn="l">
              <a:buAutoNum type="arabicPeriod"/>
            </a:pP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你爭、我就讓</a:t>
            </a:r>
            <a:endParaRPr lang="zh-CN" altLang="en-US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indent="-457200" algn="l">
              <a:buAutoNum type="arabicPeriod"/>
            </a:pP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你搶、我就給</a:t>
            </a:r>
            <a:endParaRPr lang="zh-CN" altLang="en-US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457200" indent="-457200" algn="l">
              <a:buAutoNum type="arabicPeriod"/>
            </a:pP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但是</a:t>
            </a:r>
            <a:r>
              <a:rPr lang="en-US" altLang="zh-CN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-- </a:t>
            </a: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都留下</a:t>
            </a:r>
            <a:r>
              <a:rPr lang="zh-CN" altLang="en-US" sz="2800" b="1">
                <a:solidFill>
                  <a:srgbClr val="050505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記錄。</a:t>
            </a:r>
            <a:endParaRPr lang="zh-CN" altLang="en-US" sz="2800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09788"/>
            <a:ext cx="8229600" cy="857250"/>
          </a:xfrm>
        </p:spPr>
        <p:txBody>
          <a:bodyPr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每一口井</a:t>
            </a:r>
            <a:endParaRPr lang="zh-CN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lnSpc>
                <a:spcPct val="150000"/>
              </a:lnSpc>
              <a:buNone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都是一個</a:t>
            </a:r>
            <a:r>
              <a:rPr lang="zh-CN" altLang="en-US" sz="36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逼迫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的見證，</a:t>
            </a:r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也是一個</a:t>
            </a:r>
            <a:r>
              <a:rPr lang="zh-CN" altLang="en-US" sz="3600" b="1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昌盛</a:t>
            </a:r>
            <a:r>
              <a:rPr lang="zh-CN" alt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的憑據，</a:t>
            </a:r>
            <a:endParaRPr lang="en-US" altLang="zh-CN" sz="36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更是一個</a:t>
            </a:r>
            <a:r>
              <a:rPr lang="zh-CN" sz="3600" b="1">
                <a:highlight>
                  <a:srgbClr val="00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等候</a:t>
            </a: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的記錄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</a:t>
            </a:r>
            <a:endParaRPr lang="en-US" sz="36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 algn="ctr">
              <a:buNone/>
            </a:pPr>
            <a:endParaRPr lang="en-US" sz="3600">
              <a:latin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1950"/>
            <a:ext cx="3446145" cy="26142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2362200" y="1504950"/>
            <a:ext cx="5709285" cy="1718310"/>
          </a:xfrm>
        </p:spPr>
        <p:txBody>
          <a:bodyPr/>
          <a:lstStyle/>
          <a:p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每一滴本分內的</a:t>
            </a: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委屈，</a:t>
            </a:r>
            <a:b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都是在神面前的獎賞。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br>
              <a:rPr lang="zh-CN"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362200" y="3257550"/>
            <a:ext cx="5721350" cy="966470"/>
          </a:xfrm>
        </p:spPr>
        <p:txBody>
          <a:bodyPr/>
          <a:lstStyle/>
          <a:p>
            <a:pPr algn="ctr"/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“耶和華現在給我們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寬闊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之地，我們必在這地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昌盛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。”</a:t>
            </a:r>
            <a:endParaRPr lang="zh-CN" altLang="en-US" b="1">
              <a:solidFill>
                <a:srgbClr val="0505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571750"/>
            <a:ext cx="7772400" cy="1621790"/>
          </a:xfrm>
        </p:spPr>
        <p:txBody>
          <a:bodyPr/>
          <a:p>
            <a:r>
              <a:rPr lang="en-US" b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基拉耳的牧人與以撒的牧人爭競，說：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「這水是我們的。」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047830"/>
            <a:ext cx="7772400" cy="1125140"/>
          </a:xfrm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970280" y="57150"/>
            <a:ext cx="3604895" cy="755650"/>
          </a:xfrm>
        </p:spPr>
        <p:txBody>
          <a:bodyPr/>
          <a:p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溫柔像帆船</a:t>
            </a:r>
            <a:r>
              <a:rPr lang="en-US" alt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  <a:endParaRPr lang="en-US" alt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100" name="Content Placeholder 99"/>
          <p:cNvPicPr/>
          <p:nvPr>
            <p:ph sz="quarter" idx="4"/>
          </p:nvPr>
        </p:nvPicPr>
        <p:blipFill>
          <a:blip r:embed="rId1"/>
          <a:stretch>
            <a:fillRect/>
          </a:stretch>
        </p:blipFill>
        <p:spPr>
          <a:xfrm>
            <a:off x="914400" y="742950"/>
            <a:ext cx="6292850" cy="42214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7649210" y="1504950"/>
            <a:ext cx="736600" cy="24263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吃風更前行</a:t>
            </a:r>
            <a:endParaRPr lang="zh-CN" altLang="en-US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2800350"/>
            <a:ext cx="7317105" cy="1021715"/>
          </a:xfrm>
        </p:spPr>
        <p:txBody>
          <a:bodyPr/>
          <a:p>
            <a:pPr algn="ctr"/>
            <a:r>
              <a: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是換個地方繼續做我該做的</a:t>
            </a:r>
            <a:br>
              <a: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endParaRPr lang="en-US" altLang="zh-CN"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66800" y="1352550"/>
            <a:ext cx="7329170" cy="948055"/>
          </a:xfrm>
        </p:spPr>
        <p:txBody>
          <a:bodyPr/>
          <a:p>
            <a:pPr marL="0" indent="0" algn="ctr">
              <a:buNone/>
            </a:pPr>
            <a:r>
              <a:rPr 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退讓</a:t>
            </a:r>
            <a:r>
              <a:rPr lang="en-US" alt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en-US" alt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...</a:t>
            </a:r>
            <a:r>
              <a:rPr lang="en-US" alt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不是</a:t>
            </a:r>
            <a:r>
              <a:rPr lang="zh-CN" altLang="en-US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放棄、</a:t>
            </a: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不是</a:t>
            </a:r>
            <a:r>
              <a:rPr 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無為</a:t>
            </a:r>
            <a:endParaRPr 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09550"/>
            <a:ext cx="3621405" cy="274701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066800" y="1352550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吃虧就是佔便宜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？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endParaRPr 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endParaRPr lang="en-US" altLang="zh-CN">
              <a:effectLst/>
              <a:latin typeface="Microsoft JhengHei" panose="020B0604030504040204" pitchFamily="34" charset="-120"/>
              <a:ea typeface="SimSun" panose="02010600030101010101" pitchFamily="2" charset="-122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209800" y="2038350"/>
            <a:ext cx="5735320" cy="2190115"/>
          </a:xfrm>
        </p:spPr>
        <p:txBody>
          <a:bodyPr/>
          <a:p>
            <a:pPr marL="0" indent="0" algn="ctr">
              <a:buNone/>
            </a:pP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一種面對</a:t>
            </a: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人生的</a:t>
            </a:r>
            <a:r>
              <a:rPr 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態度</a:t>
            </a:r>
            <a:endParaRPr 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 algn="ctr">
              <a:buNone/>
            </a:pP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一種面對挑戰的</a:t>
            </a:r>
            <a:r>
              <a:rPr 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淡定</a:t>
            </a:r>
            <a:endParaRPr 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 algn="ctr">
              <a:buNone/>
            </a:pP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是對自己信心的</a:t>
            </a:r>
            <a:r>
              <a:rPr 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期許</a:t>
            </a:r>
            <a:endParaRPr lang="zh-CN" sz="36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marL="0" indent="0" algn="ctr">
              <a:buNone/>
            </a:pP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一</a:t>
            </a:r>
            <a:r>
              <a:rPr lang="zh-CN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種高人一等的</a:t>
            </a:r>
            <a:r>
              <a:rPr lang="zh-CN"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優雅</a:t>
            </a:r>
            <a:endParaRPr lang="zh-CN" sz="3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pic>
        <p:nvPicPr>
          <p:cNvPr id="2" name="图片 6"/>
          <p:cNvPicPr>
            <a:picLocks noChangeAspect="1"/>
          </p:cNvPicPr>
          <p:nvPr>
            <p:ph sz="half" idx="4294967295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81250" cy="199771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3833495" y="499110"/>
            <a:ext cx="222250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退讓</a:t>
            </a:r>
            <a:r>
              <a:rPr lang="en-US" altLang="zh-CN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</a:t>
            </a:r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是</a:t>
            </a:r>
            <a:r>
              <a:rPr lang="en-US" altLang="zh-CN" sz="4000" b="1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...</a:t>
            </a:r>
            <a:endParaRPr lang="en-US" altLang="zh-CN" sz="40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9550"/>
            <a:ext cx="7772400" cy="1021080"/>
          </a:xfrm>
        </p:spPr>
        <p:txBody>
          <a:bodyPr/>
          <a:p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為什麼以撒一生平</a:t>
            </a:r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安蒙福？</a:t>
            </a:r>
            <a:endParaRPr lang="zh-CN" altLang="en-US" sz="40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607185"/>
            <a:ext cx="6400800" cy="2888615"/>
          </a:xfrm>
        </p:spPr>
        <p:txBody>
          <a:bodyPr/>
          <a:p>
            <a:pPr marL="514350" indent="-514350" algn="l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他一生沒有離家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顛沛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514350" indent="-514350" algn="l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被安排了一位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賢妻利百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加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514350" indent="-514350" algn="l">
              <a:buAutoNum type="arabicPeriod"/>
            </a:pP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他寬容大度、不爭不</a:t>
            </a:r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搶，必得豐盛應許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9550"/>
            <a:ext cx="7772400" cy="1021080"/>
          </a:xfrm>
        </p:spPr>
        <p:txBody>
          <a:bodyPr/>
          <a:p>
            <a:r>
              <a:rPr lang="zh-CN" alt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他是先祖裡活的最長的</a:t>
            </a:r>
            <a:endParaRPr lang="zh-CN" altLang="en-US" sz="40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1607185"/>
            <a:ext cx="6400800" cy="2888615"/>
          </a:xfrm>
        </p:spPr>
        <p:txBody>
          <a:bodyPr/>
          <a:p>
            <a:pPr marL="514350" indent="-514350" algn="l">
              <a:buAutoNum type="arabicPeriod"/>
            </a:pPr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亞伯拉罕</a:t>
            </a:r>
            <a:r>
              <a:rPr lang="en-US" alt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-175</a:t>
            </a:r>
            <a:endParaRPr lang="en-US" altLang="zh-CN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514350" indent="-514350" algn="l">
              <a:buAutoNum type="arabicPeriod"/>
            </a:pPr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以撒</a:t>
            </a:r>
            <a:r>
              <a:rPr lang="en-US" alt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	</a:t>
            </a:r>
            <a:r>
              <a:rPr lang="en-US" altLang="zh-CN" sz="28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180</a:t>
            </a:r>
            <a:endParaRPr lang="en-US" altLang="zh-CN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514350" indent="-514350" algn="l">
              <a:buAutoNum type="arabicPeriod"/>
            </a:pPr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雅各</a:t>
            </a:r>
            <a:r>
              <a:rPr lang="en-US" alt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	147</a:t>
            </a:r>
            <a:endParaRPr lang="en-US" altLang="zh-CN" sz="28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514350" indent="-514350" algn="l">
              <a:buAutoNum type="arabicPeriod"/>
            </a:pPr>
            <a:r>
              <a:rPr lang="zh-CN" altLang="en-US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約瑟</a:t>
            </a:r>
            <a:r>
              <a:rPr lang="en-US" altLang="zh-CN" sz="28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- 	110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514350" indent="-514350" algn="l">
              <a:buAutoNum type="arabicPeriod"/>
            </a:pP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470"/>
            <a:ext cx="3008630" cy="554355"/>
          </a:xfrm>
        </p:spPr>
        <p:txBody>
          <a:bodyPr/>
          <a:p>
            <a:r>
              <a:rPr lang="en-US" altLang="zh-CN"/>
              <a:t> </a:t>
            </a:r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人生</a:t>
            </a:r>
            <a:r>
              <a:rPr lang="zh-CN" altLang="en-US" sz="28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為什麼蒙福</a:t>
            </a:r>
            <a:endParaRPr lang="zh-CN" altLang="en-US" sz="280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04800" y="819150"/>
            <a:ext cx="8127365" cy="1574165"/>
          </a:xfrm>
        </p:spPr>
        <p:txBody>
          <a:bodyPr/>
          <a:p>
            <a:r>
              <a:rPr lang="zh-CN" altLang="en-US" sz="32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</a:t>
            </a:r>
            <a:r>
              <a:rPr lang="zh-CN" altLang="en-US" sz="3200" b="1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從小</a:t>
            </a:r>
            <a:r>
              <a:rPr lang="zh-CN" altLang="en-US" sz="32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就知道信心的可貴</a:t>
            </a:r>
            <a:r>
              <a:rPr lang="en-US" altLang="zh-CN" sz="320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- </a:t>
            </a:r>
            <a:r>
              <a:rPr lang="zh-CN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耶和華是以勒</a:t>
            </a:r>
            <a:endParaRPr lang="zh-CN" altLang="en-US" sz="3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יְהוָה</a:t>
            </a:r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 יִרְאֶה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r>
              <a:rPr lang="zh-CN" alt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Yehovah yireh</a:t>
            </a:r>
            <a:endParaRPr lang="zh-CN" alt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pic>
        <p:nvPicPr>
          <p:cNvPr id="100" name="Content Placeholder 9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038600" y="1809750"/>
            <a:ext cx="475424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1950"/>
            <a:ext cx="3272790" cy="248285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676400" y="1809750"/>
            <a:ext cx="7013575" cy="753745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神給你的祝福，別人搶不走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362200" y="3093085"/>
            <a:ext cx="5721350" cy="1664970"/>
          </a:xfrm>
        </p:spPr>
        <p:txBody>
          <a:bodyPr/>
          <a:lstStyle/>
          <a:p>
            <a:pPr marL="457200" indent="-457200" algn="l">
              <a:buAutoNum type="arabicPeriod"/>
            </a:pPr>
            <a:endParaRPr lang="zh-CN" altLang="en-US" b="1">
              <a:solidFill>
                <a:srgbClr val="050505"/>
              </a:solidFill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z="3200">
                <a:latin typeface="Microsoft YaHei" panose="020B0503020204020204" charset="-122"/>
                <a:ea typeface="Microsoft YaHei" panose="020B0503020204020204" charset="-122"/>
                <a:cs typeface="Microsoft YaHei" panose="020B0503020204020204" charset="-122"/>
              </a:rPr>
              <a:t>創世紀 26：12-22</a:t>
            </a:r>
            <a:endParaRPr lang="en-US" sz="3200">
              <a:latin typeface="Microsoft YaHei" panose="020B0503020204020204" charset="-122"/>
              <a:ea typeface="Microsoft YaHei" panose="020B0503020204020204" charset="-122"/>
              <a:cs typeface="Microsoft YaHei" panose="020B0503020204020204" charset="-122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3625"/>
            <a:ext cx="8229600" cy="3531235"/>
          </a:xfrm>
        </p:spPr>
        <p:txBody>
          <a:bodyPr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12 以撒在那地耕種，那一年有百倍的收成。耶和華賜福給他，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13 他就昌大，日增月盛，成了大富戶。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14 他有羊群、牛群，又有許多僕人，非利士人就嫉妒他。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15 當他父親亞伯拉罕在世的日子他父親的僕人所挖的井，非利士人全都塞住，填滿了土。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196215"/>
          </a:xfrm>
        </p:spPr>
        <p:txBody>
          <a:bodyPr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99085" y="650240"/>
            <a:ext cx="8593455" cy="3944620"/>
          </a:xfrm>
        </p:spPr>
        <p:txBody>
          <a:bodyPr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16 亞比米勒對以撒說：「你離開我們去吧，因為你比我們強盛得多。」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17 以撒就離開那裡，在基拉耳谷支搭帳篷，住在那裡。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18 當他父親亞伯拉罕在世之日所挖的水井，因非利士人在亞伯拉罕死後塞住了，以撒就重新挖出來，仍照他父親所叫的叫那些井的名字。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19 以撒的僕人在谷中挖井，便得了一口活水井。 </a:t>
            </a:r>
            <a:endParaRPr lang="en-US" sz="2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173990"/>
          </a:xfrm>
        </p:spPr>
        <p:txBody>
          <a:bodyPr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10540"/>
            <a:ext cx="8229600" cy="4084320"/>
          </a:xfrm>
        </p:spPr>
        <p:txBody>
          <a:bodyPr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20 基拉耳的牧人與以撒的牧人爭競，說：「這水是我們的。」以撒就給那井起名叫</a:t>
            </a:r>
            <a:r>
              <a:rPr lang="en-US" sz="2800">
                <a:solidFill>
                  <a:schemeClr val="tx1"/>
                </a:solidFill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埃色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[a]，因為他們和他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相爭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21 以撒的僕人又挖了一口井，他們又為這井爭競，因此以撒給這井起名叫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西提拿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[b]。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22 以撒離開那裡，又挖了一口井，他們不為這井爭競了，他就給那井起名叫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利河伯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[c]。他說：「耶和華現在給我們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寬闊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之地，我們必在這地昌盛。」</a:t>
            </a:r>
            <a:endParaRPr lang="en-US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0" name="Picture 99"/>
          <p:cNvPicPr/>
          <p:nvPr/>
        </p:nvPicPr>
        <p:blipFill>
          <a:blip r:embed="rId1"/>
          <a:stretch>
            <a:fillRect/>
          </a:stretch>
        </p:blipFill>
        <p:spPr>
          <a:xfrm>
            <a:off x="1132205" y="255905"/>
            <a:ext cx="6416040" cy="47015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49475" y="205740"/>
            <a:ext cx="5768340" cy="857250"/>
          </a:xfrm>
        </p:spPr>
        <p:txBody>
          <a:bodyPr/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以撒的經歷</a:t>
            </a:r>
            <a:endParaRPr lang="en-US" altLang="zh-CN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83560" y="1428750"/>
            <a:ext cx="5142230" cy="2665730"/>
          </a:xfrm>
        </p:spPr>
        <p:txBody>
          <a:bodyPr/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嫉妒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排擠</a:t>
            </a:r>
            <a:endParaRPr lang="zh-CN" altLang="en-US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退讓</a:t>
            </a:r>
            <a:r>
              <a:rPr lang="en-US" alt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1</a:t>
            </a:r>
            <a:r>
              <a:rPr lang="en-US" altLang="zh-CN" b="1" baseline="30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st</a:t>
            </a:r>
            <a:r>
              <a:rPr lang="zh-CN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、</a:t>
            </a:r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2</a:t>
            </a:r>
            <a:r>
              <a:rPr lang="en-US" altLang="zh-CN" b="1" baseline="300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nd</a:t>
            </a:r>
            <a:r>
              <a:rPr lang="zh-CN" altLang="en-US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、</a:t>
            </a:r>
            <a:r>
              <a:rPr lang="en-US" altLang="zh-CN" b="1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3</a:t>
            </a:r>
            <a:r>
              <a:rPr lang="en-US" altLang="zh-CN" b="1" baseline="30000">
                <a:latin typeface="Microsoft JhengHei" panose="020B0604030504040204" pitchFamily="34" charset="-120"/>
                <a:ea typeface="SimSun" panose="02010600030101010101" pitchFamily="2" charset="-122"/>
                <a:cs typeface="Microsoft JhengHei" panose="020B0604030504040204" pitchFamily="34" charset="-120"/>
                <a:sym typeface="+mn-ea"/>
              </a:rPr>
              <a:t>rd</a:t>
            </a:r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r>
              <a:rPr lang="zh-CN" altLang="en-US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寬闊</a:t>
            </a:r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662555" cy="20205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以撒三次</a:t>
            </a:r>
            <a:r>
              <a:rPr lang="zh-CN" altLang="en-US" sz="40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退讓</a:t>
            </a:r>
            <a:endParaRPr lang="zh-CN" altLang="en-US" sz="40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16 亞比米勒對以撒說：「</a:t>
            </a:r>
            <a:r>
              <a:rPr lang="en-US" sz="280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你離開我們去吧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，因為你比我們強盛得多。」 </a:t>
            </a:r>
            <a:endParaRPr lang="en-US" sz="280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17 </a:t>
            </a:r>
            <a:r>
              <a:rPr lang="en-US" sz="2800">
                <a:highlight>
                  <a:srgbClr val="00FFFF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以撒就離開那裡</a:t>
            </a:r>
            <a:r>
              <a:rPr lang="en-US" sz="28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，在基拉耳谷支搭帳篷</a:t>
            </a:r>
            <a:endParaRPr lang="en-US" sz="2800" b="1">
              <a:highlight>
                <a:srgbClr val="FFFF00"/>
              </a:highligh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2</a:t>
            </a:r>
            <a:r>
              <a:rPr lang="en-US" baseline="30000"/>
              <a:t>nd</a:t>
            </a:r>
            <a:r>
              <a:rPr lang="en-US"/>
              <a:t> 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20 基拉耳的牧人與以撒的牧人爭競，說：「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這水是我們的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。」以撒就給那井起名叫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埃色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[a]，因為他們和他</a:t>
            </a:r>
            <a:r>
              <a:rPr lang="en-US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相爭</a:t>
            </a:r>
            <a:r>
              <a:rPr lang="en-US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。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1306</Words>
  <Application>WPS Presentation</Application>
  <PresentationFormat>On-screen Show (16:9)</PresentationFormat>
  <Paragraphs>120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3" baseType="lpstr">
      <vt:lpstr>Arial</vt:lpstr>
      <vt:lpstr>SimSun</vt:lpstr>
      <vt:lpstr>Wingdings</vt:lpstr>
      <vt:lpstr>Microsoft JhengHei</vt:lpstr>
      <vt:lpstr>Microsoft YaHei</vt:lpstr>
      <vt:lpstr>Arial Unicode MS</vt:lpstr>
      <vt:lpstr>Calibri</vt:lpstr>
      <vt:lpstr>Microsoft JhengHei UI</vt:lpstr>
      <vt:lpstr>Default Design</vt:lpstr>
      <vt:lpstr>溫柔的人有福了 Blessed are the Meek                </vt:lpstr>
      <vt:lpstr>讓的人生哲學  Blessed are the Meek                </vt:lpstr>
      <vt:lpstr>PowerPoint 演示文稿</vt:lpstr>
      <vt:lpstr>PowerPoint 演示文稿</vt:lpstr>
      <vt:lpstr>PowerPoint 演示文稿</vt:lpstr>
      <vt:lpstr>PowerPoint 演示文稿</vt:lpstr>
      <vt:lpstr>溫柔 Meekness: </vt:lpstr>
      <vt:lpstr>“有福的”  三元素</vt:lpstr>
      <vt:lpstr>PowerPoint 演示文稿</vt:lpstr>
      <vt:lpstr>PowerPoint 演示文稿</vt:lpstr>
      <vt:lpstr>溫柔的人有福了， 因為他們必承受地土。</vt:lpstr>
      <vt:lpstr>溫柔 與 地土 ？</vt:lpstr>
      <vt:lpstr>溫柔的人有福了， 因為他們必承受地土。</vt:lpstr>
      <vt:lpstr>地土？              </vt:lpstr>
      <vt:lpstr>PowerPoint 演示文稿</vt:lpstr>
      <vt:lpstr>溫柔是...              </vt:lpstr>
      <vt:lpstr>PowerPoint 演示文稿</vt:lpstr>
      <vt:lpstr> </vt:lpstr>
      <vt:lpstr>溫柔是一匹馴服的野馬 </vt:lpstr>
      <vt:lpstr>PowerPoint 演示文稿</vt:lpstr>
      <vt:lpstr>為什麼以撒一生蒙福？</vt:lpstr>
      <vt:lpstr>為什麼溫柔的人能承受地土？</vt:lpstr>
      <vt:lpstr>PowerPoint 演示文稿</vt:lpstr>
      <vt:lpstr>溫柔是具有強大的底氣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118</cp:revision>
  <dcterms:created xsi:type="dcterms:W3CDTF">2022-05-19T02:38:00Z</dcterms:created>
  <dcterms:modified xsi:type="dcterms:W3CDTF">2023-02-18T18:43:49Z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A6DE12AD42BD4083B6D9AFE199955AF7</vt:lpwstr>
  </property>
  <property fmtid="{D5CDD505-2E9C-101B-9397-08002B2CF9AE}" pid="5" name="KSOProductBuildVer">
    <vt:lpwstr>1033-11.2.0.11486</vt:lpwstr>
  </property>
</Properties>
</file>