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1" r:id="rId3"/>
    <p:sldId id="257" r:id="rId4"/>
    <p:sldId id="262" r:id="rId5"/>
    <p:sldId id="258" r:id="rId6"/>
    <p:sldId id="259" r:id="rId7"/>
    <p:sldId id="265" r:id="rId8"/>
    <p:sldId id="260" r:id="rId9"/>
    <p:sldId id="266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0" name="Picture 99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4762500" cy="335343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Text Box 3"/>
          <p:cNvSpPr txBox="1"/>
          <p:nvPr/>
        </p:nvSpPr>
        <p:spPr>
          <a:xfrm>
            <a:off x="3858260" y="2078355"/>
            <a:ext cx="728281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sz="6000" b="1">
                <a:solidFill>
                  <a:schemeClr val="bg2"/>
                </a:solidFill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從</a:t>
            </a:r>
            <a:r>
              <a:rPr sz="6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十字架上看世界</a:t>
            </a:r>
            <a:endParaRPr lang="en-US" sz="6000" b="1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  <a:sym typeface="+mn-ea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4618355" y="4391025"/>
            <a:ext cx="4759325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sz="36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馬 可 福 音 15：22-41</a:t>
            </a:r>
            <a:endParaRPr lang="en-US" sz="3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0" name="Picture 99"/>
          <p:cNvPicPr/>
          <p:nvPr/>
        </p:nvPicPr>
        <p:blipFill>
          <a:blip r:embed="rId1"/>
          <a:stretch>
            <a:fillRect/>
          </a:stretch>
        </p:blipFill>
        <p:spPr>
          <a:xfrm>
            <a:off x="1141095" y="193040"/>
            <a:ext cx="10026015" cy="62014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 Box 1"/>
          <p:cNvSpPr txBox="1"/>
          <p:nvPr/>
        </p:nvSpPr>
        <p:spPr>
          <a:xfrm>
            <a:off x="3947160" y="5382260"/>
            <a:ext cx="4983480" cy="9220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5400">
                <a:solidFill>
                  <a:schemeClr val="bg1"/>
                </a:solidFill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十字架的</a:t>
            </a:r>
            <a:r>
              <a:rPr lang="zh-CN" altLang="en-US" sz="5400">
                <a:solidFill>
                  <a:schemeClr val="bg1"/>
                </a:solidFill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拯救？</a:t>
            </a:r>
            <a:endParaRPr lang="zh-CN" altLang="en-US" sz="5400">
              <a:solidFill>
                <a:schemeClr val="bg1"/>
              </a:solidFill>
              <a:latin typeface="Microsoft JhengHei UI" panose="020B0604030504040204" charset="-120"/>
              <a:ea typeface="Microsoft JhengHei UI" panose="020B0604030504040204" charset="-120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24460"/>
            <a:ext cx="10515600" cy="873760"/>
          </a:xfrm>
        </p:spPr>
        <p:txBody>
          <a:bodyPr/>
          <a:p>
            <a:pPr algn="ctr"/>
            <a:r>
              <a:rPr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馬 可</a:t>
            </a:r>
            <a:r>
              <a:rPr lang="en-US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 </a:t>
            </a:r>
            <a:r>
              <a:rPr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15：22-41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325" y="887730"/>
            <a:ext cx="11849735" cy="5466715"/>
          </a:xfrm>
        </p:spPr>
        <p:txBody>
          <a:bodyPr anchor="t" anchorCtr="0">
            <a:noAutofit/>
          </a:bodyPr>
          <a:p>
            <a:pPr marL="0" indent="0">
              <a:lnSpc>
                <a:spcPct val="100000"/>
              </a:lnSpc>
              <a:buNone/>
            </a:pP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22 他們帶耶穌到了各各他地方（「各各他」翻出來就是「髑髏地」）， </a:t>
            </a:r>
            <a:endParaRPr lang="en-US" sz="40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23 拿沒藥調和的酒給耶穌，他卻不受。 </a:t>
            </a:r>
            <a:endParaRPr lang="en-US" sz="40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24 於是將他釘在十字架上，拈鬮分他的衣服，看是誰得什麼。 </a:t>
            </a:r>
            <a:endParaRPr lang="en-US" sz="40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25 釘他在十字架上是巳初的時候。 </a:t>
            </a:r>
            <a:endParaRPr lang="en-US" sz="40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26 在上面有他的罪狀，寫的是：「猶太人的王。」</a:t>
            </a:r>
            <a:endParaRPr lang="en-US" sz="40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27 他們又把兩個強盜和他同釘十字架，一個在右邊，一個在左邊。</a:t>
            </a:r>
            <a:endParaRPr lang="en-US" sz="40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40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0" name="Picture 99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4762500" cy="335343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 Box 1"/>
          <p:cNvSpPr txBox="1"/>
          <p:nvPr/>
        </p:nvSpPr>
        <p:spPr>
          <a:xfrm>
            <a:off x="4064000" y="1115695"/>
            <a:ext cx="8128000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十</a:t>
            </a:r>
            <a:r>
              <a:rPr 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</a:rPr>
              <a:t>字架面前兩個人</a:t>
            </a:r>
            <a:endParaRPr lang="en-US" sz="5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4255770" y="4147820"/>
            <a:ext cx="5212080" cy="76835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en-US" sz="4400">
                <a:solidFill>
                  <a:schemeClr val="tx1"/>
                </a:solidFill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十字架的真正意義？</a:t>
            </a:r>
            <a:endParaRPr lang="en-US" sz="4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357505" y="305435"/>
            <a:ext cx="11506835" cy="56311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（ 28 這 就 應 了 經 上 的 話 說 ： 他 被 列 在 罪 犯 之 中 。 ）</a:t>
            </a:r>
            <a:endParaRPr lang="en-US" sz="40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29 從那裡經過的人</a:t>
            </a:r>
            <a:r>
              <a:rPr lang="en-US" sz="4000">
                <a:highlight>
                  <a:srgbClr val="FFFF00"/>
                </a:highligh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辱罵</a:t>
            </a: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他，搖著頭說：「咳！你這拆毀聖殿、三日又建造起來的， </a:t>
            </a:r>
            <a:endParaRPr lang="en-US" sz="40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30 可以救自己，</a:t>
            </a:r>
            <a:r>
              <a:rPr lang="en-US" sz="4000">
                <a:highlight>
                  <a:srgbClr val="00FFFF"/>
                </a:highligh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從十字架上下來吧</a:t>
            </a: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！」 </a:t>
            </a:r>
            <a:endParaRPr lang="en-US" sz="40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31 祭司長和文士也是這樣</a:t>
            </a:r>
            <a:r>
              <a:rPr lang="en-US" sz="4000">
                <a:highlight>
                  <a:srgbClr val="FFFF00"/>
                </a:highligh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戲弄</a:t>
            </a: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他，彼此說：「他救了別人，</a:t>
            </a:r>
            <a:r>
              <a:rPr lang="en-US" sz="4000">
                <a:highlight>
                  <a:srgbClr val="00FFFF"/>
                </a:highligh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不能救自己</a:t>
            </a: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。 </a:t>
            </a:r>
            <a:endParaRPr lang="en-US" sz="40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32 以色列的王基督，現在可以</a:t>
            </a:r>
            <a:r>
              <a:rPr lang="en-US" sz="4000">
                <a:highlight>
                  <a:srgbClr val="00FFFF"/>
                </a:highligh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從十字架上下來</a:t>
            </a: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，叫我們</a:t>
            </a:r>
            <a:r>
              <a:rPr lang="en-US" sz="4000">
                <a:highlight>
                  <a:srgbClr val="00FF00"/>
                </a:highligh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看見</a:t>
            </a: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就信了！」那和他同釘的人也是</a:t>
            </a:r>
            <a:r>
              <a:rPr lang="en-US" sz="4000">
                <a:highlight>
                  <a:srgbClr val="FFFF00"/>
                </a:highligh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譏誚</a:t>
            </a: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他。</a:t>
            </a:r>
            <a:endParaRPr lang="en-US" sz="40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294640" y="234950"/>
            <a:ext cx="11711305" cy="62471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33 從午正到申初，遍地都黑暗了。 </a:t>
            </a:r>
            <a:endParaRPr lang="en-US" sz="40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34 申初的時候，耶穌</a:t>
            </a:r>
            <a:r>
              <a:rPr lang="en-US" sz="4000">
                <a:highlight>
                  <a:srgbClr val="00FF00"/>
                </a:highligh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大聲喊著</a:t>
            </a: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說：「以羅伊！以羅伊！拉馬撒巴各大尼？」（翻出來就是：「我的神！我的神！為什麼離棄我？」） </a:t>
            </a:r>
            <a:endParaRPr lang="en-US" sz="40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35 </a:t>
            </a:r>
            <a:r>
              <a:rPr lang="en-US" sz="4000">
                <a:highlight>
                  <a:srgbClr val="FFFF00"/>
                </a:highligh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旁邊站著的人</a:t>
            </a: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，有的聽見就說：「看哪，他叫以利亞呢！」 </a:t>
            </a:r>
            <a:endParaRPr lang="en-US" sz="40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36</a:t>
            </a:r>
            <a:r>
              <a:rPr lang="en-US" sz="4000">
                <a:highlight>
                  <a:srgbClr val="FFFF00"/>
                </a:highligh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有一個人</a:t>
            </a: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跑去，把海絨蘸滿了醋，綁在葦子上，送給他喝，說：「且等著，看以利亞來不來把他取下。」</a:t>
            </a:r>
            <a:endParaRPr lang="en-US" sz="40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r>
              <a:rPr lang="en-US" sz="4000">
                <a:highlight>
                  <a:srgbClr val="00FF00"/>
                </a:highlight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3</a:t>
            </a:r>
            <a:r>
              <a:rPr lang="en-US" sz="4000">
                <a:highlight>
                  <a:srgbClr val="00FF00"/>
                </a:highligh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7 耶穌大聲喊叫，氣就斷了</a:t>
            </a: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。</a:t>
            </a:r>
            <a:endParaRPr lang="en-US" sz="40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0" name="Picture 99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4600575" cy="335343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 Box 1"/>
          <p:cNvSpPr txBox="1"/>
          <p:nvPr/>
        </p:nvSpPr>
        <p:spPr>
          <a:xfrm>
            <a:off x="4600575" y="1419225"/>
            <a:ext cx="8011160" cy="70675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sym typeface="+mn-ea"/>
              </a:rPr>
              <a:t>3</a:t>
            </a: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7 耶穌“</a:t>
            </a:r>
            <a:r>
              <a:rPr lang="en-US" sz="4000">
                <a:highlight>
                  <a:srgbClr val="00FF00"/>
                </a:highligh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大聲喊叫”</a:t>
            </a: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，氣就斷了。</a:t>
            </a:r>
            <a:endParaRPr lang="en-US" sz="4000"/>
          </a:p>
        </p:txBody>
      </p:sp>
      <p:sp>
        <p:nvSpPr>
          <p:cNvPr id="3" name="Text Box 2"/>
          <p:cNvSpPr txBox="1"/>
          <p:nvPr/>
        </p:nvSpPr>
        <p:spPr>
          <a:xfrm>
            <a:off x="4762500" y="2319020"/>
            <a:ext cx="751776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4000"/>
              <a:t>“aphiemi” {af-ee'-ay-mee}</a:t>
            </a:r>
            <a:r>
              <a:rPr lang="zh-CN" altLang="en-US" sz="4000"/>
              <a:t>：</a:t>
            </a:r>
            <a:endParaRPr lang="en-US" sz="4000"/>
          </a:p>
          <a:p>
            <a:r>
              <a:rPr lang="en-US" sz="4000"/>
              <a:t>leave , forgive , suffer , forsake , let alone </a:t>
            </a:r>
            <a:r>
              <a:rPr lang="zh-CN" altLang="en-US" sz="4000"/>
              <a:t>。</a:t>
            </a:r>
            <a:endParaRPr lang="zh-CN" altLang="en-US" sz="4000"/>
          </a:p>
        </p:txBody>
      </p:sp>
      <p:sp>
        <p:nvSpPr>
          <p:cNvPr id="4" name="Text Box 3"/>
          <p:cNvSpPr txBox="1"/>
          <p:nvPr/>
        </p:nvSpPr>
        <p:spPr>
          <a:xfrm>
            <a:off x="4989195" y="4705985"/>
            <a:ext cx="29216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（</a:t>
            </a:r>
            <a:r>
              <a:rPr lang="zh-CN" altLang="en-US" sz="3200">
                <a:highlight>
                  <a:srgbClr val="00FFFF"/>
                </a:highligh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林前</a:t>
            </a:r>
            <a:r>
              <a:rPr lang="en-US" altLang="zh-CN" sz="3200">
                <a:highlight>
                  <a:srgbClr val="00FFFF"/>
                </a:highligh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7</a:t>
            </a:r>
            <a:r>
              <a:rPr lang="zh-CN" altLang="en-US" sz="3200">
                <a:highlight>
                  <a:srgbClr val="00FFFF"/>
                </a:highligh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：</a:t>
            </a:r>
            <a:r>
              <a:rPr lang="en-US" altLang="zh-CN" sz="3200">
                <a:highlight>
                  <a:srgbClr val="00FFFF"/>
                </a:highligh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11</a:t>
            </a:r>
            <a:r>
              <a:rPr lang="zh-CN" altLang="en-US" sz="32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）</a:t>
            </a:r>
            <a:endParaRPr lang="zh-CN" altLang="en-US" sz="32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 Box 3"/>
          <p:cNvSpPr txBox="1"/>
          <p:nvPr/>
        </p:nvSpPr>
        <p:spPr>
          <a:xfrm>
            <a:off x="478155" y="393700"/>
            <a:ext cx="10442575" cy="62471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  <a:endParaRPr lang="en-US" sz="40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38 殿裡的幔子從上到下裂為兩半。 </a:t>
            </a:r>
            <a:endParaRPr lang="en-US" sz="40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39 對面站著的</a:t>
            </a:r>
            <a:r>
              <a:rPr lang="en-US" sz="4000">
                <a:highlight>
                  <a:srgbClr val="00FFFF"/>
                </a:highligh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百夫長</a:t>
            </a:r>
            <a:r>
              <a:rPr lang="en-US" sz="4000">
                <a:highlight>
                  <a:srgbClr val="00FF00"/>
                </a:highligh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看見</a:t>
            </a: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耶穌這樣喊叫斷氣，就說：「</a:t>
            </a:r>
            <a:r>
              <a:rPr lang="en-US" sz="4000">
                <a:highlight>
                  <a:srgbClr val="00FFFF"/>
                </a:highligh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這人真是神的兒子</a:t>
            </a: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！」 </a:t>
            </a:r>
            <a:endParaRPr lang="en-US" sz="40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40 還有些婦女遠遠地觀看，內中有抹大拉的馬利亞，又有小雅各和約西的母親馬利亞，並有撒羅米，</a:t>
            </a:r>
            <a:endParaRPr lang="en-US" sz="40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  <a:p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41 就是耶穌在加利利的時候，跟隨他、服侍他的那些人；還有同耶穌上耶路撒冷的好些婦女在那裡觀看。</a:t>
            </a:r>
            <a:endParaRPr lang="en-US" sz="4000">
              <a:latin typeface="Microsoft JhengHei" panose="020B0604030504040204" charset="-120"/>
              <a:ea typeface="Microsoft JhengHei" panose="020B0604030504040204" charset="-120"/>
              <a:cs typeface="Microsoft JhengHei" panose="020B0604030504040204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9815830" y="907415"/>
            <a:ext cx="798195" cy="46634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p>
            <a:r>
              <a:rPr lang="zh-CN" altLang="en-US" sz="4000" b="1">
                <a:latin typeface="Microsoft JhengHei UI" panose="020B0604030504040204" charset="-120"/>
                <a:ea typeface="Microsoft JhengHei UI" panose="020B0604030504040204" charset="-120"/>
              </a:rPr>
              <a:t>聖殿裡的幔子裂開</a:t>
            </a:r>
            <a:r>
              <a:rPr lang="zh-CN" altLang="en-US" sz="4000" b="1">
                <a:latin typeface="Microsoft JhengHei UI" panose="020B0604030504040204" charset="-120"/>
                <a:ea typeface="Microsoft JhengHei UI" panose="020B0604030504040204" charset="-120"/>
              </a:rPr>
              <a:t>了</a:t>
            </a:r>
            <a:endParaRPr lang="zh-CN" altLang="en-US" sz="4000" b="1">
              <a:latin typeface="Microsoft JhengHei UI" panose="020B0604030504040204" charset="-120"/>
              <a:ea typeface="Microsoft JhengHei UI" panose="020B0604030504040204" charset="-120"/>
            </a:endParaRPr>
          </a:p>
        </p:txBody>
      </p:sp>
      <p:pic>
        <p:nvPicPr>
          <p:cNvPr id="102" name="Picture 101"/>
          <p:cNvPicPr/>
          <p:nvPr/>
        </p:nvPicPr>
        <p:blipFill>
          <a:blip r:embed="rId1"/>
          <a:stretch>
            <a:fillRect/>
          </a:stretch>
        </p:blipFill>
        <p:spPr>
          <a:xfrm>
            <a:off x="1712595" y="63500"/>
            <a:ext cx="7051675" cy="6731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0" name="Picture 99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4762500" cy="335343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 Box 1"/>
          <p:cNvSpPr txBox="1"/>
          <p:nvPr/>
        </p:nvSpPr>
        <p:spPr>
          <a:xfrm>
            <a:off x="4563745" y="3717290"/>
            <a:ext cx="42976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5400" b="1">
                <a:latin typeface="Microsoft JhengHei" panose="020B0604030504040204" charset="-120"/>
                <a:ea typeface="Microsoft JhengHei" panose="020B0604030504040204" charset="-120"/>
              </a:rPr>
              <a:t>百夫長的相信</a:t>
            </a:r>
            <a:endParaRPr lang="zh-CN" altLang="en-US" sz="5400" b="1"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839</Words>
  <Application>WPS Presentation</Application>
  <PresentationFormat>Widescreen</PresentationFormat>
  <Paragraphs>49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Arial</vt:lpstr>
      <vt:lpstr>SimSun</vt:lpstr>
      <vt:lpstr>Wingdings</vt:lpstr>
      <vt:lpstr>Arial Unicode MS</vt:lpstr>
      <vt:lpstr>Calibri Light</vt:lpstr>
      <vt:lpstr>Calibri</vt:lpstr>
      <vt:lpstr>Microsoft YaHei</vt:lpstr>
      <vt:lpstr>Microsoft JhengHei</vt:lpstr>
      <vt:lpstr>Microsoft JhengHei UI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16508</dc:creator>
  <cp:lastModifiedBy>16508</cp:lastModifiedBy>
  <cp:revision>3</cp:revision>
  <dcterms:created xsi:type="dcterms:W3CDTF">2023-04-01T17:07:38Z</dcterms:created>
  <dcterms:modified xsi:type="dcterms:W3CDTF">2023-04-01T18:18:44Z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E1616C039D4644C98DC1F9EB2D6F1B7B</vt:lpwstr>
  </property>
  <property fmtid="{D5CDD505-2E9C-101B-9397-08002B2CF9AE}" pid="3" name="KSOProductBuildVer">
    <vt:lpwstr>1033-11.2.0.11516</vt:lpwstr>
  </property>
</Properties>
</file>