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305" r:id="rId5"/>
    <p:sldId id="259" r:id="rId6"/>
    <p:sldId id="284" r:id="rId7"/>
    <p:sldId id="285" r:id="rId8"/>
    <p:sldId id="30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6390"/>
            <a:ext cx="7772400" cy="2004060"/>
          </a:xfrm>
        </p:spPr>
        <p:txBody>
          <a:bodyPr>
            <a:normAutofit fontScale="90000"/>
          </a:bodyPr>
          <a:lstStyle/>
          <a:p>
            <a:r>
              <a:rPr lang="en-US" sz="489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從真理看人生  </a:t>
            </a:r>
            <a:br>
              <a:rPr lang="en-US" sz="489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一個間諜與妓女的故事</a:t>
            </a:r>
            <a:b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endParaRPr 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2809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雅各書 2</a:t>
            </a:r>
            <a:r>
              <a:rPr lang="zh-CN" altLang="en-US" dirty="0">
                <a:solidFill>
                  <a:schemeClr val="tx1"/>
                </a:solidFill>
                <a:latin typeface="Microsoft JhengHei" panose="020B0604030504040204" pitchFamily="34" charset="-120"/>
                <a:ea typeface="SimSun" panose="02010600030101010101" pitchFamily="2" charset="-122"/>
              </a:rPr>
              <a:t>：</a:t>
            </a:r>
            <a:r>
              <a:rPr lang="en-US" altLang="zh-CN" dirty="0">
                <a:solidFill>
                  <a:schemeClr val="tx1"/>
                </a:solidFill>
                <a:latin typeface="Microsoft JhengHei" panose="020B0604030504040204" pitchFamily="34" charset="-120"/>
                <a:ea typeface="SimSun" panose="02010600030101010101" pitchFamily="2" charset="-122"/>
              </a:rPr>
              <a:t>13-17</a:t>
            </a:r>
            <a:r>
              <a:rPr lang="zh-CN" altLang="en-US" dirty="0">
                <a:solidFill>
                  <a:schemeClr val="tx1"/>
                </a:solidFill>
                <a:latin typeface="Microsoft JhengHei" panose="020B0604030504040204" pitchFamily="34" charset="-120"/>
                <a:ea typeface="SimSun" panose="02010600030101010101" pitchFamily="2" charset="-122"/>
              </a:rPr>
              <a:t>，</a:t>
            </a:r>
            <a:r>
              <a:rPr lang="en-US" altLang="zh-CN" dirty="0">
                <a:solidFill>
                  <a:schemeClr val="tx1"/>
                </a:solidFill>
                <a:latin typeface="Microsoft JhengHei" panose="020B0604030504040204" pitchFamily="34" charset="-120"/>
                <a:ea typeface="SimSun" panose="02010600030101010101" pitchFamily="2" charset="-122"/>
              </a:rPr>
              <a:t> 21-26</a:t>
            </a:r>
            <a:endParaRPr lang="en-US" altLang="zh-CN" dirty="0">
              <a:solidFill>
                <a:schemeClr val="tx1"/>
              </a:solidFill>
              <a:latin typeface="Microsoft JhengHei" panose="020B0604030504040204" pitchFamily="3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雅各書 2</a:t>
            </a:r>
            <a:r>
              <a:rPr lang="zh-CN" altLang="en-US" dirty="0">
                <a:latin typeface="Microsoft JhengHei" panose="020B0604030504040204" pitchFamily="34" charset="-120"/>
                <a:ea typeface="SimSun" panose="02010600030101010101" pitchFamily="2" charset="-122"/>
                <a:sym typeface="+mn-ea"/>
              </a:rPr>
              <a:t>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9070"/>
            <a:ext cx="8763000" cy="5256530"/>
          </a:xfrm>
        </p:spPr>
        <p:txBody>
          <a:bodyPr>
            <a:normAutofit lnSpcReduction="20000"/>
          </a:bodyPr>
          <a:lstStyle/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 因為那不憐憫人的，也要受無憐憫的審判；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憐憫原是向審判誇勝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 我 的 弟 兄 們 ， 若 有 人 說 自 己 有 信 心 ， 卻 沒 有 行 為 ， 有 甚 麼 益 處 呢 ？ 這 信 心 能 救 他 麼 ？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15 若 是 弟 兄 或 是 姐 妹 ， 赤 身 露 體 ， 又 缺 了 日 用 的 飲 食 ；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None/>
            </a:pP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28600" y="838200"/>
            <a:ext cx="870077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16 你 們 中 間 有 人 對 他 們 說 ： 「 平 平 安 安 的 去 罷 ！ 願 你 們 穿 得 暖 ， 吃 得 飽 」 ； 卻 不 給 他 們 身 體 所 需 用 的 ， 這 有 甚 麼 益 處 呢 ？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17 這 樣 ， 信 心 若 沒 有 行 為 就 是 死 的 。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21 我們的祖宗亞伯拉罕把他兒子以撒獻在壇上，豈不是因行為稱義嗎？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l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22 可見信心是與他的行為並行，而且信心因著行為才得成全。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763000" cy="5715000"/>
          </a:xfrm>
        </p:spPr>
        <p:txBody>
          <a:bodyPr>
            <a:normAutofit lnSpcReduction="20000"/>
          </a:bodyPr>
          <a:lstStyle/>
          <a:p>
            <a:pPr>
              <a:buNone/>
            </a:pPr>
            <a:r>
              <a:rPr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endParaRPr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23 這就應驗經上所說「亞伯拉罕信神，這就算為他的義」，他又得稱為神的朋友。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24 這樣看來，人稱義是因著行為，不是單因著信。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25 妓女喇合接待使者，又放他們從別的路上出去，不也是一樣因行為稱義嗎？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26 身體沒有靈魂是死的，信心沒有行為也是死的。</a:t>
            </a:r>
            <a:r>
              <a:rPr lang="zh-CN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endParaRPr 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362200" y="1524000"/>
            <a:ext cx="573722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拿順生撒門，</a:t>
            </a:r>
            <a:endParaRPr lang="zh-CN"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撒門從喇合氏生波阿斯</a:t>
            </a:r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；</a:t>
            </a:r>
            <a:endParaRPr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波阿斯從路得氏生俄備得；</a:t>
            </a:r>
            <a:endParaRPr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俄備得生耶西；</a:t>
            </a:r>
            <a:endParaRPr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耶西生大衛王。</a:t>
            </a:r>
            <a:endParaRPr sz="36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505200" y="5105400"/>
            <a:ext cx="231267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馬太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1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</a:t>
            </a:r>
            <a:endParaRPr lang="en-US" altLang="zh-CN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124200" y="2819400"/>
            <a:ext cx="332549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恩情</a:t>
            </a:r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CN" sz="4400">
                <a:latin typeface="Microsoft JhengHei" panose="020B0604030504040204" pitchFamily="34" charset="-120"/>
                <a:ea typeface="SimSun" panose="02010600030101010101" pitchFamily="2" charset="-122"/>
              </a:rPr>
              <a:t>+ </a:t>
            </a:r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盟約</a:t>
            </a:r>
            <a:endParaRPr lang="zh-CN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2123440" y="313690"/>
            <a:ext cx="5082540" cy="65443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WPS Presentation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Office Theme</vt:lpstr>
      <vt:lpstr>米非波設蒙恩記 </vt:lpstr>
      <vt:lpstr>撒母耳記下9：1-13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16508</cp:lastModifiedBy>
  <cp:revision>17</cp:revision>
  <dcterms:created xsi:type="dcterms:W3CDTF">2016-07-16T18:50:00Z</dcterms:created>
  <dcterms:modified xsi:type="dcterms:W3CDTF">2023-07-01T18:03:55Z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25417C5355474FE2B990E33A49A47980</vt:lpwstr>
  </property>
  <property fmtid="{D5CDD505-2E9C-101B-9397-08002B2CF9AE}" pid="3" name="KSOProductBuildVer">
    <vt:lpwstr>1033-11.2.0.11537</vt:lpwstr>
  </property>
</Properties>
</file>