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9.xml" ContentType="application/vnd.openxmlformats-officedocument.presentationml.notesSlide+xml"/>
  <Override PartName="/ppt/tags/tag10.xml" ContentType="application/vnd.openxmlformats-officedocument.presentationml.tags+xml"/>
  <Override PartName="/ppt/notesSlides/notesSlide10.xml" ContentType="application/vnd.openxmlformats-officedocument.presentationml.notesSlide+xml"/>
  <Override PartName="/ppt/tags/tag11.xml" ContentType="application/vnd.openxmlformats-officedocument.presentationml.tags+xml"/>
  <Override PartName="/ppt/notesSlides/notesSlide11.xml" ContentType="application/vnd.openxmlformats-officedocument.presentationml.notesSlide+xml"/>
  <Override PartName="/ppt/tags/tag12.xml" ContentType="application/vnd.openxmlformats-officedocument.presentationml.tags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tags/tag14.xml" ContentType="application/vnd.openxmlformats-officedocument.presentationml.tags+xml"/>
  <Override PartName="/ppt/notesSlides/notesSlide14.xml" ContentType="application/vnd.openxmlformats-officedocument.presentationml.notesSlide+xml"/>
  <Override PartName="/ppt/tags/tag15.xml" ContentType="application/vnd.openxmlformats-officedocument.presentationml.tags+xml"/>
  <Override PartName="/ppt/notesSlides/notesSlide15.xml" ContentType="application/vnd.openxmlformats-officedocument.presentationml.notesSlide+xml"/>
  <Override PartName="/ppt/tags/tag16.xml" ContentType="application/vnd.openxmlformats-officedocument.presentationml.tags+xml"/>
  <Override PartName="/ppt/notesSlides/notesSlide16.xml" ContentType="application/vnd.openxmlformats-officedocument.presentationml.notesSlide+xml"/>
  <Override PartName="/ppt/tags/tag17.xml" ContentType="application/vnd.openxmlformats-officedocument.presentationml.tags+xml"/>
  <Override PartName="/ppt/notesSlides/notesSlide17.xml" ContentType="application/vnd.openxmlformats-officedocument.presentationml.notesSlide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tags/tag19.xml" ContentType="application/vnd.openxmlformats-officedocument.presentationml.tags+xml"/>
  <Override PartName="/ppt/notesSlides/notesSlide19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34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463" r:id="rId2"/>
    <p:sldId id="1262" r:id="rId3"/>
    <p:sldId id="1260" r:id="rId4"/>
    <p:sldId id="1261" r:id="rId5"/>
    <p:sldId id="1043" r:id="rId6"/>
    <p:sldId id="1263" r:id="rId7"/>
    <p:sldId id="1264" r:id="rId8"/>
    <p:sldId id="1265" r:id="rId9"/>
    <p:sldId id="1266" r:id="rId10"/>
    <p:sldId id="1268" r:id="rId11"/>
    <p:sldId id="1269" r:id="rId12"/>
    <p:sldId id="1236" r:id="rId13"/>
    <p:sldId id="1270" r:id="rId14"/>
    <p:sldId id="1271" r:id="rId15"/>
    <p:sldId id="1173" r:id="rId16"/>
    <p:sldId id="1214" r:id="rId17"/>
    <p:sldId id="1272" r:id="rId18"/>
    <p:sldId id="1189" r:id="rId19"/>
    <p:sldId id="1273" r:id="rId20"/>
    <p:sldId id="1215" r:id="rId21"/>
    <p:sldId id="1278" r:id="rId22"/>
    <p:sldId id="1279" r:id="rId23"/>
    <p:sldId id="1280" r:id="rId24"/>
    <p:sldId id="1281" r:id="rId25"/>
    <p:sldId id="1283" r:id="rId26"/>
    <p:sldId id="1284" r:id="rId27"/>
    <p:sldId id="1285" r:id="rId28"/>
    <p:sldId id="1286" r:id="rId29"/>
    <p:sldId id="1287" r:id="rId30"/>
    <p:sldId id="1288" r:id="rId31"/>
    <p:sldId id="1294" r:id="rId32"/>
    <p:sldId id="1297" r:id="rId33"/>
    <p:sldId id="1298" r:id="rId34"/>
    <p:sldId id="1276" r:id="rId35"/>
    <p:sldId id="1277" r:id="rId36"/>
  </p:sldIdLst>
  <p:sldSz cx="12192000" cy="6858000"/>
  <p:notesSz cx="6858000" cy="9144000"/>
  <p:custDataLst>
    <p:tags r:id="rId3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E8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2023/07/27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>
              <a:sym typeface="+mn-ea"/>
            </a:endParaRPr>
          </a:p>
          <a:p>
            <a:endParaRPr lang="zh-CN">
              <a:sym typeface="+mn-ea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>
              <a:sym typeface="+mn-ea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>
              <a:sym typeface="+mn-ea"/>
            </a:endParaRPr>
          </a:p>
          <a:p>
            <a:r>
              <a:rPr lang="zh-CN" altLang="en-US">
                <a:sym typeface="+mn-ea"/>
              </a:rPr>
              <a:t>帶小朋友進遊樂園</a:t>
            </a:r>
            <a:endParaRPr lang="zh-CN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7/27/2023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Relationship Id="rId5" Type="http://schemas.openxmlformats.org/officeDocument/2006/relationships/image" Target="../media/image8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Relationship Id="rId5" Type="http://schemas.openxmlformats.org/officeDocument/2006/relationships/image" Target="../media/image7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jpe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9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3.xml"/><Relationship Id="rId4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5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6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7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8.xml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9.xml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0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4.xml"/><Relationship Id="rId5" Type="http://schemas.openxmlformats.org/officeDocument/2006/relationships/image" Target="../media/image13.jpeg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.jpe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.png"/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5596255" y="2035175"/>
            <a:ext cx="5855335" cy="346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>
              <a:lnSpc>
                <a:spcPct val="11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凡我所行</a:t>
            </a:r>
          </a:p>
          <a:p>
            <a:pPr indent="0" algn="r">
              <a:lnSpc>
                <a:spcPct val="110000"/>
              </a:lnSpc>
              <a:buNone/>
            </a:pPr>
            <a:r>
              <a:rPr lang="en-US" altLang="zh-CN" sz="4400" b="1">
                <a:solidFill>
                  <a:schemeClr val="bg1"/>
                </a:solidFill>
                <a:latin typeface="Agency FB" panose="020B0503020202020204" charset="0"/>
                <a:ea typeface="SimHei" panose="02010609060101010101" charset="-122"/>
                <a:cs typeface="Agency FB" panose="020B0503020202020204" charset="0"/>
                <a:sym typeface="+mn-ea"/>
              </a:rPr>
              <a:t>Everything I Do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林前 9:19-23 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203200"/>
            <a:ext cx="12171680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向猶太人，我就作猶太人，為要得猶太人；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向律法以下的人，我雖不在律法以下，還是作律法以下的人，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為要得律法以下的人；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其實我在　神面前，不是沒有律法；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在基督面前，正在律法之下。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向軟弱的人，我就作軟弱的人，為要得軟弱的人。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……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7" y="200108"/>
            <a:ext cx="12171681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向猶太人，我就作猶太人，為要得猶太人；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tx1"/>
                </a:solidFill>
                <a:highlight>
                  <a:srgbClr val="00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向律法以下的人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，我雖不在律法以下，還是作律法以下的人，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為要得律法以下的人；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highlight>
                  <a:srgbClr val="00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其實我在　神面前，不是沒有律法；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在基督面前，正在律法之下。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，我就作軟弱的人，為要得軟弱的人。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……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猶太人和外邦人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向猶太人，我就作猶太人，為要得猶太人；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0</a:t>
            </a: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猶太人和外邦人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向猶太人，我就作猶太人，為要得猶太人；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0</a:t>
            </a: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猶太人和外邦人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</a:t>
            </a:r>
            <a:r>
              <a:rPr lang="zh-CN" altLang="en-US" sz="44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文化的靈活性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向猶太人，我就作猶太人，為要得猶太人；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0</a:t>
            </a: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5" name="图片 104"/>
          <p:cNvPicPr/>
          <p:nvPr/>
        </p:nvPicPr>
        <p:blipFill>
          <a:blip r:embed="rId5"/>
          <a:srcRect r="-1310" b="11473"/>
          <a:stretch>
            <a:fillRect/>
          </a:stretch>
        </p:blipFill>
        <p:spPr>
          <a:xfrm>
            <a:off x="762000" y="946150"/>
            <a:ext cx="5106670" cy="431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8" name="图片 107"/>
          <p:cNvPicPr/>
          <p:nvPr/>
        </p:nvPicPr>
        <p:blipFill>
          <a:blip r:embed="rId6"/>
          <a:stretch>
            <a:fillRect/>
          </a:stretch>
        </p:blipFill>
        <p:spPr>
          <a:xfrm>
            <a:off x="6540500" y="2326640"/>
            <a:ext cx="4785995" cy="33369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972820" y="558800"/>
            <a:ext cx="10007600" cy="596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猶太人和外邦人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文化的靈活性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向猶太人，我就作猶太人，為要得猶太人；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0</a:t>
            </a: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9" name="图片 108"/>
          <p:cNvPicPr/>
          <p:nvPr/>
        </p:nvPicPr>
        <p:blipFill>
          <a:blip r:embed="rId5"/>
          <a:stretch>
            <a:fillRect/>
          </a:stretch>
        </p:blipFill>
        <p:spPr>
          <a:xfrm>
            <a:off x="2505075" y="800100"/>
            <a:ext cx="6800850" cy="487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07" name="图片 106"/>
          <p:cNvPicPr/>
          <p:nvPr/>
        </p:nvPicPr>
        <p:blipFill>
          <a:blip r:embed="rId5"/>
          <a:stretch>
            <a:fillRect/>
          </a:stretch>
        </p:blipFill>
        <p:spPr>
          <a:xfrm>
            <a:off x="972820" y="558800"/>
            <a:ext cx="10007600" cy="596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709545" y="471170"/>
            <a:ext cx="5467350" cy="613854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2" name="图片 1" descr="IMG_25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2085975"/>
            <a:ext cx="7486650" cy="3927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3" descr="IMG_2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14285" y="1123315"/>
            <a:ext cx="4405630" cy="247904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一、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猶太人和外邦人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文化的靈活性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向猶太人，我就作猶太人，為要得猶太人；</a:t>
            </a:r>
            <a:r>
              <a:rPr lang="en-US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6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0</a:t>
            </a:r>
            <a:endParaRPr lang="zh-CN" altLang="en-US"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29982"/>
            <a:ext cx="12171680" cy="670212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 向猶太人，我就作猶太人，為要得猶太人；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tx1"/>
                </a:solidFill>
                <a:highlight>
                  <a:srgbClr val="00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向律法以下的人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，我雖不在律法以下，還是作律法以下的人，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為要得律法以下的人；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highlight>
                  <a:srgbClr val="00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其實我在　神面前，不是沒有律法；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在基督面前，正在律法之下。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 向軟弱的人，我就作軟弱的人，為要得軟弱的人。向什麼樣的人，我就作什麼樣的人。無論如何總要救些人。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律法人和無法人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傳統的適應性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向沒有律法的人，我就作沒有律法的人，為要得沒有律法的人。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1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110" name="图片 109"/>
          <p:cNvPicPr/>
          <p:nvPr/>
        </p:nvPicPr>
        <p:blipFill>
          <a:blip r:embed="rId5"/>
          <a:stretch>
            <a:fillRect/>
          </a:stretch>
        </p:blipFill>
        <p:spPr>
          <a:xfrm>
            <a:off x="510540" y="964565"/>
            <a:ext cx="6208395" cy="39376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1" name="图片 110"/>
          <p:cNvPicPr/>
          <p:nvPr/>
        </p:nvPicPr>
        <p:blipFill>
          <a:blip r:embed="rId6"/>
          <a:stretch>
            <a:fillRect/>
          </a:stretch>
        </p:blipFill>
        <p:spPr>
          <a:xfrm>
            <a:off x="7814310" y="2955925"/>
            <a:ext cx="3644265" cy="3227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律法人和無法人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傳統的適應性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向沒有律法的人，我就作沒有律法的人，為要得沒有律法的人。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1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-95885" y="941705"/>
            <a:ext cx="12287885" cy="55054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“你的門徒為什麼犯古人的遺傳呢？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因為吃飯的時候，他們不洗手。”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耶穌回答說：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“你們為什麼因著你們的遺傳，犯　神的誡命呢？</a:t>
            </a:r>
            <a:r>
              <a:rPr lang="en-US" altLang="zh-CN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endParaRPr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太15:</a:t>
            </a:r>
            <a:r>
              <a:rPr lang="en-US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2-</a:t>
            </a:r>
            <a:r>
              <a:rPr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3</a:t>
            </a:r>
            <a:r>
              <a:rPr lang="en-US" altLang="zh-CN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</a:t>
            </a:r>
            <a:endParaRPr lang="zh-CN" altLang="en-US"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7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0340" y="410210"/>
            <a:ext cx="11831955" cy="6037580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ldLvl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43400"/>
            <a:ext cx="12171680" cy="6741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 向猶太人，我就作猶太人，為要得猶太人；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向律法以下的人，我雖不在律法以下，還是作律法以下的人， 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為要得律法以下的人；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 向沒有律法的人，我就作沒有律法的人，為要得沒有律法的人。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其實我在　神面前，不是沒有律法；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  <a:r>
              <a:rPr lang="en-US" sz="32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在基督面前，正在律法之下。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 向軟弱的人，我就作軟弱的人，為要得軟弱的人。……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 凡我所行的，都是為福音的緣故，為要與人同得這福音的好處。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二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律法人和無法人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傳統的適應性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向沒有律法的人，我就作沒有律法的人，為要得沒有律法的人。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1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43400"/>
            <a:ext cx="12171680" cy="674171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 向猶太人，我就作猶太人，為要得猶太人；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向律法以下的人，我雖不在律法以下，還是作律法以下的人， 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為要得律法以下的人；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 向沒有律法的人，我就作沒有律法的人，為要得沒有律法的人。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其實我在　神面前，不是沒有律法；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在基督面前，正在律法之下。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 </a:t>
            </a:r>
            <a:r>
              <a:rPr sz="3200">
                <a:highlight>
                  <a:srgbClr val="FFFF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向軟弱的人，我就作軟弱的人，為要得軟弱的人。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……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凡我所行的，都是為福音的緣故，為要與人同得這福音的好處。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图片 101"/>
          <p:cNvPicPr/>
          <p:nvPr/>
        </p:nvPicPr>
        <p:blipFill>
          <a:blip r:embed="rId3"/>
          <a:stretch>
            <a:fillRect/>
          </a:stretch>
        </p:blipFill>
        <p:spPr>
          <a:xfrm>
            <a:off x="786130" y="1188720"/>
            <a:ext cx="3759200" cy="294132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 Box 3"/>
          <p:cNvSpPr txBox="1"/>
          <p:nvPr/>
        </p:nvSpPr>
        <p:spPr>
          <a:xfrm>
            <a:off x="6357620" y="1188720"/>
            <a:ext cx="5834380" cy="51034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凡我所行的，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都是為福音的緣故，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為要與人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同得這福音的好處。</a:t>
            </a:r>
          </a:p>
          <a:p>
            <a:pPr indent="0">
              <a:lnSpc>
                <a:spcPct val="120000"/>
              </a:lnSpc>
              <a:buNone/>
            </a:pP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(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林前9:23</a:t>
            </a: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)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三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軟弱和剛強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處境的同理性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向軟弱的人，我就作軟弱的人，為要得軟弱的人。…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2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241935" y="385445"/>
            <a:ext cx="11753215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zh-CN" altLang="en-US" sz="40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r>
              <a:rPr lang="zh-CN" altLang="en-US" sz="480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en-US" altLang="zh-CN" sz="8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三</a:t>
            </a:r>
            <a:r>
              <a:rPr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、</a:t>
            </a:r>
            <a:r>
              <a:rPr 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軟弱和剛強</a:t>
            </a:r>
            <a:r>
              <a:rPr lang="en-US" altLang="zh-CN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--  </a:t>
            </a:r>
            <a:r>
              <a:rPr lang="zh-CN" altLang="en-US" sz="4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處境的同理性</a:t>
            </a:r>
            <a:endParaRPr sz="4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sym typeface="+mn-ea"/>
              </a:rPr>
              <a:t>向軟弱的人，我就作軟弱的人，為要得軟弱的人。…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林前</a:t>
            </a:r>
            <a:r>
              <a:rPr lang="en-US" altLang="zh-CN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9</a:t>
            </a:r>
            <a:r>
              <a:rPr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:2</a:t>
            </a:r>
            <a:r>
              <a:rPr lang="en-US" sz="3200">
                <a:solidFill>
                  <a:schemeClr val="bg1"/>
                </a:solidFill>
                <a:latin typeface="KaiTi" panose="02010609060101010101" charset="-122"/>
                <a:ea typeface="KaiTi" panose="02010609060101010101" charset="-122"/>
                <a:cs typeface="KaiTi" panose="02010609060101010101" charset="-122"/>
                <a:sym typeface="+mn-ea"/>
              </a:rPr>
              <a:t>2</a:t>
            </a: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lang="zh-CN" altLang="en-US" sz="3200">
              <a:solidFill>
                <a:schemeClr val="bg1"/>
              </a:solidFill>
              <a:latin typeface="KaiTi" panose="02010609060101010101" charset="-122"/>
              <a:ea typeface="KaiTi" panose="02010609060101010101" charset="-122"/>
              <a:cs typeface="KaiT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26503" y="1033145"/>
            <a:ext cx="12191999" cy="479234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 向軟弱的人，我就作軟弱的人，為要得軟弱的人。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   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向什麼樣的人，我就作什麼樣的人。無論如何總要救些人。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 凡我所行的，都是為福音的緣故，為要與人</a:t>
            </a:r>
            <a:r>
              <a:rPr sz="3200" u="sng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同得這福音的好處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。</a:t>
            </a:r>
          </a:p>
          <a:p>
            <a:pPr algn="l">
              <a:lnSpc>
                <a:spcPct val="170000"/>
              </a:lnSpc>
              <a:buClrTx/>
              <a:buSzTx/>
              <a:buFontTx/>
              <a:buNone/>
            </a:pP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241935" y="948055"/>
            <a:ext cx="11663680" cy="50228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【腓2:6-7】他本有　神的形像，不以自己與　</a:t>
            </a:r>
            <a:r>
              <a:rPr lang="en-US" altLang="zh-CN" sz="3600" smtClean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神同等為</a:t>
            </a:r>
          </a:p>
          <a:p>
            <a:pPr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</a:t>
            </a:r>
            <a:r>
              <a:rPr lang="en-US" altLang="zh-CN" sz="3600" smtClean="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強奪的</a:t>
            </a:r>
            <a:r>
              <a:rPr lang="en-US" alt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，反倒虛己，取了奴僕的形像，成為人的樣式。 </a:t>
            </a:r>
          </a:p>
          <a:p>
            <a:pPr>
              <a:lnSpc>
                <a:spcPct val="160000"/>
              </a:lnSpc>
              <a:buClrTx/>
              <a:buSzTx/>
              <a:buFontTx/>
              <a:buNone/>
            </a:pPr>
            <a:endParaRPr lang="en-US" altLang="zh-CN"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>
              <a:lnSpc>
                <a:spcPct val="160000"/>
              </a:lnSpc>
              <a:buClrTx/>
              <a:buSzTx/>
              <a:buFontTx/>
              <a:buNone/>
            </a:pPr>
            <a:endParaRPr lang="en-US" altLang="zh-CN" sz="36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  <a:p>
            <a:pPr>
              <a:lnSpc>
                <a:spcPct val="160000"/>
              </a:lnSpc>
              <a:buClrTx/>
              <a:buSzTx/>
              <a:buFontTx/>
              <a:buNone/>
            </a:pPr>
            <a:r>
              <a:rPr lang="en-US" altLang="zh-CN" sz="36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【林後13:4】他因軟弱被釘在十字架上…       </a:t>
            </a:r>
          </a:p>
        </p:txBody>
      </p:sp>
      <p:pic>
        <p:nvPicPr>
          <p:cNvPr id="100" name="图片 99"/>
          <p:cNvPicPr/>
          <p:nvPr/>
        </p:nvPicPr>
        <p:blipFill>
          <a:blip r:embed="rId5"/>
          <a:stretch>
            <a:fillRect/>
          </a:stretch>
        </p:blipFill>
        <p:spPr>
          <a:xfrm>
            <a:off x="8905875" y="2998470"/>
            <a:ext cx="2781300" cy="355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>
            <p:custDataLst>
              <p:tags r:id="rId2"/>
            </p:custDataLst>
          </p:nvPr>
        </p:nvSpPr>
        <p:spPr>
          <a:xfrm>
            <a:off x="662940" y="5158740"/>
            <a:ext cx="10996295" cy="14712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我雖是自由的，無人轄管，</a:t>
            </a:r>
          </a:p>
          <a:p>
            <a:pPr indent="0">
              <a:lnSpc>
                <a:spcPct val="120000"/>
              </a:lnSpc>
              <a:buNone/>
            </a:pP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然而我甘心作了眾人的僕人，為要多得人。</a:t>
            </a: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林前9:</a:t>
            </a: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19</a:t>
            </a:r>
            <a:r>
              <a:rPr lang="en-US" altLang="zh-CN" sz="3200" b="1" smtClean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)</a:t>
            </a:r>
            <a:r>
              <a:rPr lang="zh-CN" altLang="en-US" sz="3200" b="1" smtClean="0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</a:t>
            </a:r>
            <a:endParaRPr lang="zh-CN" altLang="en-US" sz="32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  <p:pic>
        <p:nvPicPr>
          <p:cNvPr id="103" name="图片 102"/>
          <p:cNvPicPr/>
          <p:nvPr/>
        </p:nvPicPr>
        <p:blipFill>
          <a:blip r:embed="rId6"/>
          <a:stretch>
            <a:fillRect/>
          </a:stretch>
        </p:blipFill>
        <p:spPr>
          <a:xfrm>
            <a:off x="5564505" y="142240"/>
            <a:ext cx="6381750" cy="4321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>
            <p:custDataLst>
              <p:tags r:id="rId2"/>
            </p:custDataLst>
          </p:nvPr>
        </p:nvSpPr>
        <p:spPr>
          <a:xfrm>
            <a:off x="7339330" y="1188720"/>
            <a:ext cx="4852670" cy="51403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凡我所行的，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都是為福音的緣故，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為要與人</a:t>
            </a:r>
          </a:p>
          <a:p>
            <a:pPr indent="0">
              <a:lnSpc>
                <a:spcPct val="140000"/>
              </a:lnSpc>
              <a:buNone/>
            </a:pP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同得這福音的好處。</a:t>
            </a:r>
          </a:p>
          <a:p>
            <a:pPr indent="0">
              <a:lnSpc>
                <a:spcPct val="120000"/>
              </a:lnSpc>
              <a:buNone/>
            </a:pPr>
            <a:endParaRPr lang="zh-CN" altLang="en-US" sz="36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>
              <a:lnSpc>
                <a:spcPct val="120000"/>
              </a:lnSpc>
              <a:buNone/>
            </a:pP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(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林前9:23</a:t>
            </a:r>
            <a:r>
              <a:rPr lang="en-US" altLang="zh-CN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)</a:t>
            </a: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zh-CN" altLang="en-US" sz="36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</a:t>
            </a:r>
          </a:p>
        </p:txBody>
      </p:sp>
      <p:sp>
        <p:nvSpPr>
          <p:cNvPr id="2" name="Text Box 3"/>
          <p:cNvSpPr txBox="1"/>
          <p:nvPr>
            <p:custDataLst>
              <p:tags r:id="rId3"/>
            </p:custDataLst>
          </p:nvPr>
        </p:nvSpPr>
        <p:spPr>
          <a:xfrm>
            <a:off x="481965" y="1336040"/>
            <a:ext cx="3946525" cy="3463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 algn="r">
              <a:lnSpc>
                <a:spcPct val="110000"/>
              </a:lnSpc>
              <a:buNone/>
            </a:pP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凡我所行</a:t>
            </a:r>
          </a:p>
          <a:p>
            <a:pPr indent="0" algn="r">
              <a:lnSpc>
                <a:spcPct val="110000"/>
              </a:lnSpc>
              <a:buNone/>
            </a:pPr>
            <a:r>
              <a:rPr lang="en-US" altLang="zh-CN" sz="4400" b="1">
                <a:solidFill>
                  <a:schemeClr val="bg1"/>
                </a:solidFill>
                <a:latin typeface="Agency FB" panose="020B0503020202020204" charset="0"/>
                <a:ea typeface="SimHei" panose="02010609060101010101" charset="-122"/>
                <a:cs typeface="Agency FB" panose="020B0503020202020204" charset="0"/>
                <a:sym typeface="+mn-ea"/>
              </a:rPr>
              <a:t>Everything I Do</a:t>
            </a:r>
            <a:endParaRPr lang="zh-CN" altLang="en-US" sz="44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endParaRPr lang="zh-CN" altLang="en-US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  <a:p>
            <a:pPr indent="0" algn="r">
              <a:lnSpc>
                <a:spcPct val="170000"/>
              </a:lnSpc>
              <a:buNone/>
            </a:pPr>
            <a:r>
              <a:rPr lang="zh-CN" altLang="en-US" sz="28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  <a:r>
              <a:rPr lang="zh-CN" altLang="en-US" sz="44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       </a:t>
            </a:r>
            <a:endParaRPr lang="en-US" altLang="zh-CN" sz="2800" b="1">
              <a:solidFill>
                <a:schemeClr val="bg1"/>
              </a:solidFill>
              <a:latin typeface="SimHei" panose="02010609060101010101" charset="-122"/>
              <a:ea typeface="SimHei" panose="02010609060101010101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662940" y="5158740"/>
            <a:ext cx="10908030" cy="15970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indent="0">
              <a:lnSpc>
                <a:spcPct val="120000"/>
              </a:lnSpc>
              <a:buNone/>
            </a:pP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……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然而我甘心作了眾人的僕人，為要多得人。</a:t>
            </a: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(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林前9:</a:t>
            </a:r>
            <a:r>
              <a:rPr lang="en-US" altLang="zh-CN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19)</a:t>
            </a:r>
            <a:r>
              <a:rPr lang="zh-CN" altLang="en-US" sz="3200" b="1">
                <a:solidFill>
                  <a:schemeClr val="bg1"/>
                </a:solidFill>
                <a:latin typeface="SimHei" panose="02010609060101010101" charset="-122"/>
                <a:ea typeface="SimHei" panose="02010609060101010101" charset="-122"/>
                <a:sym typeface="+mn-ea"/>
              </a:rPr>
              <a:t> </a:t>
            </a:r>
          </a:p>
        </p:txBody>
      </p:sp>
      <p:pic>
        <p:nvPicPr>
          <p:cNvPr id="103" name="图片 102"/>
          <p:cNvPicPr/>
          <p:nvPr/>
        </p:nvPicPr>
        <p:blipFill>
          <a:blip r:embed="rId3"/>
          <a:stretch>
            <a:fillRect/>
          </a:stretch>
        </p:blipFill>
        <p:spPr>
          <a:xfrm>
            <a:off x="5189220" y="473075"/>
            <a:ext cx="6381750" cy="43218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66260"/>
            <a:ext cx="12171680" cy="667909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19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我雖是自由的，無人轄管，然而我甘心作了眾人的僕人，為要多得人。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向猶太人，我就作猶太人，為要得猶太人；向律法以下的人，我雖不在律法以下，還是作律法以下的人，為要得律法以下的人；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向沒有律法的人，我就作沒有律法的人，為要得沒有律法的人。其實我在　神面前，不是沒有律法；在基督面前，正在律法之下。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向軟弱的人，我就作軟弱的人，為要得軟弱的人。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向什麼樣的人，我就作什麼樣的人。無論如何總要救些人。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凡我所行的，都是為福音的緣故，為要與人同得這福音的好處。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66260"/>
            <a:ext cx="12171680" cy="6718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19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我雖是自由的，無人轄管，然而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我甘心作了眾人的僕人，為要多得人。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向猶太人，我就作猶太人，為要得猶太人；向律法以下的人，我雖不在律法以下，還是作律法以下的人，為要得律法以下的人；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向沒有律法的人，我就作沒有律法的人，為要得沒有律法的人。其實我在　神面前，不是沒有律法；在基督面前，正在律法之下。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向軟弱的人，我就作軟弱的人，為要得軟弱的人。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向什麼樣的人，我就作什麼樣的人。無論如何總要救些人。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凡我所行的，都是為福音的緣故，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為要與人同得這福音的好處。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66260"/>
            <a:ext cx="12171680" cy="671885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19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我雖是自由的，無人轄管，然而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我甘心作了眾人的僕人，為要多得人。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</a:t>
            </a:r>
            <a:r>
              <a:rPr lang="en-US"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向猶太人，我就作猶太人，為要得猶太人；向律法以下的人，我雖不在律法以下，還是作律法以下的人，為要得律法以下的人；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向沒有律法的人，我就作沒有律法的人，為要得沒有律法的人。其實我在　神面前，不是沒有律法；在基督面前，正在律法之下。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</a:t>
            </a:r>
            <a:r>
              <a:rPr lang="en-US"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向軟弱的人，我就作軟弱的人，為要得軟弱的人。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向什麼樣的人，我就作什麼樣的人。無論如何總要救些人。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凡我所行的，都是為福音的緣故，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為要與人同得這福音的好處。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rcRect r="242" b="6868"/>
          <a:stretch>
            <a:fillRect/>
          </a:stretch>
        </p:blipFill>
        <p:spPr>
          <a:xfrm>
            <a:off x="-72390" y="0"/>
            <a:ext cx="12264390" cy="6858635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-19436" y="66260"/>
            <a:ext cx="12171680" cy="6071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19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我雖是自由的，無人轄管，然而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我甘心作了眾人的僕人，為要多得人。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20</a:t>
            </a:r>
            <a:r>
              <a:rPr lang="en-US"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向猶太人，我就作猶太人，為要得猶太人；向律法以下的人，我雖不在律法以下，還是作律法以下的人，為要得律法以下的人；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21</a:t>
            </a:r>
            <a:r>
              <a:rPr lang="en-US"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向沒有律法的人，我就作沒有律法的人，為要得沒有律法的人。其實我在　神面前，不是沒有律法；在基督面前，正在律法之下。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22</a:t>
            </a:r>
            <a:r>
              <a:rPr lang="en-US"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tx1"/>
                </a:solidFill>
                <a:highlight>
                  <a:srgbClr val="00FFFF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向軟弱的人，我就作軟弱的人，為要得軟弱的人。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highlight>
                  <a:srgbClr val="FF0000"/>
                </a:highlight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向什麼樣的人，我就作什麼樣的人。無論如何總要救些人。</a:t>
            </a:r>
          </a:p>
          <a:p>
            <a:pPr algn="l">
              <a:lnSpc>
                <a:spcPct val="150000"/>
              </a:lnSpc>
              <a:buClrTx/>
              <a:buSzTx/>
              <a:buFontTx/>
              <a:buNone/>
            </a:pP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23</a:t>
            </a:r>
            <a:r>
              <a:rPr lang="en-US"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 </a:t>
            </a:r>
            <a:r>
              <a:rPr sz="32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凡我所行的，都是為福音的緣故，</a:t>
            </a:r>
            <a:r>
              <a:rPr sz="32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cs typeface="Microsoft YaHei" panose="020B0503020204020204" charset="-122"/>
                <a:sym typeface="+mn-ea"/>
              </a:rPr>
              <a:t>為要與人同得這福音的好處。</a:t>
            </a:r>
            <a:endParaRPr sz="32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7614481" y="4984743"/>
            <a:ext cx="371219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id-ID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以斯拉記</a:t>
            </a:r>
          </a:p>
          <a:p>
            <a:pPr algn="r"/>
            <a:r>
              <a:rPr lang="en-US" altLang="zh-CN" sz="3600" b="1" dirty="0">
                <a:solidFill>
                  <a:schemeClr val="bg1"/>
                </a:solidFill>
                <a:latin typeface="Montserrat" panose="02000505000000020004" pitchFamily="2" charset="0"/>
                <a:ea typeface="Roboto" pitchFamily="2" charset="0"/>
                <a:cs typeface="Lato" panose="020F0502020204030203" pitchFamily="34" charset="0"/>
              </a:rPr>
              <a:t>9-10</a:t>
            </a:r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-72390" y="-635"/>
            <a:ext cx="12264390" cy="68586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rcRect r="242" b="6868"/>
          <a:stretch>
            <a:fillRect/>
          </a:stretch>
        </p:blipFill>
        <p:spPr>
          <a:xfrm>
            <a:off x="54610" y="126365"/>
            <a:ext cx="12264390" cy="6858635"/>
          </a:xfrm>
          <a:prstGeom prst="rect">
            <a:avLst/>
          </a:prstGeom>
        </p:spPr>
      </p:pic>
      <p:sp>
        <p:nvSpPr>
          <p:cNvPr id="6" name="Text Box 3"/>
          <p:cNvSpPr txBox="1"/>
          <p:nvPr/>
        </p:nvSpPr>
        <p:spPr>
          <a:xfrm>
            <a:off x="-95885" y="941705"/>
            <a:ext cx="12414885" cy="52419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你們也知道，凡與你們有益的，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rgbClr val="FFFF00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我沒有一樣避諱不說的</a:t>
            </a: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或在眾人面前，或在各人家裏，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我都教導你們。</a:t>
            </a:r>
          </a:p>
          <a:p>
            <a:pPr algn="ctr">
              <a:lnSpc>
                <a:spcPct val="160000"/>
              </a:lnSpc>
              <a:buClrTx/>
              <a:buSzTx/>
              <a:buFontTx/>
              <a:buNone/>
            </a:pPr>
            <a:r>
              <a:rPr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徒20:20</a:t>
            </a:r>
            <a:r>
              <a:rPr lang="en-US" altLang="zh-CN" sz="40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</a:t>
            </a:r>
            <a:r>
              <a:rPr lang="en-US" altLang="zh-CN" sz="2400">
                <a:solidFill>
                  <a:schemeClr val="bg1"/>
                </a:solidFill>
                <a:latin typeface="Microsoft YaHei" panose="020B0503020204020204" charset="-122"/>
                <a:ea typeface="Microsoft YaHei" panose="020B0503020204020204" charset="-122"/>
                <a:sym typeface="+mn-ea"/>
              </a:rPr>
              <a:t>                                                                                      </a:t>
            </a:r>
            <a:endParaRPr lang="zh-CN" altLang="en-US" sz="2400">
              <a:solidFill>
                <a:schemeClr val="bg1"/>
              </a:solidFill>
              <a:latin typeface="Microsoft YaHei" panose="020B0503020204020204" charset="-122"/>
              <a:ea typeface="Microsoft YaHei" panose="020B0503020204020204" charset="-122"/>
              <a:sym typeface="+mn-ea"/>
            </a:endParaRPr>
          </a:p>
        </p:txBody>
      </p:sp>
      <p:sp>
        <p:nvSpPr>
          <p:cNvPr id="7" name="Freeform: Shap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37093" y="643467"/>
            <a:ext cx="10917814" cy="5571066"/>
          </a:xfrm>
          <a:custGeom>
            <a:avLst/>
            <a:gdLst>
              <a:gd name="connsiteX0" fmla="*/ 195712 w 10917814"/>
              <a:gd name="connsiteY0" fmla="*/ 0 h 5571066"/>
              <a:gd name="connsiteX1" fmla="*/ 5062165 w 10917814"/>
              <a:gd name="connsiteY1" fmla="*/ 0 h 5571066"/>
              <a:gd name="connsiteX2" fmla="*/ 5419638 w 10917814"/>
              <a:gd name="connsiteY2" fmla="*/ 268105 h 5571066"/>
              <a:gd name="connsiteX3" fmla="*/ 5428105 w 10917814"/>
              <a:gd name="connsiteY3" fmla="*/ 271280 h 5571066"/>
              <a:gd name="connsiteX4" fmla="*/ 5440804 w 10917814"/>
              <a:gd name="connsiteY4" fmla="*/ 276043 h 5571066"/>
              <a:gd name="connsiteX5" fmla="*/ 5453505 w 10917814"/>
              <a:gd name="connsiteY5" fmla="*/ 280805 h 5571066"/>
              <a:gd name="connsiteX6" fmla="*/ 5464088 w 10917814"/>
              <a:gd name="connsiteY6" fmla="*/ 280805 h 5571066"/>
              <a:gd name="connsiteX7" fmla="*/ 5476788 w 10917814"/>
              <a:gd name="connsiteY7" fmla="*/ 280805 h 5571066"/>
              <a:gd name="connsiteX8" fmla="*/ 5487371 w 10917814"/>
              <a:gd name="connsiteY8" fmla="*/ 276043 h 5571066"/>
              <a:gd name="connsiteX9" fmla="*/ 5500071 w 10917814"/>
              <a:gd name="connsiteY9" fmla="*/ 271280 h 5571066"/>
              <a:gd name="connsiteX10" fmla="*/ 5508538 w 10917814"/>
              <a:gd name="connsiteY10" fmla="*/ 268105 h 5571066"/>
              <a:gd name="connsiteX11" fmla="*/ 5866011 w 10917814"/>
              <a:gd name="connsiteY11" fmla="*/ 0 h 5571066"/>
              <a:gd name="connsiteX12" fmla="*/ 10722102 w 10917814"/>
              <a:gd name="connsiteY12" fmla="*/ 0 h 5571066"/>
              <a:gd name="connsiteX13" fmla="*/ 10917814 w 10917814"/>
              <a:gd name="connsiteY13" fmla="*/ 195712 h 5571066"/>
              <a:gd name="connsiteX14" fmla="*/ 10917814 w 10917814"/>
              <a:gd name="connsiteY14" fmla="*/ 5375354 h 5571066"/>
              <a:gd name="connsiteX15" fmla="*/ 10722102 w 10917814"/>
              <a:gd name="connsiteY15" fmla="*/ 5571066 h 5571066"/>
              <a:gd name="connsiteX16" fmla="*/ 195712 w 10917814"/>
              <a:gd name="connsiteY16" fmla="*/ 5571066 h 5571066"/>
              <a:gd name="connsiteX17" fmla="*/ 0 w 10917814"/>
              <a:gd name="connsiteY17" fmla="*/ 5375354 h 5571066"/>
              <a:gd name="connsiteX18" fmla="*/ 0 w 10917814"/>
              <a:gd name="connsiteY18" fmla="*/ 195712 h 5571066"/>
              <a:gd name="connsiteX19" fmla="*/ 195712 w 10917814"/>
              <a:gd name="connsiteY19" fmla="*/ 0 h 5571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917814" h="5571066">
                <a:moveTo>
                  <a:pt x="195712" y="0"/>
                </a:moveTo>
                <a:lnTo>
                  <a:pt x="5062165" y="0"/>
                </a:lnTo>
                <a:lnTo>
                  <a:pt x="5419638" y="268105"/>
                </a:lnTo>
                <a:lnTo>
                  <a:pt x="5428105" y="271280"/>
                </a:lnTo>
                <a:lnTo>
                  <a:pt x="5440804" y="276043"/>
                </a:lnTo>
                <a:lnTo>
                  <a:pt x="5453505" y="280805"/>
                </a:lnTo>
                <a:lnTo>
                  <a:pt x="5464088" y="280805"/>
                </a:lnTo>
                <a:lnTo>
                  <a:pt x="5476788" y="280805"/>
                </a:lnTo>
                <a:lnTo>
                  <a:pt x="5487371" y="276043"/>
                </a:lnTo>
                <a:lnTo>
                  <a:pt x="5500071" y="271280"/>
                </a:lnTo>
                <a:lnTo>
                  <a:pt x="5508538" y="268105"/>
                </a:lnTo>
                <a:lnTo>
                  <a:pt x="5866011" y="0"/>
                </a:lnTo>
                <a:lnTo>
                  <a:pt x="10722102" y="0"/>
                </a:lnTo>
                <a:cubicBezTo>
                  <a:pt x="10830191" y="0"/>
                  <a:pt x="10917814" y="87623"/>
                  <a:pt x="10917814" y="195712"/>
                </a:cubicBezTo>
                <a:lnTo>
                  <a:pt x="10917814" y="5375354"/>
                </a:lnTo>
                <a:cubicBezTo>
                  <a:pt x="10917814" y="5483443"/>
                  <a:pt x="10830191" y="5571066"/>
                  <a:pt x="10722102" y="5571066"/>
                </a:cubicBezTo>
                <a:lnTo>
                  <a:pt x="195712" y="5571066"/>
                </a:lnTo>
                <a:cubicBezTo>
                  <a:pt x="87623" y="5571066"/>
                  <a:pt x="0" y="5483443"/>
                  <a:pt x="0" y="5375354"/>
                </a:cubicBezTo>
                <a:lnTo>
                  <a:pt x="0" y="195712"/>
                </a:lnTo>
                <a:cubicBezTo>
                  <a:pt x="0" y="87623"/>
                  <a:pt x="87623" y="0"/>
                  <a:pt x="195712" y="0"/>
                </a:cubicBezTo>
                <a:close/>
              </a:path>
            </a:pathLst>
          </a:custGeom>
          <a:noFill/>
          <a:ln w="190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YTNkMTUwNGRjYjk1YzUxZDUxNTFjZGMyYjYyMjY0NzEifQ=="/>
  <p:tag name="KSO_WPP_MARK_KEY" val="5cabc75a-027c-4848-8606-562c5bb5c6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1,&quot;width&quot;:19314}"/>
  <p:tag name="KSO_WM_BEAUTIFY_FLAG" val="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893</Words>
  <Application>Microsoft Office PowerPoint</Application>
  <PresentationFormat>宽屏</PresentationFormat>
  <Paragraphs>220</Paragraphs>
  <Slides>35</Slides>
  <Notes>35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7" baseType="lpstr">
      <vt:lpstr>Agency FB</vt:lpstr>
      <vt:lpstr>KaiTi</vt:lpstr>
      <vt:lpstr>Lato</vt:lpstr>
      <vt:lpstr>Montserrat</vt:lpstr>
      <vt:lpstr>Roboto</vt:lpstr>
      <vt:lpstr>SimHei</vt:lpstr>
      <vt:lpstr>宋体</vt:lpstr>
      <vt:lpstr>Microsoft YaHei</vt:lpstr>
      <vt:lpstr>Arial</vt:lpstr>
      <vt:lpstr>Calibri</vt:lpstr>
      <vt:lpstr>Calibri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PING</cp:lastModifiedBy>
  <cp:revision>245</cp:revision>
  <dcterms:created xsi:type="dcterms:W3CDTF">2021-04-05T18:04:00Z</dcterms:created>
  <dcterms:modified xsi:type="dcterms:W3CDTF">2023-07-28T05:56:24Z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2052-12.1.0.15120</vt:lpwstr>
  </property>
  <property fmtid="{D5CDD505-2E9C-101B-9397-08002B2CF9AE}" pid="3" name="ICV">
    <vt:lpwstr>3ACD2D37E5DC46649E520D139B8D0F41_13</vt:lpwstr>
  </property>
</Properties>
</file>