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1" r:id="rId15"/>
    <p:sldId id="269" r:id="rId16"/>
    <p:sldId id="270" r:id="rId17"/>
    <p:sldId id="271" r:id="rId18"/>
    <p:sldId id="272" r:id="rId19"/>
    <p:sldId id="273" r:id="rId20"/>
    <p:sldId id="274" r:id="rId21"/>
    <p:sldId id="286" r:id="rId22"/>
    <p:sldId id="275" r:id="rId23"/>
    <p:sldId id="276" r:id="rId24"/>
    <p:sldId id="287" r:id="rId25"/>
    <p:sldId id="277" r:id="rId26"/>
    <p:sldId id="278" r:id="rId27"/>
    <p:sldId id="279" r:id="rId28"/>
    <p:sldId id="288" r:id="rId29"/>
    <p:sldId id="280" r:id="rId30"/>
    <p:sldId id="290" r:id="rId31"/>
    <p:sldId id="289" r:id="rId32"/>
    <p:sldId id="282" r:id="rId33"/>
    <p:sldId id="283" r:id="rId34"/>
    <p:sldId id="284" r:id="rId35"/>
    <p:sldId id="285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8/13/2023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8/13/2023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8/13/2023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8/13/2023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8/13/2023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8/13/2023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8/13/2023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8/13/2023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8/13/2023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8/13/2023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8/13/2023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8/13/2023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8/13/2023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8/13/2023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8/13/2023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8/13/2023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8/13/2023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8/13/2023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E8142-B706-ED3D-81A7-69CF47FEB6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「是那呼召塑造你一生」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0DECA-D20E-CC6E-AD18-A45AFFD593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使徒行傳‬</a:t>
            </a:r>
            <a:r>
              <a:rPr lang="en-US" altLang="zh-TW" b="1" dirty="0">
                <a:latin typeface="DengXian" panose="02010600030101010101" pitchFamily="2" charset="-122"/>
                <a:ea typeface="DengXian" panose="02010600030101010101" pitchFamily="2" charset="-122"/>
              </a:rPr>
              <a:t>20:13-24 </a:t>
            </a:r>
            <a:endParaRPr 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3431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2124C-3A3F-E180-A9CA-C76B98B8B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保羅也將自己服侍的日子記錄在經卷中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BE482-CBC9-7BDE-A120-875085102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在表面</a:t>
            </a:r>
            <a:r>
              <a:rPr lang="en-US" altLang="zh-CN" sz="3600" dirty="0"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  <a:r>
              <a:rPr lang="zh-CN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保羅記載了他行程的一點一滴。</a:t>
            </a:r>
          </a:p>
          <a:p>
            <a:pPr marL="0" indent="0">
              <a:buNone/>
            </a:pPr>
            <a:r>
              <a:rPr lang="zh-CN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            記載與一個教會長老交談的內容。</a:t>
            </a:r>
          </a:p>
          <a:p>
            <a:pPr marL="0" indent="0">
              <a:buNone/>
            </a:pPr>
            <a:endParaRPr lang="zh-CN" altLang="en-US" sz="36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到底有什麼特別之處？我们發現些甚麽？</a:t>
            </a:r>
          </a:p>
          <a:p>
            <a:pPr marL="0" indent="0">
              <a:buNone/>
            </a:pPr>
            <a:endParaRPr lang="zh-CN" altLang="en-US" sz="36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6C2555-79B2-36C7-4C53-45310A2B9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131" y="2336873"/>
            <a:ext cx="2280102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60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4E1CF-E81D-F856-C3E8-D2A848E36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CN" kern="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</a:br>
            <a:r>
              <a:rPr lang="en-US" altLang="zh-CN" sz="4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I    </a:t>
            </a:r>
            <a:r>
              <a:rPr lang="zh-CN" altLang="en-US" sz="4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一生在这里</a:t>
            </a:r>
            <a:r>
              <a:rPr lang="en-US" altLang="zh-CN" sz="4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(</a:t>
            </a:r>
            <a:r>
              <a:rPr lang="zh-TW" altLang="en-US" sz="4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呼召</a:t>
            </a:r>
            <a:r>
              <a:rPr lang="en-US" altLang="zh-TW" sz="4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)</a:t>
            </a:r>
            <a:r>
              <a:rPr lang="zh-CN" altLang="en-US" sz="4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开始。</a:t>
            </a:r>
            <a:br>
              <a:rPr lang="en-US" kern="0" dirty="0">
                <a:latin typeface="Calibri" panose="020F0502020204030204" pitchFamily="34" charset="0"/>
                <a:ea typeface="DengXian" panose="02010600030101010101" pitchFamily="2" charset="-122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2012C-2070-6164-4EFC-3C1B14B4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先看他的行程</a:t>
            </a:r>
            <a:r>
              <a:rPr lang="en-US" altLang="zh-CN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(</a:t>
            </a:r>
            <a:r>
              <a:rPr lang="en-US" altLang="zh-TW" dirty="0">
                <a:latin typeface="DengXian" panose="02010600030101010101" pitchFamily="2" charset="-122"/>
                <a:ea typeface="DengXian" panose="02010600030101010101" pitchFamily="2" charset="-122"/>
              </a:rPr>
              <a:t>20:13-15 )</a:t>
            </a:r>
            <a:r>
              <a:rPr lang="en-US" altLang="zh-CN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zh-TW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r>
              <a:rPr lang="en-US" altLang="zh-TW" dirty="0">
                <a:latin typeface="DengXian" panose="02010600030101010101" pitchFamily="2" charset="-122"/>
                <a:ea typeface="DengXian" panose="02010600030101010101" pitchFamily="2" charset="-122"/>
              </a:rPr>
              <a:t>13 </a:t>
            </a:r>
            <a:r>
              <a:rPr lang="zh-TW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亞朔，來到米推利尼，</a:t>
            </a:r>
            <a:endParaRPr lang="en-US" altLang="zh-TW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zh-TW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次日到了基阿的對面；</a:t>
            </a:r>
            <a:endParaRPr lang="en-US" altLang="zh-TW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zh-TW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又次日，在撒摩靠岸；</a:t>
            </a:r>
            <a:endParaRPr lang="en-US" altLang="zh-TW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zh-TW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又次日，來到米利都。</a:t>
            </a:r>
            <a:endParaRPr lang="en-US" altLang="zh-TW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US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F22A9-971C-4E12-62C0-C13DEC7BF0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10" t="5239" r="35046" b="47539"/>
          <a:stretch/>
        </p:blipFill>
        <p:spPr>
          <a:xfrm>
            <a:off x="4114800" y="2049988"/>
            <a:ext cx="8012480" cy="449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96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F9361-2EA1-4777-466C-92D9CC14A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kern="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為什麼心中廹切，急速要回到耶路撒冷？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C4F31-3FAB-A780-B3AD-434BB0004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32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呼召</a:t>
            </a:r>
            <a:r>
              <a:rPr lang="en-US" altLang="zh-CN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=</a:t>
            </a:r>
            <a:r>
              <a:rPr lang="en-US" altLang="zh-CN" sz="32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责任+承担+改变</a:t>
            </a:r>
            <a:endParaRPr lang="en-US" altLang="zh-CN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altLang="zh-CN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32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他要將外邦人救災的奉獻帶到的耶路撒冷中。</a:t>
            </a:r>
            <a:endParaRPr lang="en-US" altLang="zh-CN" sz="3200" kern="0" dirty="0"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32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他心中所紀念開展服侍之時的耶路撒冷教會。</a:t>
            </a:r>
            <a:endParaRPr lang="en-US" altLang="zh-CN" sz="3200" kern="0" dirty="0"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32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更願意在五旬節時候將復活的信息分享與聚集的猶太人。</a:t>
            </a:r>
            <a:endParaRPr 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276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6887F-4AA4-8BBC-0B9A-63818AE9B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但為何要在以弗所南</a:t>
            </a:r>
            <a: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80</a:t>
            </a:r>
            <a: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里</a:t>
            </a:r>
            <a:r>
              <a:rPr lang="zh-CN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與長老會面？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9AC87-8857-A8E8-D0B3-53ED52C18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sz="36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就在他馬不停蹄的日子裏，看見他在神的呼召下的改變</a:t>
            </a:r>
            <a:r>
              <a:rPr lang="en-US" sz="3600" kern="0" dirty="0"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</a:p>
          <a:p>
            <a:pPr marL="0" indent="0">
              <a:buNone/>
            </a:pPr>
            <a:endParaRPr lang="en-US" sz="3600" kern="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宣教到培育，</a:t>
            </a:r>
            <a:endParaRPr lang="en-US" altLang="zh-CN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r>
              <a:rPr lang="zh-CN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外在的取捨，</a:t>
            </a:r>
            <a:endParaRPr lang="en-US" altLang="zh-CN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r>
              <a:rPr lang="zh-CN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內在的塑造。</a:t>
            </a:r>
            <a:br>
              <a:rPr 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</a:b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9428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9FC6B-984A-F0BD-DFE8-295252782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基督徒使用最多的用語</a:t>
            </a:r>
            <a:r>
              <a:rPr lang="en-US" altLang="zh-CN" b="1" dirty="0">
                <a:latin typeface="DengXian" panose="02010600030101010101" pitchFamily="2" charset="-122"/>
                <a:ea typeface="DengXian" panose="02010600030101010101" pitchFamily="2" charset="-122"/>
              </a:rPr>
              <a:t>…</a:t>
            </a:r>
            <a:endParaRPr 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D5642-00FC-6908-4C41-065C23C36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105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73635-97D5-C879-6D66-493DDA0C5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II </a:t>
            </a:r>
            <a:r>
              <a:rPr lang="zh-CN" altLang="en-US" b="1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今日基督徒生活受世界兩種的塗鴉</a:t>
            </a:r>
            <a:endParaRPr 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ECFA9A-8584-447D-5EED-57B41FC87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0169" y="2272505"/>
            <a:ext cx="3986213" cy="26574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F36328-31FA-6AB3-F4A8-C2D37896F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0" y="4030056"/>
            <a:ext cx="4762500" cy="2676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71B8C3-0F36-97FE-C462-F10E188E8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21" y="2136362"/>
            <a:ext cx="4961768" cy="348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62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F109E-B7D3-8528-DCA9-2FD924EC3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A  </a:t>
            </a:r>
            <a:r>
              <a:rPr lang="zh-CN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第一種心靈塗鴉</a:t>
            </a:r>
            <a: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</a:rPr>
              <a:t>:  </a:t>
            </a:r>
            <a:r>
              <a:rPr lang="zh-CN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一切歸自然。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9488D-557D-0F2B-DEB6-9E4321DA8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800" b="1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我們驚訝自然界的獨特之處，忽略神在我們生命中的呼喚。</a:t>
            </a:r>
            <a:endParaRPr lang="en-US" altLang="zh-CN" sz="2800" b="1" kern="0" dirty="0"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buNone/>
            </a:pPr>
            <a:br>
              <a:rPr lang="en-US" sz="2800" b="1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sz="2800" b="1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最明顯的例子就是自然界蝴蝶的蛻變。</a:t>
            </a:r>
            <a:br>
              <a:rPr lang="en-US" b="1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endParaRPr 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469535-07F1-DD1E-7BDA-EC0BBC763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86" y="3964036"/>
            <a:ext cx="9409214" cy="263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37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4CACD-779D-E2A3-B129-FA68389E3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kern="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一個黑色毛毛蟲竟然成為了變幻多彩的蝴蝶</a:t>
            </a:r>
            <a:r>
              <a:rPr lang="en-US" altLang="zh-CN" kern="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!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FCBF41-6C7E-7EE4-9815-FDABBEDD62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7359" y="2019300"/>
            <a:ext cx="4701241" cy="4402517"/>
          </a:xfrm>
        </p:spPr>
      </p:pic>
    </p:spTree>
    <p:extLst>
      <p:ext uri="{BB962C8B-B14F-4D97-AF65-F5344CB8AC3E}">
        <p14:creationId xmlns:p14="http://schemas.microsoft.com/office/powerpoint/2010/main" val="1490570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E7F6D-415A-CFE0-6CBE-7E010971F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10521079" cy="1080938"/>
          </a:xfrm>
        </p:spPr>
        <p:txBody>
          <a:bodyPr>
            <a:normAutofit/>
          </a:bodyPr>
          <a:lstStyle/>
          <a:p>
            <a:r>
              <a:rPr lang="zh-CN" altLang="en-US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一切也是自然</a:t>
            </a:r>
            <a:r>
              <a:rPr lang="en-US" kern="0" dirty="0"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  <a:r>
              <a:rPr lang="zh-CN" altLang="en-US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自然生，自然變，自然存，自然死。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339D-C8E5-988D-F24E-75ED84B77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1" y="2336873"/>
            <a:ext cx="10027482" cy="3599316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zh-CN" alt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日記筆錄的事物只不過是一個過程。</a:t>
            </a:r>
            <a:endParaRPr lang="en-US" altLang="zh-CN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zh-CN" alt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走過，哭個，憂傷過，</a:t>
            </a:r>
            <a:r>
              <a:rPr lang="zh-CN" alt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CN" alt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患難過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...</a:t>
            </a:r>
            <a:r>
              <a:rPr lang="zh-CN" alt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仍然是自然現象。生老病死是自然界的現象。</a:t>
            </a:r>
            <a:endParaRPr lang="en-US" altLang="zh-CN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zh-CN" alt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因此不能明白為什麼保羅心中焦慮萬分，更不明白為什麼仍然顧念以弗所教會。</a:t>
            </a:r>
            <a:br>
              <a:rPr lang="en-US" sz="3200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endParaRPr 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8219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84B91-D313-DD99-2DB0-D85C10145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隨遇而安</a:t>
            </a:r>
            <a:endParaRPr 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949F3-41C6-1BA9-C205-CD3D23758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546479" cy="359931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41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我們向上帝靜音，所以對信仰生活，對抉擇，對人際關係，都認為是自然過程，隨遇而安。對教會生活也是一樣，生活中沒有任何可以使你起勁，觸動心靈的地方。失去了屬靈的知覺力，在我們周而復始的信仰生活中，不是活躍的參與，更不是積極的尋求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616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51CC-61EF-F527-28AD-580D9085F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使徒行傳‬</a:t>
            </a:r>
            <a:r>
              <a:rPr lang="en-US" altLang="zh-TW" b="1" dirty="0">
                <a:latin typeface="DengXian" panose="02010600030101010101" pitchFamily="2" charset="-122"/>
                <a:ea typeface="DengXian" panose="02010600030101010101" pitchFamily="2" charset="-122"/>
              </a:rPr>
              <a:t>20:13-16 </a:t>
            </a:r>
            <a:br>
              <a:rPr lang="zh-TW" alt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31B07-F473-013F-BA2A-CCF9424E8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dirty="0"/>
              <a:t>‪</a:t>
            </a:r>
            <a:r>
              <a:rPr lang="en-US" altLang="zh-TW" sz="3200" dirty="0">
                <a:latin typeface="DengXian" panose="02010600030101010101" pitchFamily="2" charset="-122"/>
                <a:ea typeface="DengXian" panose="02010600030101010101" pitchFamily="2" charset="-122"/>
              </a:rPr>
              <a:t>13 </a:t>
            </a:r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我們先上船，開往亞朔去，意思要在那裏接保羅；因為他是這樣安排的，他自己打算要步行。 </a:t>
            </a:r>
            <a:r>
              <a:rPr lang="en-US" altLang="zh-TW" sz="3200" dirty="0">
                <a:latin typeface="DengXian" panose="02010600030101010101" pitchFamily="2" charset="-122"/>
                <a:ea typeface="DengXian" panose="02010600030101010101" pitchFamily="2" charset="-122"/>
              </a:rPr>
              <a:t>14 </a:t>
            </a:r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他既在亞朔與我們相會，我們就接他上船，來到米推利尼。 </a:t>
            </a:r>
            <a:r>
              <a:rPr lang="en-US" altLang="zh-TW" sz="3200" dirty="0">
                <a:latin typeface="DengXian" panose="02010600030101010101" pitchFamily="2" charset="-122"/>
                <a:ea typeface="DengXian" panose="02010600030101010101" pitchFamily="2" charset="-122"/>
              </a:rPr>
              <a:t>15 </a:t>
            </a:r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從那裏開船，次日到了基阿的對面；又次日，在撒摩靠岸；又次日，來到米利都。 </a:t>
            </a:r>
            <a:r>
              <a:rPr lang="en-US" altLang="zh-TW" sz="3200" dirty="0">
                <a:latin typeface="DengXian" panose="02010600030101010101" pitchFamily="2" charset="-122"/>
                <a:ea typeface="DengXian" panose="02010600030101010101" pitchFamily="2" charset="-122"/>
              </a:rPr>
              <a:t>16 </a:t>
            </a:r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乃因保羅早已定意越過以弗所，免得在亞細亞躭延，他急忙前走，巴不得趕五旬節能到耶路撒冷。</a:t>
            </a:r>
            <a:endParaRPr 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0243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8070-CB67-A4C0-F7B0-F88E7E3BF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看保羅對長老所說的一番話</a:t>
            </a:r>
            <a:r>
              <a:rPr lang="en-US" b="1" kern="0" dirty="0"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C6062-CC12-C102-E013-6EFECF392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800" b="1" kern="0" dirty="0">
                <a:latin typeface="DengXian" panose="02010600030101010101" pitchFamily="2" charset="-122"/>
                <a:ea typeface="DengXian" panose="02010600030101010101" pitchFamily="2" charset="-122"/>
              </a:rPr>
              <a:t>保羅就說：「</a:t>
            </a:r>
            <a:r>
              <a:rPr lang="zh-TW" altLang="en-US" sz="2800" b="1" kern="0" dirty="0">
                <a:solidFill>
                  <a:schemeClr val="accent5">
                    <a:lumMod val="5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你們知道</a:t>
            </a:r>
            <a:r>
              <a:rPr lang="zh-TW" altLang="en-US" sz="2800" b="1" kern="0" dirty="0">
                <a:latin typeface="DengXian" panose="02010600030101010101" pitchFamily="2" charset="-122"/>
                <a:ea typeface="DengXian" panose="02010600030101010101" pitchFamily="2" charset="-122"/>
              </a:rPr>
              <a:t>，自從我到亞細亞的日子以來，在你們中間始終為人如何， </a:t>
            </a:r>
            <a:r>
              <a:rPr lang="en-US" altLang="zh-TW" sz="2800" b="1" kern="0" dirty="0">
                <a:latin typeface="DengXian" panose="02010600030101010101" pitchFamily="2" charset="-122"/>
                <a:ea typeface="DengXian" panose="02010600030101010101" pitchFamily="2" charset="-122"/>
              </a:rPr>
              <a:t>19 </a:t>
            </a:r>
            <a:r>
              <a:rPr lang="zh-TW" altLang="en-US" sz="2800" b="1" kern="0" dirty="0">
                <a:latin typeface="DengXian" panose="02010600030101010101" pitchFamily="2" charset="-122"/>
                <a:ea typeface="DengXian" panose="02010600030101010101" pitchFamily="2" charset="-122"/>
              </a:rPr>
              <a:t>服事主，凡事謙卑，眼中流淚，又因猶太人的謀害，經歷試煉。 </a:t>
            </a:r>
            <a:r>
              <a:rPr lang="en-US" altLang="zh-TW" sz="2800" b="1" kern="0" dirty="0">
                <a:latin typeface="DengXian" panose="02010600030101010101" pitchFamily="2" charset="-122"/>
                <a:ea typeface="DengXian" panose="02010600030101010101" pitchFamily="2" charset="-122"/>
              </a:rPr>
              <a:t>20 </a:t>
            </a:r>
            <a:r>
              <a:rPr lang="zh-TW" altLang="en-US" sz="2800" b="1" kern="0" dirty="0">
                <a:latin typeface="DengXian" panose="02010600030101010101" pitchFamily="2" charset="-122"/>
                <a:ea typeface="DengXian" panose="02010600030101010101" pitchFamily="2" charset="-122"/>
              </a:rPr>
              <a:t>你們也知道，凡與你們有益的，我沒有一樣避諱不說的，或在眾人面前，或在各人家裏，我都教導你們；</a:t>
            </a:r>
            <a:br>
              <a:rPr lang="en-US" sz="2800" b="1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endParaRPr lang="en-US" sz="28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2195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8070-CB67-A4C0-F7B0-F88E7E3BF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看保羅對長老所說的一番話</a:t>
            </a:r>
            <a:r>
              <a:rPr lang="en-US" b="1" kern="0" dirty="0"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C6062-CC12-C102-E013-6EFECF392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br>
              <a:rPr lang="en-US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保羅看見自己的人生階段，就只有一個起點</a:t>
            </a: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呼召。</a:t>
            </a:r>
            <a:b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認知所有一切的發生都是出於神給他的呼召。</a:t>
            </a:r>
            <a:b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環境正在上帝的手中塑造了他一生的方法</a:t>
            </a:r>
            <a:br>
              <a:rPr lang="en-US" kern="0" dirty="0">
                <a:latin typeface="Calibri" panose="020F0502020204030204" pitchFamily="34" charset="0"/>
                <a:ea typeface="DengXian" panose="02010600030101010101" pitchFamily="2" charset="-122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673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EA01-2158-2EFD-EF07-BC954BC44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他的告白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1DA88-AA8C-B9A1-6576-A2197701A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b="1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他的谦卑</a:t>
            </a:r>
            <a:r>
              <a:rPr lang="en-US" b="1" kern="0" dirty="0"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  <a:r>
              <a:rPr lang="zh-CN" altLang="en-US" b="1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是因爲神的呼召浩大，事工又大又難。</a:t>
            </a:r>
            <a:br>
              <a:rPr lang="en-US" b="1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b="1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他的眼泪</a:t>
            </a:r>
            <a:r>
              <a:rPr lang="en-US" b="1" kern="0" dirty="0"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  <a:r>
              <a:rPr lang="zh-CN" altLang="en-US" b="1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并非因为失败，绝望。</a:t>
            </a:r>
            <a:br>
              <a:rPr lang="en-US" b="1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b="1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他受的攻击</a:t>
            </a:r>
            <a:r>
              <a:rPr lang="en-US" b="1" kern="0" dirty="0"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  <a:r>
              <a:rPr lang="zh-CN" altLang="en-US" b="1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是一种完成呼召的塑造。</a:t>
            </a:r>
            <a:br>
              <a:rPr lang="en-US" b="1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br>
              <a:rPr lang="en-US" b="1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kern="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保罗没有提到人生的成就。他的第一天是在呼召的那一天。</a:t>
            </a:r>
            <a:endParaRPr lang="en-US" altLang="zh-CN" kern="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kern="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前事毫无意义，看如糞土。「</a:t>
            </a:r>
            <a:r>
              <a:rPr lang="zh-TW" altLang="en-US" kern="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我卻不以性命為念，也不看為寶貴。」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706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324DF-6131-4708-8A4C-03480357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kern="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B </a:t>
            </a:r>
            <a:r>
              <a:rPr lang="zh-CN" altLang="en-US" kern="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第二種心靈塗鴉影響</a:t>
            </a:r>
            <a:r>
              <a:rPr lang="en-US" kern="0" dirty="0">
                <a:latin typeface="Calibri" panose="020F0502020204030204" pitchFamily="34" charset="0"/>
                <a:ea typeface="DengXian" panose="02010600030101010101" pitchFamily="2" charset="-122"/>
              </a:rPr>
              <a:t>:</a:t>
            </a:r>
            <a:r>
              <a:rPr lang="zh-CN" altLang="en-US" kern="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人本勝天地。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7E980-DCD4-69E4-901E-71382E558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br>
              <a:rPr lang="en-US" sz="2800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sz="28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看見了環境就想勝過它。</a:t>
            </a:r>
            <a:br>
              <a:rPr lang="en-US" sz="2800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sz="28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患難產生一種超人的意志力。</a:t>
            </a:r>
            <a:br>
              <a:rPr lang="en-US" sz="2800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sz="28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改變環境</a:t>
            </a:r>
            <a:r>
              <a:rPr lang="en-US" sz="2800" kern="0" dirty="0">
                <a:latin typeface="DengXian" panose="02010600030101010101" pitchFamily="2" charset="-122"/>
                <a:ea typeface="DengXian" panose="02010600030101010101" pitchFamily="2" charset="-122"/>
              </a:rPr>
              <a:t>=</a:t>
            </a:r>
            <a:r>
              <a:rPr lang="zh-CN" altLang="en-US" sz="28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改變世局</a:t>
            </a:r>
            <a:r>
              <a:rPr lang="en-US" sz="2800" kern="0" dirty="0">
                <a:latin typeface="DengXian" panose="02010600030101010101" pitchFamily="2" charset="-122"/>
                <a:ea typeface="DengXian" panose="02010600030101010101" pitchFamily="2" charset="-122"/>
              </a:rPr>
              <a:t>=</a:t>
            </a:r>
            <a:r>
              <a:rPr lang="zh-CN" altLang="en-US" sz="28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改變命運。</a:t>
            </a:r>
            <a:br>
              <a:rPr lang="en-US" sz="2800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sz="28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消滅敵對，反敗為勝。</a:t>
            </a:r>
            <a:br>
              <a:rPr lang="en-US" sz="2800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endParaRPr lang="en-US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4713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2C9D-4168-FA0A-9611-B02A8C080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EAB25-7601-1401-A396-66D26E8C8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>
                <a:latin typeface="DengXian" panose="02010600030101010101" pitchFamily="2" charset="-122"/>
                <a:ea typeface="DengXian" panose="02010600030101010101" pitchFamily="2" charset="-122"/>
              </a:rPr>
              <a:t>22 </a:t>
            </a:r>
            <a:r>
              <a:rPr lang="zh-TW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現在我往耶路撒冷去，心甚迫切（原文是心被捆綁），</a:t>
            </a:r>
            <a:r>
              <a:rPr lang="zh-TW" altLang="en-US" sz="3600" dirty="0">
                <a:solidFill>
                  <a:schemeClr val="accent5">
                    <a:lumMod val="5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不知道</a:t>
            </a:r>
            <a:r>
              <a:rPr lang="zh-TW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在那裏要遇見甚麼事； </a:t>
            </a:r>
            <a:r>
              <a:rPr lang="en-US" altLang="zh-TW" sz="3600" dirty="0">
                <a:latin typeface="DengXian" panose="02010600030101010101" pitchFamily="2" charset="-122"/>
                <a:ea typeface="DengXian" panose="02010600030101010101" pitchFamily="2" charset="-122"/>
              </a:rPr>
              <a:t>23 </a:t>
            </a:r>
            <a:r>
              <a:rPr lang="zh-TW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但知道聖靈在各城裏向我指證，說有</a:t>
            </a:r>
            <a:r>
              <a:rPr lang="zh-TW" altLang="en-US" sz="3600" dirty="0">
                <a:solidFill>
                  <a:schemeClr val="accent5">
                    <a:lumMod val="5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捆鎖與患難等待我</a:t>
            </a:r>
            <a:r>
              <a:rPr lang="zh-TW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。 </a:t>
            </a:r>
            <a:endParaRPr lang="en-US" sz="36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7158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EE7E4-C7A6-D152-3C63-CB53DDB8B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若沒有呼召的瞭解</a:t>
            </a:r>
            <a:endParaRPr lang="en-US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3152A-027F-E003-01A4-328B55EB6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kern="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沒有呼召的瞭解，我們以為保羅向以弗所教會所申述的，就是一種服侍的意志力。</a:t>
            </a:r>
            <a:br>
              <a:rPr lang="en-US" sz="3600" kern="0" dirty="0">
                <a:latin typeface="Calibri" panose="020F0502020204030204" pitchFamily="34" charset="0"/>
                <a:ea typeface="DengXian" panose="02010600030101010101" pitchFamily="2" charset="-122"/>
              </a:rPr>
            </a:br>
            <a:br>
              <a:rPr lang="en-US" sz="3600" kern="0" dirty="0">
                <a:latin typeface="Calibri" panose="020F0502020204030204" pitchFamily="34" charset="0"/>
                <a:ea typeface="DengXian" panose="02010600030101010101" pitchFamily="2" charset="-122"/>
              </a:rPr>
            </a:br>
            <a:r>
              <a:rPr lang="zh-CN" altLang="en-US" sz="3600" kern="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若是服侍的意志力，</a:t>
            </a:r>
            <a:br>
              <a:rPr lang="en-US" sz="3600" kern="0" dirty="0">
                <a:latin typeface="Calibri" panose="020F0502020204030204" pitchFamily="34" charset="0"/>
                <a:ea typeface="DengXian" panose="02010600030101010101" pitchFamily="2" charset="-122"/>
              </a:rPr>
            </a:br>
            <a:r>
              <a:rPr lang="zh-CN" altLang="en-US" sz="3600" kern="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他為何談到他你困擾呢？為何不逃跑</a:t>
            </a:r>
            <a:r>
              <a:rPr lang="en-US" altLang="zh-CN" sz="3600" kern="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?</a:t>
            </a:r>
            <a:br>
              <a:rPr lang="en-US" sz="3600" kern="0" dirty="0">
                <a:latin typeface="Calibri" panose="020F0502020204030204" pitchFamily="34" charset="0"/>
                <a:ea typeface="DengXian" panose="02010600030101010101" pitchFamily="2" charset="-122"/>
              </a:rPr>
            </a:br>
            <a:br>
              <a:rPr lang="en-US" sz="3600" kern="0" dirty="0">
                <a:latin typeface="Calibri" panose="020F0502020204030204" pitchFamily="34" charset="0"/>
                <a:ea typeface="DengXian" panose="02010600030101010101" pitchFamily="2" charset="-122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51338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4E571-3DCD-84C6-337B-C5BF8E543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4A412-E7A4-8324-1AEC-09BD619E3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sz="3600" kern="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人本</a:t>
            </a:r>
            <a:r>
              <a:rPr lang="en-US" sz="3600" kern="0" dirty="0">
                <a:latin typeface="Calibri" panose="020F0502020204030204" pitchFamily="34" charset="0"/>
                <a:ea typeface="DengXian" panose="02010600030101010101" pitchFamily="2" charset="-122"/>
              </a:rPr>
              <a:t>:</a:t>
            </a:r>
          </a:p>
          <a:p>
            <a:pPr marL="0" indent="0">
              <a:buNone/>
            </a:pPr>
            <a:endParaRPr lang="en-US" altLang="zh-CN" sz="3600" kern="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zh-CN" altLang="en-US" sz="3600" kern="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面對環境卻不肯接受神的呼召下的塑造，</a:t>
            </a:r>
            <a:endParaRPr lang="en-US" altLang="zh-CN" sz="3600" kern="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buNone/>
            </a:pPr>
            <a:br>
              <a:rPr lang="en-US" sz="3600" kern="0" dirty="0">
                <a:latin typeface="Calibri" panose="020F0502020204030204" pitchFamily="34" charset="0"/>
                <a:ea typeface="DengXian" panose="02010600030101010101" pitchFamily="2" charset="-122"/>
              </a:rPr>
            </a:br>
            <a:r>
              <a:rPr lang="zh-CN" altLang="en-US" sz="3600" kern="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以經驗取得勝利，</a:t>
            </a:r>
            <a:endParaRPr lang="en-US" altLang="zh-CN" sz="3600" kern="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buNone/>
            </a:pPr>
            <a:br>
              <a:rPr lang="en-US" sz="3600" kern="0" dirty="0">
                <a:latin typeface="Calibri" panose="020F0502020204030204" pitchFamily="34" charset="0"/>
                <a:ea typeface="DengXian" panose="02010600030101010101" pitchFamily="2" charset="-122"/>
              </a:rPr>
            </a:br>
            <a:r>
              <a:rPr lang="zh-CN" altLang="en-US" sz="3600" kern="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以組織力來奪得成功。</a:t>
            </a:r>
            <a:br>
              <a:rPr lang="en-US" sz="3600" kern="0" dirty="0">
                <a:latin typeface="Calibri" panose="020F0502020204030204" pitchFamily="34" charset="0"/>
                <a:ea typeface="DengXian" panose="02010600030101010101" pitchFamily="2" charset="-122"/>
              </a:rPr>
            </a:br>
            <a:br>
              <a:rPr lang="en-US" kern="0" dirty="0">
                <a:latin typeface="Calibri" panose="020F0502020204030204" pitchFamily="34" charset="0"/>
                <a:ea typeface="DengXian" panose="02010600030101010101" pitchFamily="2" charset="-122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23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ECF7F-A297-DFE3-7FBB-2535DE9DD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保羅真正所談論的</a:t>
            </a:r>
            <a: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:  </a:t>
            </a:r>
            <a:r>
              <a:rPr lang="zh-CN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人生最終的目標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0C6F7-F0C1-4E51-F1F1-E1F3D6013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943100"/>
            <a:ext cx="9887782" cy="4914899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sz="3300" u="sng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sz="33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不是談論建立成功的步伐</a:t>
            </a:r>
            <a:br>
              <a:rPr lang="en-US" sz="3300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endParaRPr lang="en-US" sz="3300" kern="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3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不是阿</a:t>
            </a:r>
            <a:r>
              <a:rPr lang="en-US" sz="3300" kern="0" dirty="0">
                <a:latin typeface="DengXian" panose="02010600030101010101" pitchFamily="2" charset="-122"/>
                <a:ea typeface="DengXian" panose="02010600030101010101" pitchFamily="2" charset="-122"/>
              </a:rPr>
              <a:t>Q</a:t>
            </a:r>
            <a:r>
              <a:rPr lang="zh-CN" altLang="en-US" sz="33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精神</a:t>
            </a:r>
            <a:endParaRPr lang="en-US" altLang="zh-CN" sz="3300" kern="0" dirty="0"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zh-CN" sz="3300" kern="0" dirty="0"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zh-CN" altLang="en-US" sz="33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並不是為成功來接單，也不是為流芳百世的傳奇</a:t>
            </a:r>
            <a:endParaRPr lang="en-US" altLang="zh-CN" sz="7000" kern="0" dirty="0"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757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ECF7F-A297-DFE3-7FBB-2535DE9DD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保羅真正所談論的</a:t>
            </a:r>
            <a: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:  </a:t>
            </a:r>
            <a:r>
              <a:rPr lang="zh-CN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人生最終的目標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0C6F7-F0C1-4E51-F1F1-E1F3D6013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943100"/>
            <a:ext cx="9887782" cy="491489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3200" b="1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是</a:t>
            </a:r>
            <a:r>
              <a:rPr lang="en-US" altLang="zh-CN" sz="3200" b="1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zh-CN" altLang="en-US" sz="3200" b="1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證明神恩惠的福音</a:t>
            </a:r>
            <a:r>
              <a:rPr lang="en-US" altLang="zh-CN" sz="3200" b="1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zh-CN" altLang="en-US" sz="3200" b="1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是要走完人生的道，</a:t>
            </a:r>
            <a:endParaRPr lang="en-US" altLang="zh-CN" sz="3200" b="1" kern="0" dirty="0"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因呼召而捨已。</a:t>
            </a:r>
            <a:br>
              <a:rPr lang="en-US" sz="3200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3922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213B7-68F6-A69A-DA91-E4D608A3B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與長老的關係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F95A3-0AA1-840C-8B59-6F3F3E975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sz="32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因呼召，不以職份看彼此。</a:t>
            </a:r>
            <a:br>
              <a:rPr lang="en-US" sz="3200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sz="32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坦然面對長老，</a:t>
            </a:r>
            <a:br>
              <a:rPr lang="en-US" sz="3200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sz="32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以同工的身份彼此勸勉。</a:t>
            </a:r>
            <a:br>
              <a:rPr lang="en-US" sz="3200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br>
              <a:rPr lang="en-US" sz="3200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br>
              <a:rPr lang="en-US" sz="3200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endParaRPr lang="en-US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0835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262C9-5347-07E2-D7D1-6DD4B7DFF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使徒行傳‬</a:t>
            </a:r>
            <a:r>
              <a:rPr lang="en-US" altLang="zh-TW" b="1" dirty="0">
                <a:latin typeface="DengXian" panose="02010600030101010101" pitchFamily="2" charset="-122"/>
                <a:ea typeface="DengXian" panose="02010600030101010101" pitchFamily="2" charset="-122"/>
              </a:rPr>
              <a:t>20:17-21</a:t>
            </a:r>
            <a:br>
              <a:rPr lang="zh-TW" altLang="en-US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endParaRPr lang="en-US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59143-5C1A-818B-64F7-02F44A245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42" y="2247973"/>
            <a:ext cx="9613861" cy="359931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zh-TW" altLang="en-US" dirty="0"/>
              <a:t>‪</a:t>
            </a:r>
            <a:r>
              <a:rPr lang="en-US" altLang="zh-TW" sz="3200" dirty="0">
                <a:latin typeface="DengXian" panose="02010600030101010101" pitchFamily="2" charset="-122"/>
                <a:ea typeface="DengXian" panose="02010600030101010101" pitchFamily="2" charset="-122"/>
              </a:rPr>
              <a:t>17 </a:t>
            </a:r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保羅從米利都打發人往以弗所去，請教會的長老來。 </a:t>
            </a:r>
            <a:r>
              <a:rPr lang="en-US" altLang="zh-TW" sz="3200" dirty="0">
                <a:latin typeface="DengXian" panose="02010600030101010101" pitchFamily="2" charset="-122"/>
                <a:ea typeface="DengXian" panose="02010600030101010101" pitchFamily="2" charset="-122"/>
              </a:rPr>
              <a:t>18 </a:t>
            </a:r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他們來了，保羅就說：「你們知道，自從我到亞細亞的日子以來，在你們中間始終為人如何， </a:t>
            </a:r>
            <a:r>
              <a:rPr lang="en-US" altLang="zh-TW" sz="3200" dirty="0">
                <a:latin typeface="DengXian" panose="02010600030101010101" pitchFamily="2" charset="-122"/>
                <a:ea typeface="DengXian" panose="02010600030101010101" pitchFamily="2" charset="-122"/>
              </a:rPr>
              <a:t>19 </a:t>
            </a:r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服事主，凡事謙卑，眼中流淚，又因猶太人的謀害，經歷試煉。 </a:t>
            </a:r>
            <a:r>
              <a:rPr lang="en-US" altLang="zh-TW" sz="3200" dirty="0">
                <a:latin typeface="DengXian" panose="02010600030101010101" pitchFamily="2" charset="-122"/>
                <a:ea typeface="DengXian" panose="02010600030101010101" pitchFamily="2" charset="-122"/>
              </a:rPr>
              <a:t>20 </a:t>
            </a:r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你們也知道，凡與你們有益的，我沒有一樣避諱不說的，或在眾人面前，或在各人家裏，我都教導你們； </a:t>
            </a:r>
            <a:r>
              <a:rPr lang="en-US" altLang="zh-TW" sz="3200" dirty="0">
                <a:latin typeface="DengXian" panose="02010600030101010101" pitchFamily="2" charset="-122"/>
                <a:ea typeface="DengXian" panose="02010600030101010101" pitchFamily="2" charset="-122"/>
              </a:rPr>
              <a:t>21 </a:t>
            </a:r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又對猶太人和希臘人證明當向神悔改，信靠我主耶穌基督。</a:t>
            </a:r>
            <a:endParaRPr 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50291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213B7-68F6-A69A-DA91-E4D608A3B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面对职事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F95A3-0AA1-840C-8B59-6F3F3E975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br>
              <a:rPr lang="en-US" sz="3200" kern="0" dirty="0">
                <a:latin typeface="Calibri" panose="020F0502020204030204" pitchFamily="34" charset="0"/>
                <a:ea typeface="DengXian" panose="02010600030101010101" pitchFamily="2" charset="-122"/>
              </a:rPr>
            </a:b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不是因著責任。</a:t>
            </a:r>
            <a:b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</a:br>
            <a:endParaRPr lang="en-US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環境是要用來塑造人的成熟。</a:t>
            </a:r>
            <a:endParaRPr lang="en-US" altLang="zh-CN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zh-CN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不再懼怕，以忠诚相待。</a:t>
            </a:r>
            <a:b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</a:br>
            <a:b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10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FDB3E-0693-F21A-D0D8-8FB7E731A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10381379" cy="1080938"/>
          </a:xfrm>
        </p:spPr>
        <p:txBody>
          <a:bodyPr/>
          <a:lstStyle/>
          <a:p>
            <a:r>
              <a:rPr lang="zh-CN" altLang="en-US" kern="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今天中國教會許多傳道人所走過的道路也是一樣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1C638-8245-3F78-2C04-4B913CCE3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CN" altLang="en-US" sz="3200" kern="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宋尚節也走過內心被塑造的時刻。</a:t>
            </a:r>
            <a:endParaRPr lang="en-US" altLang="zh-CN" sz="3200" kern="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br>
              <a:rPr lang="en-US" sz="3200" kern="0" dirty="0">
                <a:latin typeface="Calibri" panose="020F0502020204030204" pitchFamily="34" charset="0"/>
                <a:ea typeface="DengXian" panose="02010600030101010101" pitchFamily="2" charset="-122"/>
              </a:rPr>
            </a:br>
            <a:r>
              <a:rPr lang="zh-CN" altLang="en-US" sz="3200" kern="0" dirty="0">
                <a:latin typeface="DengXian" panose="02010600030101010101" pitchFamily="2" charset="-122"/>
                <a:ea typeface="DengXian" panose="02010600030101010101" pitchFamily="2" charset="-122"/>
              </a:rPr>
              <a:t>宋尚節這一段被關起來的時間，就把聖經讀了幾十遍等，於他的一段曠野時期。幾乎每一個被神使用的人都有一段曠野時期，他那一段時間裡面好像不能做什麼，而是神借那個階段磨練，造就他，特別是讓他對神的話有更深的認識。</a:t>
            </a:r>
            <a:br>
              <a:rPr lang="en-US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endParaRPr lang="en-US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7525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EB6AD-1093-8DC9-222B-3046DEFDE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倪柝聲也寫下了這首詩歌</a:t>
            </a:r>
            <a:r>
              <a:rPr lang="en-US" altLang="zh-CN" dirty="0"/>
              <a:t>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0FA0A-216B-A0A8-F238-19DA65834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當我蒙恩能夠施恩，可憐！我竟自己知道！</a:t>
            </a:r>
          </a:p>
          <a:p>
            <a:pPr marL="0" indent="0">
              <a:buNone/>
            </a:pP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我是如何超越本分，自己覺得，自己記牢！</a:t>
            </a:r>
          </a:p>
          <a:p>
            <a:pPr marL="0" indent="0">
              <a:buNone/>
            </a:pP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我想我是活在神前，但我暗許自己敬虔！</a:t>
            </a:r>
          </a:p>
          <a:p>
            <a:pPr marL="0" indent="0">
              <a:buNone/>
            </a:pPr>
            <a:endParaRPr lang="zh-CN" altLang="en-US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我的一生充滿試煉，大至不是常人可忍；</a:t>
            </a:r>
          </a:p>
          <a:p>
            <a:pPr marL="0" indent="0">
              <a:buNone/>
            </a:pP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人雖不知我的苦艱，我卻知道自己堅韌；</a:t>
            </a:r>
          </a:p>
          <a:p>
            <a:pPr marL="0" indent="0">
              <a:buNone/>
            </a:pP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我想我是丟棄自己，但我不忘自己經歷！</a:t>
            </a:r>
            <a:endParaRPr lang="en-US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29611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45EFE-CDEB-08D0-F34C-83EEC9D12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kern="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最近支持十多位退休牧師的一番話</a:t>
            </a:r>
            <a:r>
              <a:rPr lang="en-US" altLang="zh-CN" kern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018FE-8146-1D7B-CF19-CBC0A03B5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737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32AB6-BEC0-8E69-66AB-F60DB2A84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三個呼召</a:t>
            </a:r>
            <a:br>
              <a:rPr lang="en-US" kern="0" dirty="0">
                <a:latin typeface="Calibri" panose="020F0502020204030204" pitchFamily="34" charset="0"/>
                <a:ea typeface="DengXian" panose="02010600030101010101" pitchFamily="2" charset="-122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D9220-A2DE-4347-0BEB-E5F52A47D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基督徒的呼召</a:t>
            </a:r>
            <a:r>
              <a:rPr lang="en-US" altLang="zh-CN" sz="3200" dirty="0"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  <a: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要過聖潔的生活。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委身的呼召</a:t>
            </a:r>
            <a:r>
              <a:rPr lang="en-US" altLang="zh-CN" sz="3200" dirty="0"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  <a: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在我們所站之處為主盡忠。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生活的呼召</a:t>
            </a:r>
            <a:r>
              <a:rPr lang="en-US" altLang="zh-CN" sz="3200" dirty="0"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  <a: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讓我們全心帶著責任榮耀見證上帝。</a:t>
            </a:r>
            <a:endParaRPr lang="en-US" altLang="zh-CN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zh-CN" alt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3549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E0490-1BC0-B452-DCDB-E59390BE7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21" y="921811"/>
            <a:ext cx="9613861" cy="1080938"/>
          </a:xfrm>
        </p:spPr>
        <p:txBody>
          <a:bodyPr>
            <a:normAutofit/>
          </a:bodyPr>
          <a:lstStyle/>
          <a:p>
            <a:br>
              <a:rPr lang="en-US" kern="0" dirty="0">
                <a:latin typeface="Calibri" panose="020F0502020204030204" pitchFamily="34" charset="0"/>
                <a:ea typeface="DengXian" panose="02010600030101010101" pitchFamily="2" charset="-122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8213B-B0EB-622D-A53E-1D17D0AB0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952879" cy="3599316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32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我認識上帝的呼召嗎</a:t>
            </a:r>
            <a:r>
              <a:rPr lang="en-US" altLang="zh-CN" sz="32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?</a:t>
            </a:r>
          </a:p>
          <a:p>
            <a:endParaRPr lang="en-US" altLang="zh-CN" sz="3200" kern="0" dirty="0"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r>
              <a:rPr lang="zh-CN" altLang="en-US" sz="32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今天我的呼召是否影響我的決定，人際關係和在目標上</a:t>
            </a:r>
            <a:r>
              <a:rPr lang="en-US" altLang="zh-CN" sz="32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?</a:t>
            </a:r>
          </a:p>
          <a:p>
            <a:pPr marL="0" indent="0">
              <a:buNone/>
            </a:pPr>
            <a:endParaRPr lang="en-US" sz="3200" kern="0" dirty="0"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我有沒有因為接受呼召也同時接受神在內心的塑造</a:t>
            </a:r>
            <a:r>
              <a:rPr lang="en-US" altLang="zh-TW" sz="3200" dirty="0">
                <a:latin typeface="DengXian" panose="02010600030101010101" pitchFamily="2" charset="-122"/>
                <a:ea typeface="DengXian" panose="02010600030101010101" pitchFamily="2" charset="-122"/>
              </a:rPr>
              <a:t>?</a:t>
            </a:r>
          </a:p>
          <a:p>
            <a:endParaRPr lang="zh-TW" alt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我的性格是否被塑造成為最好的見證</a:t>
            </a:r>
            <a:r>
              <a:rPr lang="en-US" altLang="zh-TW" sz="3200" dirty="0">
                <a:latin typeface="DengXian" panose="02010600030101010101" pitchFamily="2" charset="-122"/>
                <a:ea typeface="DengXian" panose="02010600030101010101" pitchFamily="2" charset="-122"/>
              </a:rPr>
              <a:t>?</a:t>
            </a:r>
            <a:endParaRPr lang="zh-TW" alt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081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E6CF7-4886-925A-7B1E-91A14BCE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使徒行傳‬</a:t>
            </a:r>
            <a:r>
              <a:rPr lang="en-US" altLang="zh-TW" b="1" dirty="0">
                <a:latin typeface="DengXian" panose="02010600030101010101" pitchFamily="2" charset="-122"/>
                <a:ea typeface="DengXian" panose="02010600030101010101" pitchFamily="2" charset="-122"/>
              </a:rPr>
              <a:t>20:22-24</a:t>
            </a:r>
            <a:endParaRPr 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0E800-CD60-592E-3B50-CC4811FCB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‪</a:t>
            </a:r>
            <a:r>
              <a:rPr lang="en-US" altLang="zh-TW" sz="3200" dirty="0">
                <a:latin typeface="DengXian" panose="02010600030101010101" pitchFamily="2" charset="-122"/>
                <a:ea typeface="DengXian" panose="02010600030101010101" pitchFamily="2" charset="-122"/>
              </a:rPr>
              <a:t>22 </a:t>
            </a:r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現在我往耶路撒冷去，心甚迫切（原文是心被捆綁），不知道在那裏要遇見甚麼事； </a:t>
            </a:r>
            <a:r>
              <a:rPr lang="en-US" altLang="zh-TW" sz="3200" dirty="0">
                <a:latin typeface="DengXian" panose="02010600030101010101" pitchFamily="2" charset="-122"/>
                <a:ea typeface="DengXian" panose="02010600030101010101" pitchFamily="2" charset="-122"/>
              </a:rPr>
              <a:t>23 </a:t>
            </a:r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但知道聖靈在各城裏向我指證，說有捆鎖與患難等待我。 </a:t>
            </a:r>
            <a:r>
              <a:rPr lang="en-US" altLang="zh-TW" sz="3200" dirty="0">
                <a:latin typeface="DengXian" panose="02010600030101010101" pitchFamily="2" charset="-122"/>
                <a:ea typeface="DengXian" panose="02010600030101010101" pitchFamily="2" charset="-122"/>
              </a:rPr>
              <a:t>24 </a:t>
            </a:r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我卻不以性命為念，也不看為寶貴，只要行完我的路程，成就我從主耶穌所領受的職事，證明神恩惠的福音。</a:t>
            </a:r>
            <a:endParaRPr 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2280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F6773-9EA6-0AE2-742A-7541B1A4F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kern="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引言</a:t>
            </a:r>
            <a:r>
              <a:rPr lang="en-US" b="1" kern="0" dirty="0">
                <a:latin typeface="Calibri" panose="020F0502020204030204" pitchFamily="34" charset="0"/>
                <a:ea typeface="DengXian" panose="02010600030101010101" pitchFamily="2" charset="-122"/>
              </a:rPr>
              <a:t>: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9DD97-DC17-50C7-F549-8575976D5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kern="0" dirty="0">
                <a:latin typeface="Calibri" panose="020F0502020204030204" pitchFamily="34" charset="0"/>
                <a:ea typeface="DengXian" panose="02010600030101010101" pitchFamily="2" charset="-122"/>
              </a:rPr>
            </a:br>
            <a:r>
              <a:rPr lang="zh-CN" altLang="en-US" sz="36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你有寫日記，記錄日誌的習慣嗎？</a:t>
            </a:r>
            <a:br>
              <a:rPr lang="en-US" sz="3600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endParaRPr lang="en-US" sz="3600" kern="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6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你有什麼發現呢？</a:t>
            </a:r>
            <a:br>
              <a:rPr lang="en-US" sz="3200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endParaRPr 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4362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3FFE9-942D-D3BC-F994-0E36751E7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1DECD-8AF9-2BD5-14C7-795D5EA4A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36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你永远不能再次踏回原来的那一点。</a:t>
            </a:r>
            <a:endParaRPr lang="en-US" altLang="zh-CN" sz="3600" kern="0" dirty="0"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buNone/>
            </a:pPr>
            <a:br>
              <a:rPr lang="en-US" sz="3600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br>
              <a:rPr lang="en-US" sz="3600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sz="36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在一些似乎重复又相似的事物下，体会的却是尽不相同。</a:t>
            </a:r>
            <a:br>
              <a:rPr lang="en-US" sz="3600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br>
              <a:rPr lang="en-US" kern="0" dirty="0">
                <a:latin typeface="Calibri" panose="020F0502020204030204" pitchFamily="34" charset="0"/>
                <a:ea typeface="DengXian" panose="02010600030101010101" pitchFamily="2" charset="-122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9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6FA3E-112D-8F56-70D7-F5941BF3D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</a:rPr>
              <a:t>1989</a:t>
            </a:r>
            <a:r>
              <a:rPr lang="zh-CN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年</a:t>
            </a:r>
            <a: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</a:rPr>
              <a:t>11</a:t>
            </a:r>
            <a:r>
              <a:rPr lang="zh-CN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月在捷克是一個特殊的日子。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89513-597A-D08D-2E1F-8E6C461B4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哈威爾</a:t>
            </a:r>
            <a:r>
              <a:rPr lang="zh-CN" altLang="en-US" sz="32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為著七七憲章而坐牢的民權領袖，最終成為捷克的總統。</a:t>
            </a:r>
            <a:br>
              <a:rPr lang="en-US" sz="3200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endParaRPr 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788E3D-FD72-D2D5-FE1B-CF4702C7D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801" y="3526631"/>
            <a:ext cx="5422900" cy="30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69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1322D-32E6-618B-510B-9FBA5E7A7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哈威爾</a:t>
            </a:r>
            <a:r>
              <a:rPr lang="en-US" altLang="zh-TW" b="1" dirty="0">
                <a:latin typeface="DengXian" panose="02010600030101010101" pitchFamily="2" charset="-122"/>
                <a:ea typeface="DengXian" panose="02010600030101010101" pitchFamily="2" charset="-122"/>
              </a:rPr>
              <a:t>…</a:t>
            </a:r>
            <a:endParaRPr 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58052-A373-0050-ECA2-1C7929BAD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sz="36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在他坐牢的四年半的日子裏。他就只有透過每週一次的寫信給妻子作為與世界的唯一聯絡，成為他的日誌。</a:t>
            </a:r>
            <a:endParaRPr lang="en-US" altLang="zh-CN" sz="3600" kern="0" dirty="0"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br>
              <a:rPr lang="en-US" sz="3600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sz="36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日誌成為他醒察人生意義最寶貴的時候。最後這些書信被收集成書，成為了歐洲歷史中三大監獄書信之寶厙</a:t>
            </a:r>
            <a:r>
              <a:rPr lang="en-US" altLang="zh-CN" sz="36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( 3 Classics ) </a:t>
            </a:r>
            <a:r>
              <a:rPr lang="zh-CN" altLang="en-US" sz="36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。</a:t>
            </a:r>
            <a:endParaRPr lang="en-US" sz="36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7430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B4AF3-AC0F-A435-7DFD-A5BFADE0E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B2EE7-5F86-A3B8-3A2D-D180035BC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到底那周而復始的生活中，對自己人生有什麼可知？頓悟？</a:t>
            </a:r>
          </a:p>
          <a:p>
            <a:pPr marL="0" indent="0">
              <a:buNone/>
            </a:pPr>
            <a:endParaRPr lang="zh-CN" altLang="en-US" sz="36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4E3F27-CB09-7486-A729-351327C7C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900" y="3136900"/>
            <a:ext cx="2429098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788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265</TotalTime>
  <Words>2141</Words>
  <Application>Microsoft Office PowerPoint</Application>
  <PresentationFormat>Widescreen</PresentationFormat>
  <Paragraphs>114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DengXian</vt:lpstr>
      <vt:lpstr>Arial</vt:lpstr>
      <vt:lpstr>Calibri</vt:lpstr>
      <vt:lpstr>Trebuchet MS</vt:lpstr>
      <vt:lpstr>Berlin</vt:lpstr>
      <vt:lpstr>「是那呼召塑造你一生」</vt:lpstr>
      <vt:lpstr>使徒行傳‬20:13-16  </vt:lpstr>
      <vt:lpstr>使徒行傳‬20:17-21 </vt:lpstr>
      <vt:lpstr>使徒行傳‬20:22-24</vt:lpstr>
      <vt:lpstr>引言:</vt:lpstr>
      <vt:lpstr>PowerPoint Presentation</vt:lpstr>
      <vt:lpstr>1989年11月在捷克是一個特殊的日子。</vt:lpstr>
      <vt:lpstr>哈威爾…</vt:lpstr>
      <vt:lpstr>PowerPoint Presentation</vt:lpstr>
      <vt:lpstr>保羅也將自己服侍的日子記錄在經卷中</vt:lpstr>
      <vt:lpstr> I    一生在这里(呼召)开始。 </vt:lpstr>
      <vt:lpstr>為什麼心中廹切，急速要回到耶路撒冷？</vt:lpstr>
      <vt:lpstr>但為何要在以弗所南80里與長老會面？</vt:lpstr>
      <vt:lpstr>基督徒使用最多的用語…</vt:lpstr>
      <vt:lpstr>II 今日基督徒生活受世界兩種的塗鴉</vt:lpstr>
      <vt:lpstr>A  第一種心靈塗鴉:  一切歸自然。</vt:lpstr>
      <vt:lpstr>一個黑色毛毛蟲竟然成為了變幻多彩的蝴蝶!</vt:lpstr>
      <vt:lpstr>一切也是自然:自然生，自然變，自然存，自然死。</vt:lpstr>
      <vt:lpstr>隨遇而安</vt:lpstr>
      <vt:lpstr>看保羅對長老所說的一番話:</vt:lpstr>
      <vt:lpstr>看保羅對長老所說的一番話:</vt:lpstr>
      <vt:lpstr>他的告白:</vt:lpstr>
      <vt:lpstr>B 第二種心靈塗鴉影響:人本勝天地。</vt:lpstr>
      <vt:lpstr>PowerPoint Presentation</vt:lpstr>
      <vt:lpstr>若沒有呼召的瞭解</vt:lpstr>
      <vt:lpstr>PowerPoint Presentation</vt:lpstr>
      <vt:lpstr>保羅真正所談論的:  人生最終的目標</vt:lpstr>
      <vt:lpstr>保羅真正所談論的:  人生最終的目標</vt:lpstr>
      <vt:lpstr>與長老的關係</vt:lpstr>
      <vt:lpstr>面对职事</vt:lpstr>
      <vt:lpstr>今天中國教會許多傳道人所走過的道路也是一樣</vt:lpstr>
      <vt:lpstr>倪柝聲也寫下了這首詩歌…</vt:lpstr>
      <vt:lpstr>最近支持十多位退休牧師的一番話…</vt:lpstr>
      <vt:lpstr>三個呼召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「是那呼召塑造你一生」</dc:title>
  <dc:creator>timothy chan</dc:creator>
  <cp:lastModifiedBy>timothy chan</cp:lastModifiedBy>
  <cp:revision>10</cp:revision>
  <dcterms:created xsi:type="dcterms:W3CDTF">2023-08-12T21:48:38Z</dcterms:created>
  <dcterms:modified xsi:type="dcterms:W3CDTF">2023-08-13T14:30:26Z</dcterms:modified>
</cp:coreProperties>
</file>