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446" r:id="rId5"/>
    <p:sldId id="318" r:id="rId6"/>
    <p:sldId id="447" r:id="rId7"/>
    <p:sldId id="406" r:id="rId8"/>
    <p:sldId id="414" r:id="rId9"/>
    <p:sldId id="490" r:id="rId10"/>
    <p:sldId id="427" r:id="rId11"/>
    <p:sldId id="422" r:id="rId12"/>
    <p:sldId id="423" r:id="rId13"/>
    <p:sldId id="425" r:id="rId14"/>
    <p:sldId id="419" r:id="rId15"/>
    <p:sldId id="426" r:id="rId16"/>
    <p:sldId id="428" r:id="rId17"/>
    <p:sldId id="433" r:id="rId18"/>
    <p:sldId id="432" r:id="rId19"/>
    <p:sldId id="429" r:id="rId20"/>
    <p:sldId id="431" r:id="rId21"/>
    <p:sldId id="430" r:id="rId22"/>
    <p:sldId id="435" r:id="rId23"/>
    <p:sldId id="436" r:id="rId24"/>
    <p:sldId id="437" r:id="rId25"/>
    <p:sldId id="444" r:id="rId26"/>
    <p:sldId id="438" r:id="rId27"/>
    <p:sldId id="439" r:id="rId28"/>
    <p:sldId id="441" r:id="rId29"/>
    <p:sldId id="442" r:id="rId30"/>
    <p:sldId id="488" r:id="rId31"/>
    <p:sldId id="489" r:id="rId32"/>
    <p:sldId id="4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508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6B99-7762-4A85-AEF1-DEF645AC15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47B8-326F-4AD1-B12C-F95FE29052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://en.wikipedia.org/wiki/Zimbabwe" TargetMode="External"/><Relationship Id="rId2" Type="http://schemas.openxmlformats.org/officeDocument/2006/relationships/hyperlink" Target="http://en.wikipedia.org/wiki/Victoria_Falls" TargetMode="Externa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828800"/>
            <a:ext cx="6706870" cy="2004060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靈魂的</a:t>
            </a:r>
            <a:r>
              <a:rPr lang="zh-CN" altLang="en-US" sz="54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復興 </a:t>
            </a:r>
            <a:r>
              <a:rPr lang="zh-CN" alt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endParaRPr lang="zh-CN" altLang="en-US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419600"/>
            <a:ext cx="5646420" cy="1228090"/>
          </a:xfrm>
        </p:spPr>
        <p:txBody>
          <a:bodyPr>
            <a:normAutofit fontScale="90000"/>
          </a:bodyPr>
          <a:lstStyle/>
          <a:p>
            <a:r>
              <a:rPr lang="zh-CN" sz="40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使徒行傳</a:t>
            </a:r>
            <a:r>
              <a:rPr sz="40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</a:t>
            </a:r>
            <a:r>
              <a:rPr lang="zh-CN" sz="40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：</a:t>
            </a:r>
            <a:r>
              <a:rPr lang="en-US" altLang="zh-CN" sz="40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6-11</a:t>
            </a:r>
            <a:r>
              <a:rPr 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 </a:t>
            </a:r>
            <a:br>
              <a:rPr 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</a:br>
            <a:endParaRPr lang="en-US" altLang="zh-CN" dirty="0">
              <a:solidFill>
                <a:schemeClr val="tx1"/>
              </a:solidFill>
              <a:latin typeface="Microsoft JhengHei" panose="020B0604030504040204" pitchFamily="34" charset="-12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1" name="Picture 29700" descr="ANd9GcSOTD91Is779c1P9BljmHONS2eAVFAUwu0dv8rqBAhNVQp-nux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200150"/>
            <a:ext cx="6553200" cy="445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7" name="Picture 30726" descr="ANd9GcSTVjU8BIvJ7iD_J2nksC8qo0eIiZMn1mlCbD9YjYFFNfAKc49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597025"/>
            <a:ext cx="6553200" cy="3500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9" name="Picture 21508" descr="ANd9GcSIRUoxhSf-NyLqvvM51OKzXbNCmSNVNCZcAy4r4fPwmi2Z-eX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100138"/>
            <a:ext cx="5638800" cy="465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5" name="Picture 35844" descr="Map-Livingston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38537" y="-2276475"/>
            <a:ext cx="16221075" cy="1141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1" name="Picture 4100" descr="livingstone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219200"/>
            <a:ext cx="5791200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4101"/>
          <p:cNvSpPr txBox="1"/>
          <p:nvPr/>
        </p:nvSpPr>
        <p:spPr>
          <a:xfrm>
            <a:off x="1828800" y="5486400"/>
            <a:ext cx="556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t>One of the mapping sketches by Livingstone</a:t>
            </a:r>
            <a:br/>
            <a:r>
              <a:t>sent to the Royal Geographic Society in London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5" name="Picture 5124" descr="Victoria Fall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555750"/>
            <a:ext cx="4038600" cy="342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Text Box 5125"/>
          <p:cNvSpPr txBox="1"/>
          <p:nvPr/>
        </p:nvSpPr>
        <p:spPr>
          <a:xfrm>
            <a:off x="3429000" y="6096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/>
              <a:t>Victoria</a:t>
            </a:r>
            <a:r>
              <a:t> </a:t>
            </a:r>
            <a:r>
              <a:rPr b="1"/>
              <a:t>Falls</a:t>
            </a:r>
            <a: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Picture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609600" y="351155"/>
            <a:ext cx="8056245" cy="6316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5" name="Picture 25604" descr="ANd9GcTBY-pum2GvH6It8LAAjj-nzBz0hVST--Oz6LamPoUda6ICMyUs_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609600"/>
            <a:ext cx="6096000" cy="442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Text Box 25605"/>
          <p:cNvSpPr txBox="1"/>
          <p:nvPr/>
        </p:nvSpPr>
        <p:spPr>
          <a:xfrm>
            <a:off x="914400" y="5334000"/>
            <a:ext cx="763587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t>Henry M. Stanley meets David Livingstone :"Dr. Livingstone, I presume?" </a:t>
            </a:r>
          </a:p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3" name="Picture 27652" descr="ANd9GcS-EJeTgLwQns9Ox3ynVxXhrbaVh7Myrc53wMtxVp9xm69N5tW0X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533400"/>
            <a:ext cx="54864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9" name="Picture 11268" descr="220px-David_Livingstone_memorial_at_Victoria_Falls%2C_Zimbabw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7125" y="533400"/>
            <a:ext cx="4005263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11269"/>
          <p:cNvSpPr txBox="1"/>
          <p:nvPr/>
        </p:nvSpPr>
        <p:spPr>
          <a:xfrm>
            <a:off x="577850" y="6019800"/>
            <a:ext cx="694213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1400"/>
              <a:t>David Livingstone memorial at </a:t>
            </a:r>
            <a:r>
              <a:rPr sz="1400">
                <a:hlinkClick r:id="rId2" tooltip="Victoria Falls"/>
              </a:rPr>
              <a:t>Victoria Falls</a:t>
            </a:r>
            <a:r>
              <a:rPr sz="1400"/>
              <a:t>, the first statue on the </a:t>
            </a:r>
            <a:r>
              <a:rPr sz="1400">
                <a:hlinkClick r:id="rId3"/>
              </a:rPr>
              <a:t>Zimbabwean</a:t>
            </a:r>
            <a:r>
              <a:rPr sz="1400"/>
              <a:t> side</a:t>
            </a:r>
            <a:r>
              <a:t> 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使徒行傳</a:t>
            </a:r>
            <a:r>
              <a:rPr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</a:t>
            </a:r>
            <a:r>
              <a:rPr lang="zh-CN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：</a:t>
            </a:r>
            <a:r>
              <a:rPr lang="en-US" altLang="zh-CN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6-11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" y="1338580"/>
            <a:ext cx="8992235" cy="5367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6 他們聚集的時候，問</a:t>
            </a:r>
            <a:r>
              <a:rPr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耶穌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說：「主啊，你</a:t>
            </a:r>
            <a:r>
              <a:rPr sz="36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復興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以色列國就在這時候嗎？」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buNone/>
            </a:pP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7 耶穌對他們說：「</a:t>
            </a:r>
            <a:r>
              <a:rPr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父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憑著自己的權柄所定的時候、日期，不是你們可以知道的。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buNone/>
            </a:pP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8 但</a:t>
            </a:r>
            <a:r>
              <a:rPr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聖靈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降臨在你們身上，你們就必得著能力，並要</a:t>
            </a:r>
            <a:r>
              <a:rPr sz="36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在耶路撒冷、猶太全地和撒馬利亞，直到地極，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作我的見證。」 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buNone/>
            </a:pP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3313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sp>
        <p:nvSpPr>
          <p:cNvPr id="13315" name="Text Placeholder 13314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>
              <a:buNone/>
            </a:pPr>
            <a:r>
              <a:t>"And if my disclosures regarding the terrible </a:t>
            </a:r>
            <a:r>
              <a:rPr err="1"/>
              <a:t>Ujijian</a:t>
            </a:r>
            <a:r>
              <a:t> slavery should lead to the suppression of the East Coast slave trade, I shall regard that as a greater matter by far than the discovery of all the Nile sources together." </a:t>
            </a:r>
          </a:p>
          <a:p>
            <a:pPr marL="0" indent="0">
              <a:buNone/>
            </a:pPr>
            <a:r>
              <a:t>– Livingstone in a letter to the editor of the </a:t>
            </a:r>
            <a:r>
              <a:rPr i="1"/>
              <a:t>New York Herald</a:t>
            </a:r>
            <a: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Picture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533400" y="381000"/>
            <a:ext cx="8049260" cy="593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1" name="Picture 24580" descr="ANd9GcR86O5g2NLZJ8zhJQqZ6--lkaU5iFOJMso4KKJcGDllnJjV1nCA1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431925"/>
            <a:ext cx="5562600" cy="416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3" name="Picture 32772" descr="ANd9GcT16r1Z4p1fqvrUkCD3_psCXXy7YMANcu-ytE2o74C7Sawmz4uCQ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762000"/>
            <a:ext cx="533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21" name="Picture 34820" descr="ANd9GcRHruAIi_xeYb-aUhTz4gxGXyuO3DSWSqtQSXEQvgtRAzZ9KigZC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974725"/>
            <a:ext cx="6096000" cy="4565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1" name="Picture 14340" descr="220px-David_Livingstone_statue%2C_Princes_Street_Gardens%2C_Edinburg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457200"/>
            <a:ext cx="41783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 Box 14341"/>
          <p:cNvSpPr txBox="1"/>
          <p:nvPr/>
        </p:nvSpPr>
        <p:spPr>
          <a:xfrm>
            <a:off x="2590800" y="6096000"/>
            <a:ext cx="32575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t>Livingstone statue, Edinburgh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6" name="Text Box 15365"/>
          <p:cNvSpPr txBox="1"/>
          <p:nvPr/>
        </p:nvSpPr>
        <p:spPr>
          <a:xfrm>
            <a:off x="2819400" y="5943600"/>
            <a:ext cx="33464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/>
              <a:t>Westminster Abbey, London</a:t>
            </a:r>
            <a:r>
              <a:t> </a:t>
            </a:r>
          </a:p>
        </p:txBody>
      </p:sp>
      <p:pic>
        <p:nvPicPr>
          <p:cNvPr id="102" name="Picture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547370" y="284480"/>
            <a:ext cx="7994015" cy="5659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809750" y="255905"/>
            <a:ext cx="5143500" cy="6411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Picture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1748790" y="152400"/>
            <a:ext cx="5265420" cy="651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676400" y="1752600"/>
            <a:ext cx="60261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8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復興</a:t>
            </a:r>
            <a:endParaRPr sz="4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CN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endParaRPr lang="zh-CN" sz="4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CN" sz="48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被復興</a:t>
            </a:r>
            <a:r>
              <a:rPr sz="40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sz="4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zh-CN" altLang="en-US" sz="4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使徒行傳</a:t>
            </a:r>
            <a:r>
              <a:rPr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</a:t>
            </a:r>
            <a:r>
              <a:rPr lang="zh-CN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：</a:t>
            </a:r>
            <a:r>
              <a:rPr lang="en-US" altLang="zh-CN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6-11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" y="1317625"/>
            <a:ext cx="8992235" cy="5387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9 說了這話，他們正看的時候，他就被取上升，有一朵雲彩把他接去，便看不見他了。 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buNone/>
            </a:pP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10 當他往上去，他們定睛望天的時候，忽然有兩個人身穿白衣站在旁邊，說： 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buNone/>
            </a:pP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11 「加利利人哪，你們</a:t>
            </a:r>
            <a:r>
              <a:rPr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為什麼站著望天呢？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這離開你們被接升天的耶穌，</a:t>
            </a:r>
            <a:r>
              <a:rPr sz="36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你們見他怎樣往天上去，他還要怎樣來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。」 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buNone/>
            </a:pP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62000" y="2971800"/>
            <a:ext cx="8013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精神的追求與施捨</a:t>
            </a:r>
            <a:endParaRPr sz="4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47800" y="2209800"/>
            <a:ext cx="73355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800" b="1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復興</a:t>
            </a:r>
            <a:endParaRPr lang="zh-CN" sz="4000" dirty="0">
              <a:highlight>
                <a:srgbClr val="00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algn="ctr"/>
            <a:endParaRPr lang="zh-CN" altLang="en-US" sz="40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altLang="zh-CN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Restore</a:t>
            </a:r>
            <a:r>
              <a:rPr lang="en-US" altLang="zh-CN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endParaRPr lang="en-US" altLang="zh-CN" sz="40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748790" y="179705"/>
            <a:ext cx="5427980" cy="65449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4079875" y="4572000"/>
            <a:ext cx="796925" cy="114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47800" y="2209800"/>
            <a:ext cx="73355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忠心善良</a:t>
            </a:r>
            <a:endParaRPr lang="zh-CN" sz="44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algn="ctr"/>
            <a:r>
              <a:rPr lang="en-US" altLang="zh-CN" sz="4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vs</a:t>
            </a:r>
            <a:endParaRPr lang="en-US" altLang="zh-CN" sz="44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algn="ctr"/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又懶又惡</a:t>
            </a:r>
            <a:endParaRPr lang="zh-CN" altLang="en-US" sz="4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1" name="Picture 9220" descr="220px-David_Livingstone_by_Frederick_Havi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04800"/>
            <a:ext cx="3726180" cy="4839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962400" y="914400"/>
            <a:ext cx="50863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4400">
              <a:buClrTx/>
              <a:buSzTx/>
              <a:buFontTx/>
              <a:buNone/>
            </a:pPr>
            <a:r>
              <a:rPr sz="4400" b="1">
                <a:effectLst>
                  <a:outerShdw blurRad="38100" dist="38100" dir="2700000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David Livingstone</a:t>
            </a:r>
            <a:br>
              <a:rPr sz="440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</a:br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大衛</a:t>
            </a:r>
            <a:r>
              <a:rPr lang="en-US" alt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李文斯頓</a:t>
            </a:r>
            <a:endParaRPr lang="zh-CN" altLang="en-US" sz="36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algn="ctr" defTabSz="914400">
              <a:buClrTx/>
              <a:buSzTx/>
              <a:buFontTx/>
              <a:buNone/>
            </a:pPr>
            <a:br>
              <a:rPr lang="zh-CN" altLang="en-US" sz="440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</a:br>
            <a:r>
              <a:rPr sz="280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The Great Missionary and Explorer to Africa</a:t>
            </a:r>
            <a:endParaRPr lang="en-US" sz="280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2051" name="Subtitle 2050"/>
          <p:cNvSpPr>
            <a:spLocks noGrp="1"/>
          </p:cNvSpPr>
          <p:nvPr/>
        </p:nvSpPr>
        <p:spPr>
          <a:xfrm>
            <a:off x="3962400" y="4495800"/>
            <a:ext cx="5150485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Tx/>
              <a:buSzTx/>
              <a:buFontTx/>
            </a:pPr>
            <a:r>
              <a: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Microsoft JhengHei" panose="020B0604030504040204" pitchFamily="34" charset="-120"/>
                <a:cs typeface="Calibri" panose="020F0502020204030204" charset="0"/>
                <a:sym typeface="+mn-ea"/>
              </a:rPr>
              <a:t>March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Microsoft JhengHei" panose="020B0604030504040204" pitchFamily="34" charset="-120"/>
                <a:cs typeface="Calibri" panose="020F0502020204030204" charset="0"/>
                <a:sym typeface="+mn-ea"/>
              </a:rPr>
              <a:t> </a:t>
            </a:r>
            <a:r>
              <a: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Microsoft JhengHei" panose="020B0604030504040204" pitchFamily="34" charset="-120"/>
                <a:cs typeface="Calibri" panose="020F0502020204030204" charset="0"/>
              </a:rPr>
              <a:t>19</a:t>
            </a:r>
            <a:r>
              <a:rPr lang="zh-CN"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，</a:t>
            </a:r>
            <a:r>
              <a:rPr sz="2800" kern="1200" baseline="0"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  <a:cs typeface="Calibri" panose="020F0502020204030204" charset="0"/>
              </a:rPr>
              <a:t>1813 – May</a:t>
            </a:r>
            <a:r>
              <a:rPr lang="en-US" sz="2800" kern="1200" baseline="0"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  <a:cs typeface="Calibri" panose="020F0502020204030204" charset="0"/>
              </a:rPr>
              <a:t> </a:t>
            </a:r>
            <a:r>
              <a:rPr sz="2800"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  <a:cs typeface="Calibri" panose="020F0502020204030204" charset="0"/>
                <a:sym typeface="+mn-ea"/>
              </a:rPr>
              <a:t>1</a:t>
            </a:r>
            <a:r>
              <a:rPr lang="zh-CN"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，</a:t>
            </a:r>
            <a:r>
              <a:rPr sz="2800" kern="1200" baseline="0"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  <a:cs typeface="Calibri" panose="020F0502020204030204" charset="0"/>
              </a:rPr>
              <a:t>1873</a:t>
            </a:r>
            <a:endParaRPr sz="2800" kern="1200" baseline="0">
              <a:solidFill>
                <a:schemeClr val="tx1"/>
              </a:solidFill>
              <a:latin typeface="Calibri" panose="020F0502020204030204" charset="0"/>
              <a:ea typeface="Microsoft JhengHei" panose="020B0604030504040204" pitchFamily="34" charset="-12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Picture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811530" y="637540"/>
            <a:ext cx="7590155" cy="5782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Picture 7172" descr="Map of Africa, Africa Maps, Political Map of Africa, Countries in Afri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338" y="481013"/>
            <a:ext cx="6791325" cy="589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WPS Presentation</Application>
  <PresentationFormat>On-screen Show (4:3)</PresentationFormat>
  <Paragraphs>54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Microsoft JhengHei</vt:lpstr>
      <vt:lpstr>Microsoft JhengHei UI</vt:lpstr>
      <vt:lpstr>Microsoft YaHei</vt:lpstr>
      <vt:lpstr>Arial Unicode MS</vt:lpstr>
      <vt:lpstr>Calibri</vt:lpstr>
      <vt:lpstr>Office Theme</vt:lpstr>
      <vt:lpstr>靈魂的復興    </vt:lpstr>
      <vt:lpstr>使徒行傳 1：6-11</vt:lpstr>
      <vt:lpstr>使徒行傳 1：6-11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米非波設蒙恩記</dc:title>
  <dc:creator>Jesse</dc:creator>
  <cp:lastModifiedBy>16508</cp:lastModifiedBy>
  <cp:revision>50</cp:revision>
  <dcterms:created xsi:type="dcterms:W3CDTF">2016-07-16T18:50:00Z</dcterms:created>
  <dcterms:modified xsi:type="dcterms:W3CDTF">2023-09-22T22:58:42Z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5378AE710A74450ABB185FFFA141DA0F_13</vt:lpwstr>
  </property>
  <property fmtid="{D5CDD505-2E9C-101B-9397-08002B2CF9AE}" pid="3" name="KSOProductBuildVer">
    <vt:lpwstr>1033-12.2.0.13215</vt:lpwstr>
  </property>
</Properties>
</file>