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63442e48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63442e48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63442e48e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63442e48e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63442e48e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63442e48e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63442e48ef_0_22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63442e48ef_0_22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63442e48ef_0_2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63442e48ef_0_2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63442e48ef_0_2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63442e48ef_0_2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63442e48ef_0_2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63442e48ef_0_2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5738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你是好鄰舍嗎？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solidFill>
                  <a:schemeClr val="dk2"/>
                </a:solidFill>
              </a:rPr>
              <a:t>The Good Samaritan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路加福音 10：25-37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3490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路加福音 10：25-37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951875" y="1156750"/>
            <a:ext cx="7544400" cy="360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2176"/>
              <a:buFont typeface="Arial"/>
              <a:buNone/>
            </a:pPr>
            <a:r>
              <a:rPr lang="en" sz="2608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25有一個律法師、起來試探耶穌說、夫子、我該作甚麼纔可以承受永生。</a:t>
            </a:r>
            <a:endParaRPr sz="2608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2176"/>
              <a:buFont typeface="Arial"/>
              <a:buNone/>
            </a:pPr>
            <a:r>
              <a:rPr lang="en" sz="2608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26耶穌對他說、律法上寫的是甚麼．你念的是怎樣呢。</a:t>
            </a:r>
            <a:endParaRPr sz="2608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2176"/>
              <a:buFont typeface="Arial"/>
              <a:buNone/>
            </a:pPr>
            <a:r>
              <a:rPr lang="en" sz="2608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27他回答說、『你要盡心、盡性、盡力、盡意、愛主你的　神．又要愛鄰舍如同自己。』</a:t>
            </a:r>
            <a:endParaRPr sz="2608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2176"/>
              <a:buFont typeface="Arial"/>
              <a:buNone/>
            </a:pPr>
            <a:r>
              <a:rPr lang="en" sz="2608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28耶穌說、你回答的是．你這樣行、就必得永生。</a:t>
            </a:r>
            <a:endParaRPr sz="2608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8635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29那人要顯明自己有理、就對耶穌說、</a:t>
            </a:r>
            <a:r>
              <a:rPr lang="en" sz="2400">
                <a:solidFill>
                  <a:schemeClr val="dk1"/>
                </a:solidFill>
                <a:highlight>
                  <a:schemeClr val="accent6"/>
                </a:highlight>
                <a:latin typeface="Roboto"/>
                <a:ea typeface="Roboto"/>
                <a:cs typeface="Roboto"/>
                <a:sym typeface="Roboto"/>
              </a:rPr>
              <a:t>誰是我的鄰舍</a:t>
            </a: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呢。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30耶穌回答說、有一個人從耶路撒冷下耶利哥去、落在強盜手中、他們剝去他的衣裳、把他打個半死、就丟下他走了。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31偶然有一個祭司、從這條路下來．看見他就從那邊過去了。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32又有一個利未人、來到這地方、看見他、也</a:t>
            </a:r>
            <a:r>
              <a:rPr lang="en" sz="2400">
                <a:solidFill>
                  <a:schemeClr val="dk1"/>
                </a:solidFill>
                <a:highlight>
                  <a:srgbClr val="00FFFF"/>
                </a:highlight>
                <a:latin typeface="Roboto"/>
                <a:ea typeface="Roboto"/>
                <a:cs typeface="Roboto"/>
                <a:sym typeface="Roboto"/>
              </a:rPr>
              <a:t>照樣</a:t>
            </a: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從那邊過去了。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33惟有一個撒瑪利亞人、行路來到那裡．看見他就</a:t>
            </a:r>
            <a:r>
              <a:rPr lang="en" sz="2400">
                <a:solidFill>
                  <a:schemeClr val="dk1"/>
                </a:solidFill>
                <a:highlight>
                  <a:schemeClr val="accent6"/>
                </a:highlight>
                <a:latin typeface="Roboto"/>
                <a:ea typeface="Roboto"/>
                <a:cs typeface="Roboto"/>
                <a:sym typeface="Roboto"/>
              </a:rPr>
              <a:t>動了慈心</a:t>
            </a: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、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34上前用油和酒倒在他的傷處、包裹好了、扶他騎上自己的牲口、帶到店裡去照應他。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35第二天拿出二錢銀子來、交給店主說、你且照應他．此外所費用的、我回來必還你。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36你想這三個人、</a:t>
            </a:r>
            <a:r>
              <a:rPr lang="en" sz="2400">
                <a:solidFill>
                  <a:schemeClr val="dk1"/>
                </a:solidFill>
                <a:highlight>
                  <a:schemeClr val="accent6"/>
                </a:highlight>
                <a:latin typeface="Roboto"/>
                <a:ea typeface="Roboto"/>
                <a:cs typeface="Roboto"/>
                <a:sym typeface="Roboto"/>
              </a:rPr>
              <a:t>那一個是落在強盜手中的鄰舍呢</a:t>
            </a: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。</a:t>
            </a:r>
            <a:endParaRPr sz="24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37他說、是憐憫他的。耶穌說、你去</a:t>
            </a:r>
            <a:r>
              <a:rPr lang="en" sz="2400">
                <a:solidFill>
                  <a:schemeClr val="dk1"/>
                </a:solidFill>
                <a:highlight>
                  <a:srgbClr val="00FFFF"/>
                </a:highlight>
                <a:latin typeface="Roboto"/>
                <a:ea typeface="Roboto"/>
                <a:cs typeface="Roboto"/>
                <a:sym typeface="Roboto"/>
              </a:rPr>
              <a:t>照樣</a:t>
            </a:r>
            <a:r>
              <a:rPr lang="en"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行罷。（GO and DO likewise.）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1338175"/>
            <a:ext cx="8520600" cy="221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永生是</a:t>
            </a:r>
            <a:r>
              <a:rPr b="1" lang="en" sz="3600">
                <a:highlight>
                  <a:srgbClr val="FFFF00"/>
                </a:highlight>
                <a:latin typeface="Roboto"/>
                <a:ea typeface="Roboto"/>
                <a:cs typeface="Roboto"/>
                <a:sym typeface="Roboto"/>
              </a:rPr>
              <a:t>承受</a:t>
            </a:r>
            <a:r>
              <a:rPr lang="en" sz="3600">
                <a:latin typeface="Roboto"/>
                <a:ea typeface="Roboto"/>
                <a:cs typeface="Roboto"/>
                <a:sym typeface="Roboto"/>
              </a:rPr>
              <a:t>的恩典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 不是我們能</a:t>
            </a:r>
            <a:r>
              <a:rPr b="1" lang="en" sz="3600">
                <a:highlight>
                  <a:srgbClr val="FFFF00"/>
                </a:highlight>
                <a:latin typeface="Roboto"/>
                <a:ea typeface="Roboto"/>
                <a:cs typeface="Roboto"/>
                <a:sym typeface="Roboto"/>
              </a:rPr>
              <a:t>做</a:t>
            </a:r>
            <a:r>
              <a:rPr lang="en" sz="3600">
                <a:latin typeface="Roboto"/>
                <a:ea typeface="Roboto"/>
                <a:cs typeface="Roboto"/>
                <a:sym typeface="Roboto"/>
              </a:rPr>
              <a:t>什麼</a:t>
            </a:r>
            <a:endParaRPr sz="3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ctrTitle"/>
          </p:nvPr>
        </p:nvSpPr>
        <p:spPr>
          <a:xfrm>
            <a:off x="311700" y="990150"/>
            <a:ext cx="8520600" cy="15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Roboto"/>
              <a:ea typeface="Roboto"/>
              <a:cs typeface="Roboto"/>
              <a:sym typeface="Roboto"/>
            </a:endParaRPr>
          </a:p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600">
                <a:latin typeface="Roboto"/>
                <a:ea typeface="Roboto"/>
                <a:cs typeface="Roboto"/>
                <a:sym typeface="Roboto"/>
              </a:rPr>
              <a:t>盡心、盡性、盡力、盡意</a:t>
            </a:r>
            <a:endParaRPr sz="36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600"/>
          </a:p>
        </p:txBody>
      </p:sp>
      <p:sp>
        <p:nvSpPr>
          <p:cNvPr id="84" name="Google Shape;84;p18"/>
          <p:cNvSpPr txBox="1"/>
          <p:nvPr>
            <p:ph idx="1" type="subTitle"/>
          </p:nvPr>
        </p:nvSpPr>
        <p:spPr>
          <a:xfrm>
            <a:off x="311700" y="2618700"/>
            <a:ext cx="8520600" cy="100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152400" lvl="0" marL="76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rgbClr val="4A86E8"/>
                </a:solidFill>
                <a:latin typeface="Roboto"/>
                <a:ea typeface="Roboto"/>
                <a:cs typeface="Roboto"/>
                <a:sym typeface="Roboto"/>
              </a:rPr>
              <a:t>法律的規範 vs 道德的要求</a:t>
            </a:r>
            <a:endParaRPr sz="3000">
              <a:solidFill>
                <a:srgbClr val="4A86E8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2286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>
                <a:latin typeface="Roboto"/>
                <a:ea typeface="Roboto"/>
                <a:cs typeface="Roboto"/>
                <a:sym typeface="Roboto"/>
              </a:rPr>
              <a:t>自我中心：“誰是</a:t>
            </a:r>
            <a:r>
              <a:rPr lang="en" sz="3000">
                <a:highlight>
                  <a:schemeClr val="accent6"/>
                </a:highlight>
                <a:latin typeface="Roboto"/>
                <a:ea typeface="Roboto"/>
                <a:cs typeface="Roboto"/>
                <a:sym typeface="Roboto"/>
              </a:rPr>
              <a:t>我的</a:t>
            </a:r>
            <a:r>
              <a:rPr lang="en" sz="3000">
                <a:latin typeface="Roboto"/>
                <a:ea typeface="Roboto"/>
                <a:cs typeface="Roboto"/>
                <a:sym typeface="Roboto"/>
              </a:rPr>
              <a:t>鄰舍”？</a:t>
            </a:r>
            <a:endParaRPr sz="3000">
              <a:latin typeface="Roboto"/>
              <a:ea typeface="Roboto"/>
              <a:cs typeface="Roboto"/>
              <a:sym typeface="Roboto"/>
            </a:endParaRPr>
          </a:p>
          <a:p>
            <a:pPr indent="2286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>
                <a:latin typeface="Roboto"/>
                <a:ea typeface="Roboto"/>
                <a:cs typeface="Roboto"/>
                <a:sym typeface="Roboto"/>
              </a:rPr>
              <a:t>vs</a:t>
            </a:r>
            <a:endParaRPr sz="3000">
              <a:latin typeface="Roboto"/>
              <a:ea typeface="Roboto"/>
              <a:cs typeface="Roboto"/>
              <a:sym typeface="Roboto"/>
            </a:endParaRPr>
          </a:p>
          <a:p>
            <a:pPr indent="2286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latin typeface="Roboto"/>
                <a:ea typeface="Roboto"/>
                <a:cs typeface="Roboto"/>
                <a:sym typeface="Roboto"/>
              </a:rPr>
              <a:t>愛人如己：</a:t>
            </a:r>
            <a:r>
              <a:rPr lang="en" sz="3000">
                <a:latin typeface="Roboto"/>
                <a:ea typeface="Roboto"/>
                <a:cs typeface="Roboto"/>
                <a:sym typeface="Roboto"/>
              </a:rPr>
              <a:t>“誰是</a:t>
            </a:r>
            <a:r>
              <a:rPr lang="en" sz="3000">
                <a:highlight>
                  <a:schemeClr val="accent6"/>
                </a:highlight>
                <a:latin typeface="Roboto"/>
                <a:ea typeface="Roboto"/>
                <a:cs typeface="Roboto"/>
                <a:sym typeface="Roboto"/>
              </a:rPr>
              <a:t>他的</a:t>
            </a:r>
            <a:r>
              <a:rPr lang="en" sz="3000">
                <a:latin typeface="Roboto"/>
                <a:ea typeface="Roboto"/>
                <a:cs typeface="Roboto"/>
                <a:sym typeface="Roboto"/>
              </a:rPr>
              <a:t>鄰舍”？</a:t>
            </a:r>
            <a:endParaRPr sz="30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19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4572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3100">
                <a:latin typeface="Roboto"/>
                <a:ea typeface="Roboto"/>
                <a:cs typeface="Roboto"/>
                <a:sym typeface="Roboto"/>
              </a:rPr>
              <a:t>憐憫</a:t>
            </a:r>
            <a:r>
              <a:rPr lang="en" sz="3100">
                <a:latin typeface="Roboto"/>
                <a:ea typeface="Roboto"/>
                <a:cs typeface="Roboto"/>
                <a:sym typeface="Roboto"/>
              </a:rPr>
              <a:t> </a:t>
            </a:r>
            <a:endParaRPr sz="3100">
              <a:latin typeface="Roboto"/>
              <a:ea typeface="Roboto"/>
              <a:cs typeface="Roboto"/>
              <a:sym typeface="Roboto"/>
            </a:endParaRPr>
          </a:p>
          <a:p>
            <a:pPr indent="4572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latin typeface="Roboto"/>
                <a:ea typeface="Roboto"/>
                <a:cs typeface="Roboto"/>
                <a:sym typeface="Roboto"/>
              </a:rPr>
              <a:t>是發自內心、回應神給你的感動</a:t>
            </a:r>
            <a:endParaRPr sz="3100"/>
          </a:p>
        </p:txBody>
      </p:sp>
      <p:sp>
        <p:nvSpPr>
          <p:cNvPr id="96" name="Google Shape;96;p2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