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embeddedFontLst>
    <p:embeddedFont>
      <p:font typeface="Robo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font" Target="fonts/Roboto-bold.fntdata"/><Relationship Id="rId10" Type="http://schemas.openxmlformats.org/officeDocument/2006/relationships/slide" Target="slides/slide5.xml"/><Relationship Id="rId21" Type="http://schemas.openxmlformats.org/officeDocument/2006/relationships/font" Target="fonts/Roboto-regular.fntdata"/><Relationship Id="rId13" Type="http://schemas.openxmlformats.org/officeDocument/2006/relationships/slide" Target="slides/slide8.xml"/><Relationship Id="rId24" Type="http://schemas.openxmlformats.org/officeDocument/2006/relationships/font" Target="fonts/Roboto-boldItalic.fntdata"/><Relationship Id="rId12" Type="http://schemas.openxmlformats.org/officeDocument/2006/relationships/slide" Target="slides/slide7.xml"/><Relationship Id="rId23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64c12d03c0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64c12d03c0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64c12d03c0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64c12d03c0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64c98146c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64c98146c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64c98146c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64c98146c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64c98146c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64c98146c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64c98146c2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64c98146c2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64b637a3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64b637a3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64c12d03c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64c12d03c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64c98146c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64c98146c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64c98146c2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64c98146c2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64c98146c2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64c98146c2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64c12d03c0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64c12d03c0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64c12d03c0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64c12d03c0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64c98146c2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64c98146c2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19575"/>
            <a:ext cx="8520600" cy="147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擴張你的帳幕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24525" y="24527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以賽亞書54：2-3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latin typeface="Roboto"/>
                <a:ea typeface="Roboto"/>
                <a:cs typeface="Roboto"/>
                <a:sym typeface="Roboto"/>
              </a:rPr>
              <a:t>事業的成功</a:t>
            </a:r>
            <a:r>
              <a:rPr lang="en" sz="3600">
                <a:latin typeface="Roboto"/>
                <a:ea typeface="Roboto"/>
                <a:cs typeface="Roboto"/>
                <a:sym typeface="Roboto"/>
              </a:rPr>
              <a:t> vs </a:t>
            </a:r>
            <a:r>
              <a:rPr b="1" lang="en" sz="3600">
                <a:latin typeface="Roboto"/>
                <a:ea typeface="Roboto"/>
                <a:cs typeface="Roboto"/>
                <a:sym typeface="Roboto"/>
              </a:rPr>
              <a:t>生命的成就</a:t>
            </a:r>
            <a:endParaRPr b="1"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止於至善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https://www.youtube.com/watch?v=ZGwnnpXQ7FM</a:t>
            </a:r>
            <a:endParaRPr/>
          </a:p>
        </p:txBody>
      </p:sp>
      <p:sp>
        <p:nvSpPr>
          <p:cNvPr id="112" name="Google Shape;112;p24"/>
          <p:cNvSpPr txBox="1"/>
          <p:nvPr/>
        </p:nvSpPr>
        <p:spPr>
          <a:xfrm>
            <a:off x="1589800" y="471950"/>
            <a:ext cx="5480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202124"/>
                </a:solidFill>
                <a:highlight>
                  <a:schemeClr val="accent6"/>
                </a:highlight>
                <a:latin typeface="Roboto"/>
                <a:ea typeface="Roboto"/>
                <a:cs typeface="Roboto"/>
                <a:sym typeface="Roboto"/>
              </a:rPr>
              <a:t>60-80歲給年輕自己的建議</a:t>
            </a:r>
            <a:endParaRPr b="1" sz="2800">
              <a:solidFill>
                <a:schemeClr val="dk2"/>
              </a:solidFill>
              <a:highlight>
                <a:schemeClr val="accent6"/>
              </a:highligh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5"/>
          <p:cNvSpPr txBox="1"/>
          <p:nvPr>
            <p:ph type="title"/>
          </p:nvPr>
        </p:nvSpPr>
        <p:spPr>
          <a:xfrm>
            <a:off x="306650" y="330575"/>
            <a:ext cx="8492700" cy="4654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800"/>
              <a:buFont typeface="Roboto"/>
              <a:buAutoNum type="arabicPeriod"/>
            </a:pPr>
            <a:r>
              <a:rPr lang="en" sz="28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Look at your context - 人生很多事情不要只用一件事情去評論、要看到人生前後所有的因素，這就是</a:t>
            </a:r>
            <a:r>
              <a:rPr b="1" lang="en" sz="28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包容、同理心</a:t>
            </a:r>
            <a:r>
              <a:rPr lang="en" sz="28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。 </a:t>
            </a:r>
            <a:endParaRPr sz="28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800"/>
              <a:buFont typeface="Roboto"/>
              <a:buAutoNum type="arabicPeriod"/>
            </a:pPr>
            <a:r>
              <a:rPr lang="en" sz="28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紐約大學教授：</a:t>
            </a:r>
            <a:r>
              <a:rPr b="1" lang="en" sz="28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no rush</a:t>
            </a:r>
            <a:r>
              <a:rPr lang="en" sz="28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, 人生沒有什麼事情需要那麼著急的，take it easy。 </a:t>
            </a:r>
            <a:endParaRPr sz="28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800"/>
              <a:buFont typeface="Roboto"/>
              <a:buAutoNum type="arabicPeriod"/>
            </a:pPr>
            <a:r>
              <a:rPr b="1" lang="en" sz="28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Give</a:t>
            </a:r>
            <a:r>
              <a:rPr lang="en" sz="28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- a valuable collection貴重的收藏品如果不能給出去，那就只是一個stuff 沒有價值的物品。</a:t>
            </a:r>
            <a:endParaRPr sz="28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800"/>
              <a:buFont typeface="Roboto"/>
              <a:buAutoNum type="arabicPeriod"/>
            </a:pPr>
            <a:r>
              <a:rPr b="1" lang="en" sz="28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Don’t be afraid</a:t>
            </a:r>
            <a:r>
              <a:rPr lang="en" sz="28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- 不要害怕面對挑戰。</a:t>
            </a:r>
            <a:endParaRPr sz="28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6"/>
          <p:cNvSpPr txBox="1"/>
          <p:nvPr>
            <p:ph type="title"/>
          </p:nvPr>
        </p:nvSpPr>
        <p:spPr>
          <a:xfrm>
            <a:off x="490250" y="243575"/>
            <a:ext cx="7939500" cy="474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600"/>
              <a:buAutoNum type="arabicPeriod" startAt="5"/>
            </a:pPr>
            <a:r>
              <a:rPr b="1" lang="en" sz="2600">
                <a:solidFill>
                  <a:srgbClr val="202124"/>
                </a:solidFill>
                <a:highlight>
                  <a:srgbClr val="FFFFFF"/>
                </a:highlight>
              </a:rPr>
              <a:t>Laugh &amp; humor</a:t>
            </a:r>
            <a:r>
              <a:rPr lang="en" sz="2600">
                <a:solidFill>
                  <a:srgbClr val="202124"/>
                </a:solidFill>
                <a:highlight>
                  <a:srgbClr val="FFFFFF"/>
                </a:highlight>
              </a:rPr>
              <a:t>- 幽默感、喜樂、歡笑，接納， stop worry.</a:t>
            </a:r>
            <a:endParaRPr sz="2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600"/>
              <a:buAutoNum type="arabicPeriod" startAt="5"/>
            </a:pPr>
            <a:r>
              <a:rPr b="1" lang="en" sz="2600">
                <a:solidFill>
                  <a:srgbClr val="202124"/>
                </a:solidFill>
                <a:highlight>
                  <a:srgbClr val="FFFFFF"/>
                </a:highlight>
              </a:rPr>
              <a:t>Don’t worry</a:t>
            </a:r>
            <a:r>
              <a:rPr lang="en" sz="2600">
                <a:solidFill>
                  <a:srgbClr val="202124"/>
                </a:solidFill>
                <a:highlight>
                  <a:srgbClr val="FFFFFF"/>
                </a:highlight>
              </a:rPr>
              <a:t> others think about you-be OK with yourself, 接納你自己， 不要管別人怎麼說，do what you like.</a:t>
            </a:r>
            <a:endParaRPr sz="2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600"/>
              <a:buAutoNum type="arabicPeriod" startAt="5"/>
            </a:pPr>
            <a:r>
              <a:rPr b="1" lang="en" sz="2600">
                <a:solidFill>
                  <a:srgbClr val="202124"/>
                </a:solidFill>
                <a:highlight>
                  <a:srgbClr val="FFFFFF"/>
                </a:highlight>
              </a:rPr>
              <a:t>Don’t be afraid</a:t>
            </a:r>
            <a:r>
              <a:rPr lang="en" sz="2600">
                <a:solidFill>
                  <a:srgbClr val="202124"/>
                </a:solidFill>
                <a:highlight>
                  <a:srgbClr val="FFFFFF"/>
                </a:highlight>
              </a:rPr>
              <a:t> to make </a:t>
            </a:r>
            <a:r>
              <a:rPr b="1" lang="en" sz="2600">
                <a:solidFill>
                  <a:srgbClr val="202124"/>
                </a:solidFill>
                <a:highlight>
                  <a:srgbClr val="FFFFFF"/>
                </a:highlight>
              </a:rPr>
              <a:t>mistakes</a:t>
            </a:r>
            <a:r>
              <a:rPr lang="en" sz="2600">
                <a:solidFill>
                  <a:srgbClr val="202124"/>
                </a:solidFill>
                <a:highlight>
                  <a:srgbClr val="FFFFFF"/>
                </a:highlight>
              </a:rPr>
              <a:t>- </a:t>
            </a:r>
            <a:r>
              <a:rPr b="1" lang="en" sz="2600">
                <a:solidFill>
                  <a:srgbClr val="202124"/>
                </a:solidFill>
                <a:highlight>
                  <a:srgbClr val="FFFFFF"/>
                </a:highlight>
              </a:rPr>
              <a:t>experience</a:t>
            </a:r>
            <a:r>
              <a:rPr lang="en" sz="2600">
                <a:solidFill>
                  <a:srgbClr val="202124"/>
                </a:solidFill>
                <a:highlight>
                  <a:srgbClr val="FFFFFF"/>
                </a:highlight>
              </a:rPr>
              <a:t> the real world, learning is not just school it’s experience. 人生經歷成就同理心</a:t>
            </a:r>
            <a:endParaRPr sz="2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600"/>
              <a:buAutoNum type="arabicPeriod" startAt="5"/>
            </a:pPr>
            <a:r>
              <a:rPr b="1" lang="en" sz="2600">
                <a:solidFill>
                  <a:srgbClr val="202124"/>
                </a:solidFill>
                <a:highlight>
                  <a:srgbClr val="FFFFFF"/>
                </a:highlight>
              </a:rPr>
              <a:t>Be kind</a:t>
            </a:r>
            <a:r>
              <a:rPr lang="en" sz="2600">
                <a:solidFill>
                  <a:srgbClr val="202124"/>
                </a:solidFill>
                <a:highlight>
                  <a:srgbClr val="FFFFFF"/>
                </a:highlight>
              </a:rPr>
              <a:t>, find your </a:t>
            </a:r>
            <a:r>
              <a:rPr b="1" lang="en" sz="2600">
                <a:solidFill>
                  <a:srgbClr val="202124"/>
                </a:solidFill>
                <a:highlight>
                  <a:srgbClr val="FFFFFF"/>
                </a:highlight>
              </a:rPr>
              <a:t>passion</a:t>
            </a:r>
            <a:r>
              <a:rPr lang="en" sz="2600">
                <a:solidFill>
                  <a:srgbClr val="202124"/>
                </a:solidFill>
                <a:highlight>
                  <a:srgbClr val="FFFFFF"/>
                </a:highlight>
              </a:rPr>
              <a:t> - 仁慈厚道，找到你的熱情，激發你的人生。</a:t>
            </a:r>
            <a:endParaRPr sz="2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7"/>
          <p:cNvSpPr txBox="1"/>
          <p:nvPr>
            <p:ph type="title"/>
          </p:nvPr>
        </p:nvSpPr>
        <p:spPr>
          <a:xfrm>
            <a:off x="490250" y="450150"/>
            <a:ext cx="77763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成功</a:t>
            </a:r>
            <a:r>
              <a:rPr lang="en" sz="45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永遠是跟著</a:t>
            </a:r>
            <a:r>
              <a:rPr b="1" lang="en" sz="45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視野</a:t>
            </a:r>
            <a:r>
              <a:rPr lang="en" sz="45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與</a:t>
            </a:r>
            <a:r>
              <a:rPr b="1" lang="en" sz="45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勇氣</a:t>
            </a:r>
            <a:endParaRPr b="1" sz="4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b="1" lang="en" sz="36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2 </a:t>
            </a:r>
            <a:r>
              <a:rPr lang="en" sz="36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「要</a:t>
            </a: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擴張你帳幕</a:t>
            </a:r>
            <a:r>
              <a:rPr lang="en" sz="36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之地，</a:t>
            </a: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張大你</a:t>
            </a:r>
            <a:r>
              <a:rPr lang="en" sz="36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居所</a:t>
            </a: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的幔子</a:t>
            </a:r>
            <a:r>
              <a:rPr lang="en" sz="36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，</a:t>
            </a:r>
            <a:r>
              <a:rPr lang="en" sz="3600">
                <a:solidFill>
                  <a:schemeClr val="dk1"/>
                </a:solidFill>
                <a:highlight>
                  <a:srgbClr val="00FFFF"/>
                </a:highlight>
                <a:latin typeface="Roboto"/>
                <a:ea typeface="Roboto"/>
                <a:cs typeface="Roboto"/>
                <a:sym typeface="Roboto"/>
              </a:rPr>
              <a:t>不要限制</a:t>
            </a:r>
            <a:r>
              <a:rPr lang="en" sz="36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；</a:t>
            </a:r>
            <a:endParaRPr sz="36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要</a:t>
            </a: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放長你的繩子</a:t>
            </a:r>
            <a:r>
              <a:rPr lang="en" sz="36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，</a:t>
            </a: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堅固你的橛子</a:t>
            </a:r>
            <a:r>
              <a:rPr lang="en" sz="36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。 </a:t>
            </a:r>
            <a:endParaRPr sz="36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3 </a:t>
            </a:r>
            <a:r>
              <a:rPr lang="en" sz="36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因為</a:t>
            </a: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你要向左向右開展</a:t>
            </a:r>
            <a:r>
              <a:rPr lang="en" sz="36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，</a:t>
            </a: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你的後裔</a:t>
            </a:r>
            <a:r>
              <a:rPr lang="en" sz="36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必得多國為業，又使</a:t>
            </a:r>
            <a:r>
              <a:rPr lang="en" sz="3600">
                <a:solidFill>
                  <a:schemeClr val="dk1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荒涼的城邑</a:t>
            </a:r>
            <a:r>
              <a:rPr lang="en" sz="36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有人居住。</a:t>
            </a:r>
            <a:endParaRPr sz="36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2813675" y="450150"/>
            <a:ext cx="5644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包容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主動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彈性 (mobility）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多方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2059550" y="406850"/>
            <a:ext cx="6345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Font typeface="Roboto"/>
              <a:buAutoNum type="arabicPeriod"/>
            </a:pPr>
            <a:r>
              <a:rPr b="1" lang="en" sz="36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胸襟與視野</a:t>
            </a:r>
            <a:endParaRPr b="1" sz="3600"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Font typeface="Roboto"/>
              <a:buAutoNum type="arabicPeriod"/>
            </a:pPr>
            <a:r>
              <a:rPr b="1" lang="en" sz="36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前瞻與行動</a:t>
            </a:r>
            <a:endParaRPr b="1" sz="3600"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490250" y="450150"/>
            <a:ext cx="7839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200"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成功</a:t>
            </a:r>
            <a:r>
              <a:rPr lang="en" sz="4200"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永遠是跟著</a:t>
            </a:r>
            <a:r>
              <a:rPr b="1" lang="en" sz="4200"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視野</a:t>
            </a:r>
            <a:r>
              <a:rPr lang="en" sz="4200"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與</a:t>
            </a:r>
            <a:r>
              <a:rPr b="1" lang="en" sz="4200"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勇氣</a:t>
            </a:r>
            <a:endParaRPr sz="4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2060375" y="471825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Font typeface="Roboto"/>
              <a:buAutoNum type="arabicPeriod"/>
            </a:pPr>
            <a:r>
              <a:rPr b="1" lang="en" sz="36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胸襟與視野</a:t>
            </a:r>
            <a:endParaRPr b="1" sz="3600"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Font typeface="Roboto"/>
              <a:buAutoNum type="arabicPeriod"/>
            </a:pPr>
            <a:r>
              <a:rPr b="1" lang="en" sz="36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前瞻與行動</a:t>
            </a:r>
            <a:endParaRPr b="1" sz="3600"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Font typeface="Roboto"/>
              <a:buAutoNum type="arabicPeriod"/>
            </a:pPr>
            <a:r>
              <a:rPr b="1" lang="en" sz="36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家族與理財</a:t>
            </a:r>
            <a:endParaRPr b="1" sz="3600"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300"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296400" y="450150"/>
            <a:ext cx="8652300" cy="430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20"/>
              <a:t>17 </a:t>
            </a:r>
            <a:r>
              <a:rPr lang="en" sz="3220">
                <a:highlight>
                  <a:schemeClr val="accent6"/>
                </a:highlight>
              </a:rPr>
              <a:t>論 福</a:t>
            </a:r>
            <a:r>
              <a:rPr lang="en" sz="3220"/>
              <a:t> ， </a:t>
            </a:r>
            <a:r>
              <a:rPr b="1" lang="en" sz="3220"/>
              <a:t>我 必 賜 大 福 給 你</a:t>
            </a:r>
            <a:r>
              <a:rPr lang="en" sz="3220"/>
              <a:t> ； </a:t>
            </a:r>
            <a:r>
              <a:rPr lang="en" sz="3220">
                <a:highlight>
                  <a:schemeClr val="accent6"/>
                </a:highlight>
              </a:rPr>
              <a:t>論 子 孫</a:t>
            </a:r>
            <a:r>
              <a:rPr lang="en" sz="3220"/>
              <a:t> ， </a:t>
            </a:r>
            <a:r>
              <a:rPr b="1" lang="en" sz="3220"/>
              <a:t>我 必 叫 你 的 子 孫 多 起 來 </a:t>
            </a:r>
            <a:r>
              <a:rPr lang="en" sz="3220"/>
              <a:t>， 如 同 天 上 的 星 ，海 邊 的 沙。 你子孫必得著仇敵的城門 。</a:t>
            </a:r>
            <a:endParaRPr sz="322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22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20"/>
              <a:t>18 並 且 地 上 萬 國 都 必 因 你 的 後 裔 得 福 ， 因 為 你</a:t>
            </a:r>
            <a:r>
              <a:rPr lang="en" sz="3220">
                <a:highlight>
                  <a:schemeClr val="accent6"/>
                </a:highlight>
              </a:rPr>
              <a:t> 聽 從</a:t>
            </a:r>
            <a:r>
              <a:rPr lang="en" sz="3220"/>
              <a:t> 了 我 的 話 。</a:t>
            </a:r>
            <a:r>
              <a:rPr lang="en" sz="2200">
                <a:latin typeface="Roboto"/>
                <a:ea typeface="Roboto"/>
                <a:cs typeface="Roboto"/>
                <a:sym typeface="Roboto"/>
              </a:rPr>
              <a:t>（</a:t>
            </a:r>
            <a:r>
              <a:rPr lang="en" sz="22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創世紀22：17</a:t>
            </a:r>
            <a:r>
              <a:rPr lang="en" sz="2200">
                <a:latin typeface="Roboto"/>
                <a:ea typeface="Roboto"/>
                <a:cs typeface="Roboto"/>
                <a:sym typeface="Roboto"/>
              </a:rPr>
              <a:t>）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機會</a:t>
            </a:r>
            <a:r>
              <a:rPr lang="en" sz="36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是靠遠見去抓住的</a:t>
            </a:r>
            <a:endParaRPr sz="3600"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價值</a:t>
            </a:r>
            <a:r>
              <a:rPr lang="en" sz="36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是靠自己去創造的</a:t>
            </a:r>
            <a:endParaRPr sz="3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/>
          <p:nvPr>
            <p:ph type="title"/>
          </p:nvPr>
        </p:nvSpPr>
        <p:spPr>
          <a:xfrm>
            <a:off x="2222800" y="460975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450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Font typeface="Roboto"/>
              <a:buAutoNum type="arabicPeriod"/>
            </a:pPr>
            <a:r>
              <a:rPr b="1" lang="en" sz="35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胸襟與視野</a:t>
            </a:r>
            <a:endParaRPr b="1" sz="3500"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450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Font typeface="Roboto"/>
              <a:buAutoNum type="arabicPeriod"/>
            </a:pPr>
            <a:r>
              <a:rPr b="1" lang="en" sz="35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前瞻與行動</a:t>
            </a:r>
            <a:endParaRPr b="1" sz="3500"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450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Font typeface="Roboto"/>
              <a:buAutoNum type="arabicPeriod"/>
            </a:pPr>
            <a:r>
              <a:rPr b="1" lang="en" sz="35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家族與理財</a:t>
            </a:r>
            <a:endParaRPr b="1" sz="3500"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450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Font typeface="Roboto"/>
              <a:buAutoNum type="arabicPeriod"/>
            </a:pPr>
            <a:r>
              <a:rPr b="1" lang="en" sz="3500"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屬靈與品格</a:t>
            </a:r>
            <a:endParaRPr b="1" sz="3500"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