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6" r:id="rId1"/>
  </p:sldMasterIdLst>
  <p:notesMasterIdLst>
    <p:notesMasterId r:id="rId21"/>
  </p:notesMasterIdLst>
  <p:sldIdLst>
    <p:sldId id="256" r:id="rId2"/>
    <p:sldId id="1327" r:id="rId3"/>
    <p:sldId id="1325" r:id="rId4"/>
    <p:sldId id="1326" r:id="rId5"/>
    <p:sldId id="486" r:id="rId6"/>
    <p:sldId id="473" r:id="rId7"/>
    <p:sldId id="573" r:id="rId8"/>
    <p:sldId id="1328" r:id="rId9"/>
    <p:sldId id="522" r:id="rId10"/>
    <p:sldId id="523" r:id="rId11"/>
    <p:sldId id="466" r:id="rId12"/>
    <p:sldId id="1329" r:id="rId13"/>
    <p:sldId id="1331" r:id="rId14"/>
    <p:sldId id="453" r:id="rId15"/>
    <p:sldId id="455" r:id="rId16"/>
    <p:sldId id="457" r:id="rId17"/>
    <p:sldId id="1332" r:id="rId18"/>
    <p:sldId id="459" r:id="rId19"/>
    <p:sldId id="461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9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7E7"/>
    <a:srgbClr val="F6F6F6"/>
    <a:srgbClr val="6B5EC0"/>
    <a:srgbClr val="A53010"/>
    <a:srgbClr val="A45751"/>
    <a:srgbClr val="F8D85B"/>
    <a:srgbClr val="8CC4F3"/>
    <a:srgbClr val="00E0FF"/>
    <a:srgbClr val="9BE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02"/>
    <p:restoredTop sz="94180"/>
  </p:normalViewPr>
  <p:slideViewPr>
    <p:cSldViewPr snapToGrid="0" snapToObjects="1">
      <p:cViewPr varScale="1">
        <p:scale>
          <a:sx n="45" d="100"/>
          <a:sy n="45" d="100"/>
        </p:scale>
        <p:origin x="1032" y="43"/>
      </p:cViewPr>
      <p:guideLst>
        <p:guide orient="horz" pos="159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913385826771634E-2"/>
          <c:y val="8.9679617863598182E-2"/>
          <c:w val="0.42066353725015138"/>
          <c:h val="0.7721729317456610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59C-4C42-B6CD-CA248923E2A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59C-4C42-B6CD-CA248923E2A7}"/>
              </c:ext>
            </c:extLst>
          </c:dPt>
          <c:cat>
            <c:strRef>
              <c:f>Sheet1!$A$2:$A$3</c:f>
              <c:strCache>
                <c:ptCount val="2"/>
                <c:pt idx="0">
                  <c:v>普通话学生       </c:v>
                </c:pt>
                <c:pt idx="1">
                  <c:v>普通话移民</c:v>
                </c:pt>
              </c:strCache>
            </c:strRef>
          </c:cat>
          <c:val>
            <c:numRef>
              <c:f>Sheet1!$B$2:$B$3</c:f>
              <c:numCache>
                <c:formatCode>#,##0</c:formatCode>
                <c:ptCount val="2"/>
                <c:pt idx="0">
                  <c:v>10</c:v>
                </c:pt>
                <c:pt idx="1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59C-4C42-B6CD-CA248923E2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545358991135351E-2"/>
          <c:y val="0.10805084801577299"/>
          <c:w val="0.5309688654583079"/>
          <c:h val="0.7560753299351741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3"/>
          <c:dPt>
            <c:idx val="0"/>
            <c:bubble3D val="0"/>
            <c:explosion val="13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573-480C-96D1-1698BEE051D0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573-480C-96D1-1698BEE051D0}"/>
              </c:ext>
            </c:extLst>
          </c:dPt>
          <c:dLbls>
            <c:dLbl>
              <c:idx val="0"/>
              <c:layout>
                <c:manualLayout>
                  <c:x val="0.29416888586166012"/>
                  <c:y val="-6.986714900029529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4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Kaiti TC" panose="02010600040101010101" pitchFamily="2" charset="-120"/>
                        <a:ea typeface="Kaiti TC" panose="02010600040101010101" pitchFamily="2" charset="-120"/>
                        <a:cs typeface="+mn-cs"/>
                      </a:defRPr>
                    </a:pPr>
                    <a:fld id="{ED8D9889-AA8D-5C49-8342-5B428F787A88}" type="CATEGORYNAME">
                      <a:rPr lang="en-US" altLang="zh-CN" sz="4000" b="1" smtClean="0">
                        <a:latin typeface="SimSun" panose="02010600030101010101" pitchFamily="2" charset="-122"/>
                        <a:ea typeface="SimSun" panose="02010600030101010101" pitchFamily="2" charset="-122"/>
                      </a:rPr>
                      <a:pPr algn="l">
                        <a:defRPr sz="4000">
                          <a:latin typeface="Kaiti TC" panose="02010600040101010101" pitchFamily="2" charset="-120"/>
                          <a:ea typeface="Kaiti TC" panose="02010600040101010101" pitchFamily="2" charset="-120"/>
                        </a:defRPr>
                      </a:pPr>
                      <a:t>[CATEGORY NAME]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4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Kaiti TC" panose="02010600040101010101" pitchFamily="2" charset="-120"/>
                      <a:ea typeface="Kaiti TC" panose="02010600040101010101" pitchFamily="2" charset="-120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573-480C-96D1-1698BEE051D0}"/>
                </c:ext>
                <c:ext xmlns:c15="http://schemas.microsoft.com/office/drawing/2012/chart" uri="{CE6537A1-D6FC-4f65-9D91-7224C49458BB}">
                  <c15:layout>
                    <c:manualLayout>
                      <c:w val="0.3363057913075449"/>
                      <c:h val="0.1815658048371740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4.3030230455199363E-3"/>
                  <c:y val="-1.863691942603254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4000" b="0" i="0" u="none" strike="noStrike" kern="1200" baseline="0">
                        <a:solidFill>
                          <a:schemeClr val="bg1"/>
                        </a:solidFill>
                        <a:latin typeface="Kaiti TC" panose="02010600040101010101" pitchFamily="2" charset="-120"/>
                        <a:ea typeface="Kaiti TC" panose="02010600040101010101" pitchFamily="2" charset="-120"/>
                        <a:cs typeface="+mn-cs"/>
                      </a:defRPr>
                    </a:pPr>
                    <a:r>
                      <a:rPr lang="zh-CN" altLang="en-US" sz="4000" dirty="0">
                        <a:solidFill>
                          <a:schemeClr val="bg1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</a:rPr>
                      <a:t>福音禾场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4000" b="0" i="0" u="none" strike="noStrike" kern="1200" baseline="0">
                      <a:solidFill>
                        <a:schemeClr val="bg1"/>
                      </a:solidFill>
                      <a:latin typeface="Kaiti TC" panose="02010600040101010101" pitchFamily="2" charset="-120"/>
                      <a:ea typeface="Kaiti TC" panose="02010600040101010101" pitchFamily="2" charset="-120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573-480C-96D1-1698BEE051D0}"/>
                </c:ext>
                <c:ext xmlns:c15="http://schemas.microsoft.com/office/drawing/2012/chart" uri="{CE6537A1-D6FC-4f65-9D91-7224C49458BB}">
                  <c15:layout>
                    <c:manualLayout>
                      <c:w val="0.24957533664015893"/>
                      <c:h val="0.19175403202466146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aiti TC" panose="02010600040101010101" pitchFamily="2" charset="-120"/>
                    <a:ea typeface="Kaiti TC" panose="02010600040101010101" pitchFamily="2" charset="-120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31750" cap="flat" cmpd="sng" algn="ctr">
                  <a:solidFill>
                    <a:schemeClr val="accent1">
                      <a:lumMod val="60000"/>
                      <a:lumOff val="40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基督徒 (0.7%)</c:v>
                </c:pt>
                <c:pt idx="1">
                  <c:v>非基督徒 (99.3%)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7.0000000000000001E-3</c:v>
                </c:pt>
                <c:pt idx="1">
                  <c:v>0.99299999999999999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0-4573-480C-96D1-1698BEE051D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3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27D759-A8E7-BF40-815B-AF46AC8E1FF3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4752DC-6C6E-EB4F-9B87-D478EE320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541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baseline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788395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4752DC-6C6E-EB4F-9B87-D478EE320E2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3415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4752DC-6C6E-EB4F-9B87-D478EE320E2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0253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4752DC-6C6E-EB4F-9B87-D478EE320E2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9506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752DC-6C6E-EB4F-9B87-D478EE320E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99307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4752DC-6C6E-EB4F-9B87-D478EE320E2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9750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4752DC-6C6E-EB4F-9B87-D478EE320E2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228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  <a:defRPr/>
            </a:pPr>
            <a:endParaRPr lang="en-US" sz="2000" strike="sngStrike" baseline="0" noProof="0" dirty="0"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85631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n-GB" altLang="zh-CN" sz="2000" dirty="0"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48951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n-US" sz="2000" dirty="0"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80075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28160-049E-4A06-9BD2-5AF739A6863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6373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28160-049E-4A06-9BD2-5AF739A6863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6774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4752DC-6C6E-EB4F-9B87-D478EE320E2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5221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752DC-6C6E-EB4F-9B87-D478EE320E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27298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752DC-6C6E-EB4F-9B87-D478EE320E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1108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61459-75C4-492A-BC67-CE3419F5F7DC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08DE235-2B56-4497-8593-DE8BAF081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586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61459-75C4-492A-BC67-CE3419F5F7DC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08DE235-2B56-4497-8593-DE8BAF081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182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61459-75C4-492A-BC67-CE3419F5F7DC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08DE235-2B56-4497-8593-DE8BAF081D0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16016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61459-75C4-492A-BC67-CE3419F5F7DC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08DE235-2B56-4497-8593-DE8BAF081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3711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61459-75C4-492A-BC67-CE3419F5F7DC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08DE235-2B56-4497-8593-DE8BAF081D04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342006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61459-75C4-492A-BC67-CE3419F5F7DC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08DE235-2B56-4497-8593-DE8BAF081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1315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61459-75C4-492A-BC67-CE3419F5F7DC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DE235-2B56-4497-8593-DE8BAF081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525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61459-75C4-492A-BC67-CE3419F5F7DC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DE235-2B56-4497-8593-DE8BAF081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133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61459-75C4-492A-BC67-CE3419F5F7DC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DE235-2B56-4497-8593-DE8BAF081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827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61459-75C4-492A-BC67-CE3419F5F7DC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08DE235-2B56-4497-8593-DE8BAF081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619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61459-75C4-492A-BC67-CE3419F5F7DC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08DE235-2B56-4497-8593-DE8BAF081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36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61459-75C4-492A-BC67-CE3419F5F7DC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08DE235-2B56-4497-8593-DE8BAF081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2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61459-75C4-492A-BC67-CE3419F5F7DC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DE235-2B56-4497-8593-DE8BAF081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694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61459-75C4-492A-BC67-CE3419F5F7DC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DE235-2B56-4497-8593-DE8BAF081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021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61459-75C4-492A-BC67-CE3419F5F7DC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DE235-2B56-4497-8593-DE8BAF081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723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61459-75C4-492A-BC67-CE3419F5F7DC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08DE235-2B56-4497-8593-DE8BAF081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105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61459-75C4-492A-BC67-CE3419F5F7DC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08DE235-2B56-4497-8593-DE8BAF081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111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tiff"/><Relationship Id="rId5" Type="http://schemas.openxmlformats.org/officeDocument/2006/relationships/image" Target="../media/image4.tiff"/><Relationship Id="rId4" Type="http://schemas.openxmlformats.org/officeDocument/2006/relationships/image" Target="file:////var/folders/sp/nn7_07qn24b8h6qzq9rmd51r0000gn/T/com.microsoft.Word/WebArchiveCopyPasteTempFiles/career160524.jpg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hepienews.com/news/uk-chinese-student-numbers-set-to-rise-70-by-2030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D339DC-D7C4-0C4A-9A8A-7EC995BD14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48048" y="968990"/>
            <a:ext cx="8780750" cy="2822813"/>
          </a:xfrm>
        </p:spPr>
        <p:txBody>
          <a:bodyPr>
            <a:normAutofit/>
          </a:bodyPr>
          <a:lstStyle/>
          <a:p>
            <a:pPr algn="r">
              <a:lnSpc>
                <a:spcPct val="140000"/>
              </a:lnSpc>
            </a:pPr>
            <a:r>
              <a:rPr lang="zh-CN" altLang="en-US" sz="6000" b="1" dirty="0">
                <a:latin typeface="SimSun" panose="02010600030101010101" pitchFamily="2" charset="-122"/>
                <a:ea typeface="SimSun" panose="02010600030101010101" pitchFamily="2" charset="-122"/>
              </a:rPr>
              <a:t>蒙召与宣教见证分享</a:t>
            </a:r>
            <a:r>
              <a:rPr lang="en-GB" altLang="zh-CN" sz="6000" b="1" dirty="0">
                <a:latin typeface="SimSun" panose="02010600030101010101" pitchFamily="2" charset="-122"/>
                <a:ea typeface="SimSun" panose="02010600030101010101" pitchFamily="2" charset="-122"/>
              </a:rPr>
              <a:t/>
            </a:r>
            <a:br>
              <a:rPr lang="en-GB" altLang="zh-CN" sz="6000" b="1" dirty="0"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腓立比书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3:</a:t>
            </a: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7-8</a:t>
            </a:r>
            <a:r>
              <a:rPr lang="zh-CN" altLang="en-US" sz="44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endParaRPr lang="en-US" sz="44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74B4FAD9-69C9-1344-85BC-E4643E6DD626}"/>
              </a:ext>
            </a:extLst>
          </p:cNvPr>
          <p:cNvCxnSpPr>
            <a:cxnSpLocks/>
          </p:cNvCxnSpPr>
          <p:nvPr/>
        </p:nvCxnSpPr>
        <p:spPr>
          <a:xfrm>
            <a:off x="2248048" y="4210084"/>
            <a:ext cx="8780751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CD8FCD28-4D7C-D147-928A-F30587CC51F7}"/>
              </a:ext>
            </a:extLst>
          </p:cNvPr>
          <p:cNvSpPr txBox="1">
            <a:spLocks/>
          </p:cNvSpPr>
          <p:nvPr/>
        </p:nvSpPr>
        <p:spPr>
          <a:xfrm>
            <a:off x="2197291" y="3781494"/>
            <a:ext cx="6810232" cy="1814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40000"/>
              </a:lnSpc>
            </a:pPr>
            <a:r>
              <a:rPr lang="zh-CN" altLang="en-US" sz="3200" dirty="0">
                <a:latin typeface="SimSun" panose="02010600030101010101" pitchFamily="2" charset="-122"/>
                <a:ea typeface="SimSun" panose="02010600030101010101" pitchFamily="2" charset="-122"/>
              </a:rPr>
              <a:t>饶友恩牧师</a:t>
            </a:r>
            <a:endParaRPr lang="en-GB" altLang="zh-CN" sz="32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800" dirty="0">
                <a:latin typeface="SimSun" panose="02010600030101010101" pitchFamily="2" charset="-122"/>
                <a:ea typeface="SimSun" panose="02010600030101010101" pitchFamily="2" charset="-122"/>
              </a:rPr>
              <a:t>英国使者副总干事</a:t>
            </a:r>
            <a:endParaRPr lang="en-GB" altLang="zh-CN" sz="2800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2A1158D1-FE17-5414-F6A8-30E350CC340D}"/>
              </a:ext>
            </a:extLst>
          </p:cNvPr>
          <p:cNvSpPr txBox="1">
            <a:spLocks/>
          </p:cNvSpPr>
          <p:nvPr/>
        </p:nvSpPr>
        <p:spPr>
          <a:xfrm>
            <a:off x="9513861" y="4106411"/>
            <a:ext cx="1987623" cy="7408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altLang="zh-TW" sz="2000" dirty="0">
                <a:latin typeface="SimSun" panose="02010600030101010101" pitchFamily="2" charset="-122"/>
                <a:ea typeface="SimSun" panose="02010600030101010101" pitchFamily="2" charset="-122"/>
              </a:rPr>
              <a:t>April</a:t>
            </a:r>
            <a:r>
              <a:rPr lang="zh-TW" altLang="en-US" sz="2000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altLang="zh-TW" sz="2000" dirty="0">
                <a:latin typeface="SimSun" panose="02010600030101010101" pitchFamily="2" charset="-122"/>
                <a:ea typeface="SimSun" panose="02010600030101010101" pitchFamily="2" charset="-122"/>
              </a:rPr>
              <a:t>2024</a:t>
            </a:r>
            <a:endParaRPr lang="en-US" sz="2000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6096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8587" y="1062420"/>
            <a:ext cx="9220062" cy="3694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1800"/>
              </a:spcBef>
              <a:buClr>
                <a:schemeClr val="hlink"/>
              </a:buClr>
              <a:buSzPct val="70000"/>
            </a:pPr>
            <a:r>
              <a:rPr lang="zh-TW" altLang="en-US" sz="3800" dirty="0">
                <a:solidFill>
                  <a:schemeClr val="tx1">
                    <a:lumMod val="75000"/>
                    <a:lumOff val="2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十字架的道路要牺牲，要将</a:t>
            </a:r>
            <a:r>
              <a:rPr lang="zh-TW" altLang="en-US" sz="3800" b="1" dirty="0">
                <a:solidFill>
                  <a:srgbClr val="C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一切献与神</a:t>
            </a:r>
            <a:r>
              <a:rPr lang="en-US" altLang="zh-TW" sz="3800" dirty="0">
                <a:solidFill>
                  <a:schemeClr val="tx1">
                    <a:lumMod val="75000"/>
                    <a:lumOff val="2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…</a:t>
            </a:r>
            <a:r>
              <a:rPr lang="zh-TW" altLang="en-US" sz="3800" dirty="0">
                <a:solidFill>
                  <a:schemeClr val="tx1">
                    <a:lumMod val="75000"/>
                    <a:lumOff val="2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前面有更重的十字架，有更艰难的生涯</a:t>
            </a:r>
            <a:r>
              <a:rPr lang="en-US" altLang="zh-TW" sz="3800" dirty="0">
                <a:solidFill>
                  <a:schemeClr val="tx1">
                    <a:lumMod val="75000"/>
                    <a:lumOff val="2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…</a:t>
            </a:r>
            <a:r>
              <a:rPr lang="zh-TW" altLang="en-US" sz="3800" dirty="0">
                <a:solidFill>
                  <a:schemeClr val="tx1">
                    <a:lumMod val="75000"/>
                    <a:lumOff val="2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将</a:t>
            </a:r>
            <a:r>
              <a:rPr lang="zh-TW" altLang="en-US" sz="3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万事都看如粪土</a:t>
            </a:r>
            <a:r>
              <a:rPr lang="zh-TW" altLang="en-US" sz="3800" dirty="0">
                <a:solidFill>
                  <a:schemeClr val="tx1">
                    <a:lumMod val="75000"/>
                    <a:lumOff val="2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，主才不会受拦阻</a:t>
            </a:r>
            <a:r>
              <a:rPr lang="en-US" altLang="zh-TW" sz="3800" dirty="0">
                <a:solidFill>
                  <a:schemeClr val="tx1">
                    <a:lumMod val="75000"/>
                    <a:lumOff val="2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…</a:t>
            </a:r>
          </a:p>
          <a:p>
            <a:pPr algn="ctr">
              <a:lnSpc>
                <a:spcPct val="150000"/>
              </a:lnSpc>
              <a:spcBef>
                <a:spcPts val="1800"/>
              </a:spcBef>
              <a:buClr>
                <a:schemeClr val="hlink"/>
              </a:buClr>
              <a:buSzPct val="70000"/>
            </a:pPr>
            <a:r>
              <a:rPr lang="zh-TW" altLang="en-US" sz="3800" dirty="0">
                <a:solidFill>
                  <a:schemeClr val="tx1">
                    <a:lumMod val="75000"/>
                    <a:lumOff val="2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这是十架道路，你愿否走这个？</a:t>
            </a:r>
          </a:p>
        </p:txBody>
      </p:sp>
    </p:spTree>
    <p:extLst>
      <p:ext uri="{BB962C8B-B14F-4D97-AF65-F5344CB8AC3E}">
        <p14:creationId xmlns:p14="http://schemas.microsoft.com/office/powerpoint/2010/main" val="635305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AD11061-4773-FA49-B852-8EAA12605739}"/>
              </a:ext>
            </a:extLst>
          </p:cNvPr>
          <p:cNvSpPr txBox="1"/>
          <p:nvPr/>
        </p:nvSpPr>
        <p:spPr>
          <a:xfrm>
            <a:off x="1375154" y="1727473"/>
            <a:ext cx="9904397" cy="4007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zh-TW" altLang="en-US" sz="3800" dirty="0">
                <a:solidFill>
                  <a:schemeClr val="tx1">
                    <a:lumMod val="75000"/>
                    <a:lumOff val="2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  <a:cs typeface="+mj-cs"/>
              </a:rPr>
              <a:t>只是我先前以为与我有益的，我现在因基督都当作有损的。不但如此，我也将万事当作有损的，因我以认识我主基督耶稣为至宝。我为祂已经丢弃万事，看作粪土，为要得著基督。</a:t>
            </a:r>
            <a:endParaRPr lang="en-GB" altLang="zh-TW" sz="3800" dirty="0">
              <a:solidFill>
                <a:schemeClr val="tx1">
                  <a:lumMod val="75000"/>
                  <a:lumOff val="25000"/>
                </a:schemeClr>
              </a:solidFill>
              <a:latin typeface="SimSun" panose="02010600030101010101" pitchFamily="2" charset="-122"/>
              <a:ea typeface="SimSun" panose="02010600030101010101" pitchFamily="2" charset="-122"/>
              <a:cs typeface="+mj-cs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endParaRPr lang="en-GB" sz="1200" dirty="0">
              <a:solidFill>
                <a:schemeClr val="tx1">
                  <a:lumMod val="75000"/>
                  <a:lumOff val="25000"/>
                </a:schemeClr>
              </a:solidFill>
              <a:latin typeface="Kaiti SC" panose="02010600040101010101" pitchFamily="2" charset="-122"/>
              <a:ea typeface="Kaiti SC" panose="02010600040101010101" pitchFamily="2" charset="-122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A970CC2-2A63-B7CE-B710-859993F8CC15}"/>
              </a:ext>
            </a:extLst>
          </p:cNvPr>
          <p:cNvSpPr txBox="1"/>
          <p:nvPr/>
        </p:nvSpPr>
        <p:spPr>
          <a:xfrm>
            <a:off x="4283705" y="672029"/>
            <a:ext cx="3416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腓立比书 </a:t>
            </a:r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3:</a:t>
            </a:r>
            <a:r>
              <a:rPr lang="en-US" altLang="zh-TW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7-8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SimSun" panose="02010600030101010101" pitchFamily="2" charset="-122"/>
              <a:ea typeface="SimSun" panose="02010600030101010101" pitchFamily="2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07157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AD11061-4773-FA49-B852-8EAA12605739}"/>
              </a:ext>
            </a:extLst>
          </p:cNvPr>
          <p:cNvSpPr txBox="1"/>
          <p:nvPr/>
        </p:nvSpPr>
        <p:spPr>
          <a:xfrm>
            <a:off x="1375154" y="1727473"/>
            <a:ext cx="9904397" cy="4007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</a:rPr>
              <a:t>只是我先前以为与我有益的，我现在因基督都当作有损的。不但如此，我也</a:t>
            </a:r>
            <a:r>
              <a:rPr kumimoji="0" lang="zh-TW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</a:rPr>
              <a:t>将万事当作有损</a:t>
            </a:r>
            <a:r>
              <a:rPr kumimoji="0" lang="zh-TW" alt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</a:rPr>
              <a:t>的，因我以认识我主基督耶稣为至宝。我为祂已经丢弃万事，看作粪土，为要得著基督。</a:t>
            </a:r>
            <a:endParaRPr kumimoji="0" lang="en-GB" altLang="zh-TW" sz="3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Kaiti SC" panose="02010600040101010101" pitchFamily="2" charset="-122"/>
              <a:ea typeface="Kaiti SC" panose="02010600040101010101" pitchFamily="2" charset="-122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A970CC2-2A63-B7CE-B710-859993F8CC15}"/>
              </a:ext>
            </a:extLst>
          </p:cNvPr>
          <p:cNvSpPr txBox="1"/>
          <p:nvPr/>
        </p:nvSpPr>
        <p:spPr>
          <a:xfrm>
            <a:off x="4283705" y="672029"/>
            <a:ext cx="3416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</a:rPr>
              <a:t>腓立比书 </a:t>
            </a:r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3:</a:t>
            </a:r>
            <a:r>
              <a:rPr lang="en-US" altLang="zh-TW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7-8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55837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AD11061-4773-FA49-B852-8EAA12605739}"/>
              </a:ext>
            </a:extLst>
          </p:cNvPr>
          <p:cNvSpPr txBox="1"/>
          <p:nvPr/>
        </p:nvSpPr>
        <p:spPr>
          <a:xfrm>
            <a:off x="1375154" y="1727473"/>
            <a:ext cx="9904397" cy="4007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</a:rPr>
              <a:t>只是我先前以为与我有益的，我现在因基督都当作有损的。不但如此，我也</a:t>
            </a:r>
            <a:r>
              <a:rPr kumimoji="0" lang="zh-TW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</a:rPr>
              <a:t>将万事当作有损</a:t>
            </a:r>
            <a:r>
              <a:rPr kumimoji="0" lang="zh-TW" alt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</a:rPr>
              <a:t>的，因我以认识我主基督耶稣为至宝。我为祂</a:t>
            </a:r>
            <a:r>
              <a:rPr kumimoji="0" lang="zh-TW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</a:rPr>
              <a:t>已经丢弃万事，看作粪土</a:t>
            </a:r>
            <a:r>
              <a:rPr kumimoji="0" lang="zh-TW" alt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</a:rPr>
              <a:t>，为要得著基督。</a:t>
            </a:r>
            <a:endParaRPr kumimoji="0" lang="en-GB" altLang="zh-TW" sz="3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Kaiti SC" panose="02010600040101010101" pitchFamily="2" charset="-122"/>
              <a:ea typeface="Kaiti SC" panose="02010600040101010101" pitchFamily="2" charset="-122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A970CC2-2A63-B7CE-B710-859993F8CC15}"/>
              </a:ext>
            </a:extLst>
          </p:cNvPr>
          <p:cNvSpPr txBox="1"/>
          <p:nvPr/>
        </p:nvSpPr>
        <p:spPr>
          <a:xfrm>
            <a:off x="4283705" y="672029"/>
            <a:ext cx="3416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</a:rPr>
              <a:t>腓立比书 </a:t>
            </a:r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3:</a:t>
            </a:r>
            <a:r>
              <a:rPr lang="en-US" altLang="zh-TW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7-8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507525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9EEEB670-3C30-964A-B904-D0F03E6512AB}"/>
              </a:ext>
            </a:extLst>
          </p:cNvPr>
          <p:cNvSpPr txBox="1">
            <a:spLocks/>
          </p:cNvSpPr>
          <p:nvPr/>
        </p:nvSpPr>
        <p:spPr>
          <a:xfrm>
            <a:off x="144816" y="792492"/>
            <a:ext cx="11902368" cy="1179528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「万事」是指</a:t>
            </a:r>
            <a:r>
              <a:rPr lang="zh-TW" altLang="en-US" sz="4000" b="1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任何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会使我们</a:t>
            </a:r>
            <a:r>
              <a:rPr lang="zh-TW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不把神摆在第一位的东西</a:t>
            </a:r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endParaRPr lang="en-US" altLang="zh-TW" sz="4000" b="1" dirty="0">
              <a:solidFill>
                <a:schemeClr val="tx1">
                  <a:lumMod val="75000"/>
                  <a:lumOff val="25000"/>
                </a:schemeClr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26736B8-7D9C-3B44-906B-3BC574354C4B}"/>
              </a:ext>
            </a:extLst>
          </p:cNvPr>
          <p:cNvSpPr txBox="1"/>
          <p:nvPr/>
        </p:nvSpPr>
        <p:spPr>
          <a:xfrm>
            <a:off x="1077577" y="2526033"/>
            <a:ext cx="10424033" cy="2221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TW" altLang="en-US" sz="3800" dirty="0">
                <a:solidFill>
                  <a:schemeClr val="tx1">
                    <a:lumMod val="75000"/>
                    <a:lumOff val="2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物质、地位、荣誉、享受、父母、兒女、身份、财富、称讚、权力、声望、别人对我的看法 </a:t>
            </a:r>
            <a:r>
              <a:rPr lang="en-US" altLang="zh-TW" sz="3800" dirty="0">
                <a:solidFill>
                  <a:schemeClr val="tx1">
                    <a:lumMod val="75000"/>
                    <a:lumOff val="2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…</a:t>
            </a:r>
            <a:endParaRPr lang="en-US" sz="3800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711002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9EEEB670-3C30-964A-B904-D0F03E6512AB}"/>
              </a:ext>
            </a:extLst>
          </p:cNvPr>
          <p:cNvSpPr txBox="1">
            <a:spLocks/>
          </p:cNvSpPr>
          <p:nvPr/>
        </p:nvSpPr>
        <p:spPr>
          <a:xfrm>
            <a:off x="1359948" y="1458185"/>
            <a:ext cx="10218780" cy="5968736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80000"/>
              </a:lnSpc>
              <a:spcBef>
                <a:spcPts val="1200"/>
              </a:spcBef>
            </a:pPr>
            <a:r>
              <a:rPr lang="zh-TW" altLang="en-US" sz="3800" dirty="0">
                <a:solidFill>
                  <a:schemeClr val="tx1">
                    <a:lumMod val="75000"/>
                    <a:lumOff val="2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只是我</a:t>
            </a:r>
            <a:r>
              <a:rPr lang="zh-TW" altLang="en-US" sz="3800" b="1" dirty="0">
                <a:solidFill>
                  <a:srgbClr val="0070C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先前以为与我有益的</a:t>
            </a:r>
            <a:r>
              <a:rPr lang="zh-TW" altLang="en-US" sz="3800" dirty="0">
                <a:solidFill>
                  <a:schemeClr val="tx1">
                    <a:lumMod val="75000"/>
                    <a:lumOff val="2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，我现在</a:t>
            </a:r>
            <a:r>
              <a:rPr lang="zh-TW" altLang="en-US" sz="3800" b="1" dirty="0">
                <a:solidFill>
                  <a:srgbClr val="C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因基督</a:t>
            </a:r>
            <a:r>
              <a:rPr lang="zh-TW" altLang="en-US" sz="3800" b="1" dirty="0">
                <a:solidFill>
                  <a:srgbClr val="0070C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都当作有损的</a:t>
            </a:r>
            <a:r>
              <a:rPr lang="zh-TW" altLang="en-US" sz="3800" dirty="0">
                <a:solidFill>
                  <a:schemeClr val="tx1">
                    <a:lumMod val="75000"/>
                    <a:lumOff val="2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。不但如此，我也将</a:t>
            </a:r>
            <a:r>
              <a:rPr lang="zh-TW" altLang="en-US" sz="3800" b="1" dirty="0">
                <a:solidFill>
                  <a:srgbClr val="0070C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万事当作有损的</a:t>
            </a:r>
            <a:r>
              <a:rPr lang="zh-TW" altLang="en-US" sz="3800" dirty="0">
                <a:solidFill>
                  <a:schemeClr val="tx1">
                    <a:lumMod val="75000"/>
                    <a:lumOff val="2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，</a:t>
            </a:r>
            <a:r>
              <a:rPr lang="zh-TW" altLang="en-US" sz="3800" b="1" dirty="0">
                <a:solidFill>
                  <a:srgbClr val="C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因我以认识我主基督耶稣为至宝</a:t>
            </a:r>
            <a:r>
              <a:rPr lang="zh-TW" altLang="en-US" sz="3800" dirty="0">
                <a:solidFill>
                  <a:schemeClr val="tx1">
                    <a:lumMod val="75000"/>
                    <a:lumOff val="2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。我</a:t>
            </a:r>
            <a:r>
              <a:rPr lang="zh-TW" altLang="en-US" sz="3800" b="1" dirty="0">
                <a:solidFill>
                  <a:srgbClr val="C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为祂</a:t>
            </a:r>
            <a:r>
              <a:rPr lang="zh-TW" altLang="en-US" sz="3800" b="1" dirty="0">
                <a:solidFill>
                  <a:srgbClr val="0070C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已经丢弃万事</a:t>
            </a:r>
            <a:r>
              <a:rPr lang="zh-TW" altLang="en-US" sz="3800" dirty="0">
                <a:solidFill>
                  <a:schemeClr val="tx1">
                    <a:lumMod val="75000"/>
                    <a:lumOff val="2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，</a:t>
            </a:r>
            <a:r>
              <a:rPr lang="zh-TW" altLang="en-US" sz="3800" b="1" dirty="0">
                <a:solidFill>
                  <a:srgbClr val="0070C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看作粪土</a:t>
            </a:r>
            <a:r>
              <a:rPr lang="zh-TW" altLang="en-US" sz="3800" dirty="0">
                <a:solidFill>
                  <a:schemeClr val="tx1">
                    <a:lumMod val="75000"/>
                    <a:lumOff val="2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，</a:t>
            </a:r>
            <a:r>
              <a:rPr lang="zh-TW" altLang="en-US" sz="3800" b="1" dirty="0">
                <a:solidFill>
                  <a:srgbClr val="C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为要得著基督</a:t>
            </a:r>
            <a:r>
              <a:rPr lang="zh-TW" altLang="en-US" sz="3800" dirty="0">
                <a:solidFill>
                  <a:schemeClr val="tx1">
                    <a:lumMod val="75000"/>
                    <a:lumOff val="2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  <a:endParaRPr lang="en-US" sz="3800" dirty="0">
              <a:solidFill>
                <a:schemeClr val="tx1"/>
              </a:solidFill>
              <a:latin typeface="SimSun" panose="02010600030101010101" pitchFamily="2" charset="-122"/>
              <a:ea typeface="SimSun" panose="02010600030101010101" pitchFamily="2" charset="-122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1536DBB-C7F5-9124-472C-B6F37AE6159A}"/>
              </a:ext>
            </a:extLst>
          </p:cNvPr>
          <p:cNvSpPr txBox="1"/>
          <p:nvPr/>
        </p:nvSpPr>
        <p:spPr>
          <a:xfrm>
            <a:off x="4371840" y="635584"/>
            <a:ext cx="3416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</a:rPr>
              <a:t>腓立比书 </a:t>
            </a:r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3:</a:t>
            </a:r>
            <a:r>
              <a:rPr lang="en-US" altLang="zh-TW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7-8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702893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9EEEB670-3C30-964A-B904-D0F03E6512AB}"/>
              </a:ext>
            </a:extLst>
          </p:cNvPr>
          <p:cNvSpPr txBox="1">
            <a:spLocks/>
          </p:cNvSpPr>
          <p:nvPr/>
        </p:nvSpPr>
        <p:spPr>
          <a:xfrm>
            <a:off x="1382149" y="889264"/>
            <a:ext cx="11661822" cy="5968736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70000"/>
              </a:lnSpc>
            </a:pPr>
            <a:r>
              <a:rPr lang="zh-TW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旧的价值					</a:t>
            </a:r>
            <a:r>
              <a:rPr lang="en-US" altLang="zh-TW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	</a:t>
            </a:r>
            <a:r>
              <a:rPr lang="zh-TW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新的价值 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	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 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70000"/>
              </a:lnSpc>
            </a:pPr>
            <a:r>
              <a:rPr lang="zh-TW" altLang="en-US" dirty="0">
                <a:solidFill>
                  <a:srgbClr val="0070C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当作有损的 					</a:t>
            </a:r>
            <a:r>
              <a:rPr lang="zh-TW" altLang="en-US" dirty="0">
                <a:solidFill>
                  <a:srgbClr val="C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因</a:t>
            </a:r>
            <a:r>
              <a:rPr lang="zh-TW" altLang="en-US" b="1" dirty="0">
                <a:solidFill>
                  <a:srgbClr val="C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基督</a:t>
            </a:r>
            <a:r>
              <a:rPr lang="zh-TW" altLang="en-US" dirty="0">
                <a:solidFill>
                  <a:srgbClr val="0070C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	 </a:t>
            </a:r>
          </a:p>
          <a:p>
            <a:pPr>
              <a:lnSpc>
                <a:spcPct val="170000"/>
              </a:lnSpc>
            </a:pPr>
            <a:r>
              <a:rPr lang="zh-TW" altLang="en-US" dirty="0">
                <a:solidFill>
                  <a:srgbClr val="0070C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万事当作有损的			</a:t>
            </a:r>
            <a:r>
              <a:rPr lang="zh-TW" altLang="en-US" dirty="0">
                <a:solidFill>
                  <a:srgbClr val="C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以认识我</a:t>
            </a:r>
            <a:r>
              <a:rPr lang="zh-TW" altLang="en-US" b="1" dirty="0">
                <a:solidFill>
                  <a:srgbClr val="C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主基督耶稣为至宝</a:t>
            </a:r>
            <a:r>
              <a:rPr lang="zh-TW" altLang="en-US" dirty="0">
                <a:solidFill>
                  <a:srgbClr val="0070C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	 </a:t>
            </a:r>
          </a:p>
          <a:p>
            <a:pPr>
              <a:lnSpc>
                <a:spcPct val="170000"/>
              </a:lnSpc>
            </a:pPr>
            <a:r>
              <a:rPr lang="zh-TW" altLang="en-US" dirty="0">
                <a:solidFill>
                  <a:srgbClr val="0070C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丢弃万事						</a:t>
            </a:r>
            <a:r>
              <a:rPr lang="zh-TW" altLang="en-US" dirty="0">
                <a:solidFill>
                  <a:srgbClr val="C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为祂（</a:t>
            </a:r>
            <a:r>
              <a:rPr lang="zh-TW" altLang="en-US" b="1" dirty="0">
                <a:solidFill>
                  <a:srgbClr val="C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基督</a:t>
            </a:r>
            <a:r>
              <a:rPr lang="zh-TW" altLang="en-US" dirty="0">
                <a:solidFill>
                  <a:srgbClr val="C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）</a:t>
            </a:r>
            <a:r>
              <a:rPr lang="zh-TW" altLang="en-US" dirty="0">
                <a:solidFill>
                  <a:srgbClr val="0070C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	 </a:t>
            </a:r>
          </a:p>
          <a:p>
            <a:pPr>
              <a:lnSpc>
                <a:spcPct val="170000"/>
              </a:lnSpc>
            </a:pPr>
            <a:r>
              <a:rPr lang="en-US" altLang="zh-TW" dirty="0">
                <a:solidFill>
                  <a:srgbClr val="0070C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[</a:t>
            </a:r>
            <a:r>
              <a:rPr lang="zh-TW" altLang="en-US" dirty="0">
                <a:solidFill>
                  <a:srgbClr val="0070C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万事</a:t>
            </a:r>
            <a:r>
              <a:rPr lang="en-US" altLang="zh-TW" dirty="0">
                <a:solidFill>
                  <a:srgbClr val="0070C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]</a:t>
            </a:r>
            <a:r>
              <a:rPr lang="zh-TW" altLang="en-US" dirty="0">
                <a:solidFill>
                  <a:srgbClr val="0070C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看作粪土			</a:t>
            </a:r>
            <a:r>
              <a:rPr lang="zh-TW" altLang="en-US" dirty="0">
                <a:solidFill>
                  <a:srgbClr val="C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为要</a:t>
            </a:r>
            <a:r>
              <a:rPr lang="zh-TW" altLang="en-US" b="1" dirty="0">
                <a:solidFill>
                  <a:srgbClr val="C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得著基督</a:t>
            </a:r>
            <a:endParaRPr lang="en-US" sz="3200" dirty="0">
              <a:solidFill>
                <a:schemeClr val="tx1"/>
              </a:solidFill>
              <a:latin typeface="SimSun" panose="02010600030101010101" pitchFamily="2" charset="-122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36644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AD11061-4773-FA49-B852-8EAA12605739}"/>
              </a:ext>
            </a:extLst>
          </p:cNvPr>
          <p:cNvSpPr txBox="1"/>
          <p:nvPr/>
        </p:nvSpPr>
        <p:spPr>
          <a:xfrm>
            <a:off x="1264985" y="1738490"/>
            <a:ext cx="10093405" cy="4145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</a:rPr>
              <a:t>只是我先前以为与我有益的，我现在因基督都当作有损的。不但如此，我也将万事当作有损的，因我以认识我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</a:rPr>
              <a:t>主基督耶稣为至宝</a:t>
            </a:r>
            <a:r>
              <a:rPr kumimoji="0" lang="zh-TW" alt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</a:rPr>
              <a:t>。我为祂已经丢弃万事，看作粪土，为要得著基督。</a:t>
            </a:r>
            <a:endParaRPr kumimoji="0" lang="en-GB" altLang="zh-TW" sz="3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A970CC2-2A63-B7CE-B710-859993F8CC15}"/>
              </a:ext>
            </a:extLst>
          </p:cNvPr>
          <p:cNvSpPr txBox="1"/>
          <p:nvPr/>
        </p:nvSpPr>
        <p:spPr>
          <a:xfrm>
            <a:off x="4283705" y="672029"/>
            <a:ext cx="3416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</a:rPr>
              <a:t>腓立比书 </a:t>
            </a:r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3:</a:t>
            </a:r>
            <a:r>
              <a:rPr lang="en-US" altLang="zh-TW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7-8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146755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9EEEB670-3C30-964A-B904-D0F03E6512AB}"/>
              </a:ext>
            </a:extLst>
          </p:cNvPr>
          <p:cNvSpPr txBox="1">
            <a:spLocks/>
          </p:cNvSpPr>
          <p:nvPr/>
        </p:nvSpPr>
        <p:spPr>
          <a:xfrm>
            <a:off x="284480" y="237336"/>
            <a:ext cx="11582400" cy="1008659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Bef>
                <a:spcPts val="1200"/>
              </a:spcBef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William Borden（</a:t>
            </a: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威廉</a:t>
            </a:r>
            <a:r>
              <a:rPr lang="en-US" altLang="zh-TW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‧</a:t>
            </a: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博德恩）</a:t>
            </a:r>
            <a:r>
              <a:rPr lang="en-US" altLang="zh-TW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1887</a:t>
            </a: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～</a:t>
            </a:r>
            <a:r>
              <a:rPr lang="en-US" altLang="zh-TW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1913 </a:t>
            </a:r>
          </a:p>
          <a:p>
            <a:pPr algn="ctr">
              <a:spcBef>
                <a:spcPts val="1200"/>
              </a:spcBef>
            </a:pPr>
            <a:r>
              <a:rPr lang="en-US" sz="2800" b="1" dirty="0">
                <a:solidFill>
                  <a:srgbClr val="C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No </a:t>
            </a:r>
            <a:r>
              <a:rPr lang="en-US" sz="2800" b="1" dirty="0" err="1">
                <a:solidFill>
                  <a:srgbClr val="C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Reserves，No</a:t>
            </a:r>
            <a:r>
              <a:rPr lang="en-US" sz="2800" b="1" dirty="0">
                <a:solidFill>
                  <a:srgbClr val="C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Retreats，No</a:t>
            </a:r>
            <a:r>
              <a:rPr lang="en-US" sz="2800" b="1" dirty="0">
                <a:solidFill>
                  <a:srgbClr val="C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Regrets</a:t>
            </a:r>
            <a:r>
              <a:rPr lang="en-US" sz="2400" b="1" dirty="0">
                <a:solidFill>
                  <a:srgbClr val="C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（</a:t>
            </a:r>
            <a:r>
              <a:rPr lang="zh-TW" altLang="en-US" sz="2400" b="1" dirty="0">
                <a:solidFill>
                  <a:srgbClr val="C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毫无保留，毫无退却，毫无遗憾） 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2516FE72-0A9A-0E4A-BE72-0879D2232E10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441372" y="-508000"/>
            <a:ext cx="892293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21" name="Picture 1" descr="/var/folders/sp/nn7_07qn24b8h6qzq9rmd51r0000gn/T/com.microsoft.Word/WebArchiveCopyPasteTempFiles/career160524.jpg">
            <a:extLst>
              <a:ext uri="{FF2B5EF4-FFF2-40B4-BE49-F238E27FC236}">
                <a16:creationId xmlns:a16="http://schemas.microsoft.com/office/drawing/2014/main" xmlns="" id="{9E67F16E-DC7E-284E-8545-BD3F42161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090" y="1576952"/>
            <a:ext cx="3308450" cy="4797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F43E1A0-54E5-864E-A431-EDC6C91A7A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4491" y="1422690"/>
            <a:ext cx="3511374" cy="26335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B84ADEB-FAEC-0B48-AFEC-75CF762AA3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2237" y="3130966"/>
            <a:ext cx="3619500" cy="2743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047AC2D-6CFF-5744-8403-332959641C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32315" y="2705467"/>
            <a:ext cx="3619500" cy="27305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DD26477-8132-3D4D-9227-699A108E2C13}"/>
              </a:ext>
            </a:extLst>
          </p:cNvPr>
          <p:cNvSpPr/>
          <p:nvPr/>
        </p:nvSpPr>
        <p:spPr>
          <a:xfrm>
            <a:off x="4759967" y="5874166"/>
            <a:ext cx="74320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SimSun" panose="02010600030101010101" pitchFamily="2" charset="-122"/>
                <a:ea typeface="SimSun" panose="02010600030101010101" pitchFamily="2" charset="-122"/>
                <a:cs typeface="AppleSystemUIFont"/>
              </a:rPr>
              <a:t>Borden</a:t>
            </a:r>
            <a:r>
              <a:rPr lang="zh-CN" altLang="en-US" sz="2400" dirty="0">
                <a:latin typeface="SimSun" panose="02010600030101010101" pitchFamily="2" charset="-122"/>
                <a:ea typeface="SimSun" panose="02010600030101010101" pitchFamily="2" charset="-122"/>
                <a:cs typeface="AppleSystemUIFont"/>
              </a:rPr>
              <a:t>的墓碑：「</a:t>
            </a:r>
            <a:r>
              <a:rPr lang="en-US" sz="2400" dirty="0">
                <a:latin typeface="SimSun" panose="02010600030101010101" pitchFamily="2" charset="-122"/>
                <a:ea typeface="SimSun" panose="02010600030101010101" pitchFamily="2" charset="-122"/>
                <a:cs typeface="AppleSystemUIFont"/>
              </a:rPr>
              <a:t>Apart from Christ, there is no explanation for such a life.</a:t>
            </a:r>
            <a:r>
              <a:rPr lang="zh-CN" altLang="en-US" sz="2400" dirty="0">
                <a:latin typeface="SimSun" panose="02010600030101010101" pitchFamily="2" charset="-122"/>
                <a:ea typeface="SimSun" panose="02010600030101010101" pitchFamily="2" charset="-122"/>
                <a:cs typeface="AppleSystemUIFont"/>
              </a:rPr>
              <a:t>」 </a:t>
            </a:r>
            <a:endParaRPr lang="en-US" sz="2400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611469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9EEEB670-3C30-964A-B904-D0F03E6512AB}"/>
              </a:ext>
            </a:extLst>
          </p:cNvPr>
          <p:cNvSpPr txBox="1">
            <a:spLocks/>
          </p:cNvSpPr>
          <p:nvPr/>
        </p:nvSpPr>
        <p:spPr>
          <a:xfrm>
            <a:off x="586701" y="985269"/>
            <a:ext cx="11605299" cy="5968736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200000"/>
              </a:lnSpc>
            </a:pP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我跟神说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谢谢祢，我这一生「毫无遗憾」</a:t>
            </a:r>
            <a:r>
              <a:rPr lang="en-GB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No Regrets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，</a:t>
            </a:r>
            <a:endParaRPr lang="en-GB" altLang="zh-TW" dirty="0">
              <a:solidFill>
                <a:schemeClr val="tx1">
                  <a:lumMod val="75000"/>
                  <a:lumOff val="25000"/>
                </a:schemeClr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200000"/>
              </a:lnSpc>
            </a:pP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主呀，我把我的生命交给祢，这一切都不重要，我只要抓住祢就好了，因为祢就是那个至宝，除了祢以外我不再顾念这个世界，祸福都不问，只要主自己。</a:t>
            </a:r>
          </a:p>
        </p:txBody>
      </p:sp>
    </p:spTree>
    <p:extLst>
      <p:ext uri="{BB962C8B-B14F-4D97-AF65-F5344CB8AC3E}">
        <p14:creationId xmlns:p14="http://schemas.microsoft.com/office/powerpoint/2010/main" val="4040665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xmlns="" id="{2314F1C4-D67D-A943-9190-50E3535A05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8299897"/>
              </p:ext>
            </p:extLst>
          </p:nvPr>
        </p:nvGraphicFramePr>
        <p:xfrm>
          <a:off x="3835222" y="1585164"/>
          <a:ext cx="9471434" cy="5096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251CE3D-7524-9D4D-A2AB-D12BF25080B6}"/>
              </a:ext>
            </a:extLst>
          </p:cNvPr>
          <p:cNvSpPr txBox="1"/>
          <p:nvPr/>
        </p:nvSpPr>
        <p:spPr>
          <a:xfrm>
            <a:off x="5086416" y="3534833"/>
            <a:ext cx="32715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60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Kaiti TC" panose="02010600040101010101" pitchFamily="2" charset="-120"/>
                <a:ea typeface="Kaiti TC" panose="02010600040101010101" pitchFamily="2" charset="-120"/>
                <a:cs typeface="+mn-cs"/>
              </a:rPr>
              <a:t>40</a:t>
            </a: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Kaiti TC" panose="02010600040101010101" pitchFamily="2" charset="-120"/>
                <a:ea typeface="Kaiti TC" panose="02010600040101010101" pitchFamily="2" charset="-120"/>
                <a:cs typeface="+mn-cs"/>
              </a:rPr>
              <a:t>万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srgbClr val="A53010"/>
              </a:solidFill>
              <a:effectLst/>
              <a:uLnTx/>
              <a:uFillTx/>
              <a:latin typeface="Kaiti TC" panose="02010600040101010101" pitchFamily="2" charset="-120"/>
              <a:ea typeface="Kaiti TC" panose="02010600040101010101" pitchFamily="2" charset="-120"/>
              <a:cs typeface="+mn-cs"/>
            </a:endParaRPr>
          </a:p>
        </p:txBody>
      </p:sp>
      <p:sp>
        <p:nvSpPr>
          <p:cNvPr id="11" name="Arrow: Up 19">
            <a:extLst>
              <a:ext uri="{FF2B5EF4-FFF2-40B4-BE49-F238E27FC236}">
                <a16:creationId xmlns:a16="http://schemas.microsoft.com/office/drawing/2014/main" xmlns="" id="{9CF57990-8522-2544-967F-D1B902C9CA40}"/>
              </a:ext>
            </a:extLst>
          </p:cNvPr>
          <p:cNvSpPr/>
          <p:nvPr/>
        </p:nvSpPr>
        <p:spPr>
          <a:xfrm rot="2841386">
            <a:off x="8217431" y="2157550"/>
            <a:ext cx="529294" cy="642398"/>
          </a:xfrm>
          <a:prstGeom prst="up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DE720F2-64EB-EF4E-BE9E-DDB388FD6528}"/>
              </a:ext>
            </a:extLst>
          </p:cNvPr>
          <p:cNvSpPr/>
          <p:nvPr/>
        </p:nvSpPr>
        <p:spPr>
          <a:xfrm>
            <a:off x="8775829" y="1940793"/>
            <a:ext cx="27592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</a:rPr>
              <a:t>中国大陆留学生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13" name="Arrow: Up 19">
            <a:extLst>
              <a:ext uri="{FF2B5EF4-FFF2-40B4-BE49-F238E27FC236}">
                <a16:creationId xmlns:a16="http://schemas.microsoft.com/office/drawing/2014/main" xmlns="" id="{03EFCF24-3A22-0847-928B-61FAC128633B}"/>
              </a:ext>
            </a:extLst>
          </p:cNvPr>
          <p:cNvSpPr/>
          <p:nvPr/>
        </p:nvSpPr>
        <p:spPr>
          <a:xfrm rot="14617210">
            <a:off x="4149749" y="4669664"/>
            <a:ext cx="641255" cy="803100"/>
          </a:xfrm>
          <a:prstGeom prst="upArrow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DE7E18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78E1541-2B93-C94D-8CBB-864B00547B74}"/>
              </a:ext>
            </a:extLst>
          </p:cNvPr>
          <p:cNvSpPr/>
          <p:nvPr/>
        </p:nvSpPr>
        <p:spPr>
          <a:xfrm>
            <a:off x="2150510" y="5141760"/>
            <a:ext cx="23198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</a:rPr>
              <a:t>普通话移民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6D2F5C5-C7BA-234A-BA77-D2A57DE06182}"/>
              </a:ext>
            </a:extLst>
          </p:cNvPr>
          <p:cNvSpPr txBox="1"/>
          <p:nvPr/>
        </p:nvSpPr>
        <p:spPr>
          <a:xfrm>
            <a:off x="3866488" y="234560"/>
            <a:ext cx="68323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</a:rPr>
              <a:t>英国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</a:rPr>
              <a:t>40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</a:rPr>
              <a:t>万</a:t>
            </a: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</a:rPr>
              <a:t>普通话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</a:rPr>
              <a:t>族群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DD274C4C-E45F-6C48-BC97-2E668FBEC45C}"/>
              </a:ext>
            </a:extLst>
          </p:cNvPr>
          <p:cNvSpPr/>
          <p:nvPr/>
        </p:nvSpPr>
        <p:spPr>
          <a:xfrm>
            <a:off x="7255376" y="2769862"/>
            <a:ext cx="11025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iti TC" panose="02010600040101010101" pitchFamily="2" charset="-120"/>
                <a:ea typeface="Kaiti TC" panose="02010600040101010101" pitchFamily="2" charset="-120"/>
                <a:cs typeface="+mn-cs"/>
              </a:rPr>
              <a:t>1</a:t>
            </a:r>
            <a:r>
              <a:rPr lang="en-US" altLang="zh-TW" sz="3200" b="1" dirty="0">
                <a:solidFill>
                  <a:prstClr val="white"/>
                </a:solidFill>
                <a:latin typeface="Kaiti TC" panose="02010600040101010101" pitchFamily="2" charset="-120"/>
                <a:ea typeface="Kaiti TC" panose="02010600040101010101" pitchFamily="2" charset="-120"/>
              </a:rPr>
              <a:t>5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iti TC" panose="02010600040101010101" pitchFamily="2" charset="-120"/>
                <a:ea typeface="Kaiti TC" panose="02010600040101010101" pitchFamily="2" charset="-120"/>
                <a:cs typeface="+mn-cs"/>
              </a:rPr>
              <a:t>万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07DA2EA8-22DD-8949-8B1F-3AB4969CA3AC}"/>
              </a:ext>
            </a:extLst>
          </p:cNvPr>
          <p:cNvSpPr/>
          <p:nvPr/>
        </p:nvSpPr>
        <p:spPr>
          <a:xfrm>
            <a:off x="4945199" y="4313170"/>
            <a:ext cx="11025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iti TC" panose="02010600040101010101" pitchFamily="2" charset="-120"/>
                <a:ea typeface="Kaiti TC" panose="02010600040101010101" pitchFamily="2" charset="-120"/>
                <a:cs typeface="+mn-cs"/>
              </a:rPr>
              <a:t>25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iti TC" panose="02010600040101010101" pitchFamily="2" charset="-120"/>
                <a:ea typeface="Kaiti TC" panose="02010600040101010101" pitchFamily="2" charset="-120"/>
                <a:cs typeface="+mn-cs"/>
              </a:rPr>
              <a:t>万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A1497A6-FD96-967A-394C-AAA8AD2AEB9E}"/>
              </a:ext>
            </a:extLst>
          </p:cNvPr>
          <p:cNvSpPr/>
          <p:nvPr/>
        </p:nvSpPr>
        <p:spPr>
          <a:xfrm>
            <a:off x="641886" y="1859975"/>
            <a:ext cx="3005329" cy="1830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</a:rPr>
              <a:t>普通话背景的</a:t>
            </a:r>
            <a:endParaRPr kumimoji="0" lang="en-GB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</a:rPr>
              <a:t>牧者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</a:rPr>
              <a:t>+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</a:rPr>
              <a:t>宣教士</a:t>
            </a:r>
            <a:endParaRPr kumimoji="0" lang="en-GB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</a:rPr>
              <a:t>不到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</a:rPr>
              <a:t>40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</a:rPr>
              <a:t>位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DBBDA245-1EA6-18B4-6E29-3B9ACB6BE75A}"/>
              </a:ext>
            </a:extLst>
          </p:cNvPr>
          <p:cNvCxnSpPr>
            <a:cxnSpLocks/>
          </p:cNvCxnSpPr>
          <p:nvPr/>
        </p:nvCxnSpPr>
        <p:spPr>
          <a:xfrm flipH="1" flipV="1">
            <a:off x="3042453" y="3636484"/>
            <a:ext cx="2562713" cy="2028496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09B27318-619E-5548-60DE-1225E939DC2C}"/>
              </a:ext>
            </a:extLst>
          </p:cNvPr>
          <p:cNvCxnSpPr>
            <a:cxnSpLocks/>
          </p:cNvCxnSpPr>
          <p:nvPr/>
        </p:nvCxnSpPr>
        <p:spPr>
          <a:xfrm flipH="1">
            <a:off x="3508529" y="2066487"/>
            <a:ext cx="3106313" cy="12015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1939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8C74689-3E48-D4A7-86C3-65BDA2A31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037" y="535528"/>
            <a:ext cx="8803592" cy="584949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8E72F38-A761-E16F-7323-8F54CD5E870A}"/>
              </a:ext>
            </a:extLst>
          </p:cNvPr>
          <p:cNvSpPr txBox="1"/>
          <p:nvPr/>
        </p:nvSpPr>
        <p:spPr>
          <a:xfrm>
            <a:off x="2594063" y="77590"/>
            <a:ext cx="6843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i="0" u="none" strike="noStrike" dirty="0">
                <a:solidFill>
                  <a:srgbClr val="2D2319"/>
                </a:solidFill>
                <a:effectLst/>
                <a:latin typeface="Merriweather" pitchFamily="2" charset="77"/>
              </a:rPr>
              <a:t>2021/22 UK </a:t>
            </a:r>
            <a:r>
              <a:rPr lang="en-GB" sz="2000" b="1" i="0" u="none" strike="noStrike" dirty="0">
                <a:solidFill>
                  <a:srgbClr val="0070C0"/>
                </a:solidFill>
                <a:effectLst/>
                <a:latin typeface="Merriweather" pitchFamily="2" charset="77"/>
              </a:rPr>
              <a:t>university students</a:t>
            </a:r>
            <a:r>
              <a:rPr lang="zh-TW" altLang="en-US" sz="2000" b="1" i="0" u="none" strike="noStrike" dirty="0">
                <a:solidFill>
                  <a:srgbClr val="0070C0"/>
                </a:solidFill>
                <a:effectLst/>
                <a:latin typeface="Merriweather" pitchFamily="2" charset="77"/>
              </a:rPr>
              <a:t> </a:t>
            </a:r>
            <a:r>
              <a:rPr lang="en-US" altLang="zh-TW" sz="2000" b="1" i="0" u="none" strike="noStrike" dirty="0">
                <a:solidFill>
                  <a:srgbClr val="2D2319"/>
                </a:solidFill>
                <a:effectLst/>
                <a:latin typeface="Merriweather" pitchFamily="2" charset="77"/>
              </a:rPr>
              <a:t>from</a:t>
            </a:r>
            <a:r>
              <a:rPr lang="en-GB" sz="2000" b="1" i="0" u="none" strike="noStrike" dirty="0">
                <a:solidFill>
                  <a:srgbClr val="2D2319"/>
                </a:solidFill>
                <a:effectLst/>
                <a:latin typeface="Merriweather" pitchFamily="2" charset="77"/>
              </a:rPr>
              <a:t> </a:t>
            </a:r>
            <a:r>
              <a:rPr lang="en-GB" sz="2000" b="1" i="0" u="none" strike="noStrike" dirty="0">
                <a:solidFill>
                  <a:srgbClr val="2D2319"/>
                </a:solidFill>
                <a:effectLst/>
                <a:latin typeface="Merriweather" panose="020F0502020204030204" pitchFamily="34" charset="0"/>
              </a:rPr>
              <a:t>China: 151,690</a:t>
            </a:r>
            <a:endParaRPr lang="en-US" sz="20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E0376F9-6656-4BB6-7219-05B4CE48D780}"/>
              </a:ext>
            </a:extLst>
          </p:cNvPr>
          <p:cNvSpPr txBox="1"/>
          <p:nvPr/>
        </p:nvSpPr>
        <p:spPr>
          <a:xfrm>
            <a:off x="1534138" y="6500683"/>
            <a:ext cx="27703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i="0" u="none" strike="noStrike" dirty="0">
                <a:solidFill>
                  <a:srgbClr val="000000"/>
                </a:solidFill>
                <a:effectLst/>
                <a:latin typeface="Merriweather" pitchFamily="2" charset="77"/>
              </a:rPr>
              <a:t>Source: ICEF Monitor, 25 Jan 2023</a:t>
            </a:r>
            <a:endParaRPr lang="en-US" sz="1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D0FFC51-BD35-A9E7-82D5-DFDE308DEB12}"/>
              </a:ext>
            </a:extLst>
          </p:cNvPr>
          <p:cNvSpPr txBox="1"/>
          <p:nvPr/>
        </p:nvSpPr>
        <p:spPr>
          <a:xfrm>
            <a:off x="8857943" y="5156026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Muli"/>
              </a:rPr>
              <a:t>17,630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5B9C90D-4D51-AFD9-D822-ACA7C1D77205}"/>
              </a:ext>
            </a:extLst>
          </p:cNvPr>
          <p:cNvSpPr txBox="1"/>
          <p:nvPr/>
        </p:nvSpPr>
        <p:spPr>
          <a:xfrm>
            <a:off x="2820141" y="5156026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Muli"/>
              </a:rPr>
              <a:t>16,620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A89701C-4F3F-5016-8666-25348A6675F6}"/>
              </a:ext>
            </a:extLst>
          </p:cNvPr>
          <p:cNvSpPr txBox="1"/>
          <p:nvPr/>
        </p:nvSpPr>
        <p:spPr>
          <a:xfrm>
            <a:off x="2820141" y="5338433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Muli"/>
              </a:rPr>
              <a:t>15,305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7AAFD9F-21AA-470B-C890-6D74A253B2FB}"/>
              </a:ext>
            </a:extLst>
          </p:cNvPr>
          <p:cNvSpPr txBox="1"/>
          <p:nvPr/>
        </p:nvSpPr>
        <p:spPr>
          <a:xfrm>
            <a:off x="8857943" y="5338433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Muli"/>
              </a:rPr>
              <a:t>12,135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F2A27B3-D753-AC93-8B73-1F5BD805654C}"/>
              </a:ext>
            </a:extLst>
          </p:cNvPr>
          <p:cNvSpPr txBox="1"/>
          <p:nvPr/>
        </p:nvSpPr>
        <p:spPr>
          <a:xfrm>
            <a:off x="3048902" y="2295231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Muli"/>
              </a:rPr>
              <a:t>107,215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C09A856-23FC-B5E8-D3E9-E97B8F9AF89C}"/>
              </a:ext>
            </a:extLst>
          </p:cNvPr>
          <p:cNvSpPr txBox="1"/>
          <p:nvPr/>
        </p:nvSpPr>
        <p:spPr>
          <a:xfrm>
            <a:off x="8602920" y="754980"/>
            <a:ext cx="1197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Muli"/>
              </a:rPr>
              <a:t>151,690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266283A6-B37A-05B8-1F86-4888EAE33FB6}"/>
              </a:ext>
            </a:extLst>
          </p:cNvPr>
          <p:cNvSpPr/>
          <p:nvPr/>
        </p:nvSpPr>
        <p:spPr>
          <a:xfrm>
            <a:off x="8011888" y="609599"/>
            <a:ext cx="2002970" cy="772887"/>
          </a:xfrm>
          <a:prstGeom prst="ellipse">
            <a:avLst/>
          </a:prstGeom>
          <a:noFill/>
          <a:ln w="8572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89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AEDE39A-74C7-0E45-00B8-891D9782F0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844" y="625454"/>
            <a:ext cx="8954004" cy="57824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7F4108E-6179-84AF-9318-26C45D5B77E1}"/>
              </a:ext>
            </a:extLst>
          </p:cNvPr>
          <p:cNvSpPr txBox="1"/>
          <p:nvPr/>
        </p:nvSpPr>
        <p:spPr>
          <a:xfrm>
            <a:off x="2083904" y="156051"/>
            <a:ext cx="79480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i="0" u="none" strike="noStrike" dirty="0">
                <a:solidFill>
                  <a:srgbClr val="2D2319"/>
                </a:solidFill>
                <a:effectLst/>
                <a:latin typeface="Merriweather" pitchFamily="2" charset="77"/>
              </a:rPr>
              <a:t>2021/22 UK </a:t>
            </a:r>
            <a:r>
              <a:rPr lang="en-GB" sz="2000" b="1" i="0" u="none" strike="noStrike" dirty="0">
                <a:solidFill>
                  <a:srgbClr val="0070C0"/>
                </a:solidFill>
                <a:effectLst/>
                <a:latin typeface="Merriweather" pitchFamily="2" charset="77"/>
              </a:rPr>
              <a:t>first</a:t>
            </a:r>
            <a:r>
              <a:rPr lang="zh-TW" altLang="en-US" sz="2000" b="1" i="0" u="none" strike="noStrike" dirty="0">
                <a:solidFill>
                  <a:srgbClr val="0070C0"/>
                </a:solidFill>
                <a:effectLst/>
                <a:latin typeface="Merriweather" pitchFamily="2" charset="77"/>
              </a:rPr>
              <a:t> </a:t>
            </a:r>
            <a:r>
              <a:rPr lang="en-US" altLang="zh-TW" sz="2000" b="1" i="0" u="none" strike="noStrike" dirty="0">
                <a:solidFill>
                  <a:srgbClr val="0070C0"/>
                </a:solidFill>
                <a:effectLst/>
                <a:latin typeface="Merriweather" pitchFamily="2" charset="77"/>
              </a:rPr>
              <a:t>year</a:t>
            </a:r>
            <a:r>
              <a:rPr lang="zh-TW" altLang="en-US" sz="2000" b="1" i="0" u="none" strike="noStrike" dirty="0">
                <a:solidFill>
                  <a:srgbClr val="0070C0"/>
                </a:solidFill>
                <a:effectLst/>
                <a:latin typeface="Merriweather" pitchFamily="2" charset="77"/>
              </a:rPr>
              <a:t> </a:t>
            </a:r>
            <a:r>
              <a:rPr lang="en-US" altLang="zh-TW" sz="2000" b="1" i="0" u="none" strike="noStrike" dirty="0">
                <a:solidFill>
                  <a:srgbClr val="0070C0"/>
                </a:solidFill>
                <a:effectLst/>
                <a:latin typeface="Merriweather" pitchFamily="2" charset="77"/>
              </a:rPr>
              <a:t>university</a:t>
            </a:r>
            <a:r>
              <a:rPr lang="zh-TW" altLang="en-US" sz="2000" b="1" i="0" u="none" strike="noStrike" dirty="0">
                <a:solidFill>
                  <a:srgbClr val="2D2319"/>
                </a:solidFill>
                <a:effectLst/>
                <a:latin typeface="Merriweather" pitchFamily="2" charset="77"/>
              </a:rPr>
              <a:t> </a:t>
            </a:r>
            <a:r>
              <a:rPr lang="en-US" altLang="zh-TW" sz="2000" b="1" i="0" u="none" strike="noStrike" dirty="0">
                <a:solidFill>
                  <a:srgbClr val="2D2319"/>
                </a:solidFill>
                <a:effectLst/>
                <a:latin typeface="Merriweather" pitchFamily="2" charset="77"/>
              </a:rPr>
              <a:t>students</a:t>
            </a:r>
            <a:r>
              <a:rPr lang="zh-TW" altLang="en-US" sz="2000" b="1" i="0" u="none" strike="noStrike" dirty="0">
                <a:solidFill>
                  <a:srgbClr val="2D2319"/>
                </a:solidFill>
                <a:effectLst/>
                <a:latin typeface="Merriweather" pitchFamily="2" charset="77"/>
              </a:rPr>
              <a:t> </a:t>
            </a:r>
            <a:r>
              <a:rPr lang="en-US" altLang="zh-TW" sz="2000" b="1" i="0" u="none" strike="noStrike" dirty="0">
                <a:solidFill>
                  <a:srgbClr val="2D2319"/>
                </a:solidFill>
                <a:effectLst/>
                <a:latin typeface="Merriweather" pitchFamily="2" charset="77"/>
              </a:rPr>
              <a:t>from</a:t>
            </a:r>
            <a:r>
              <a:rPr lang="en-GB" sz="2000" b="1" i="0" u="none" strike="noStrike" dirty="0">
                <a:solidFill>
                  <a:srgbClr val="2D2319"/>
                </a:solidFill>
                <a:effectLst/>
                <a:latin typeface="Merriweather" pitchFamily="2" charset="77"/>
              </a:rPr>
              <a:t> </a:t>
            </a:r>
            <a:r>
              <a:rPr lang="en-GB" sz="2000" b="1" i="0" u="none" strike="noStrike" dirty="0">
                <a:solidFill>
                  <a:srgbClr val="2D2319"/>
                </a:solidFill>
                <a:effectLst/>
                <a:latin typeface="Merriweather" panose="020F0502020204030204" pitchFamily="34" charset="0"/>
              </a:rPr>
              <a:t>China: </a:t>
            </a:r>
            <a:r>
              <a:rPr lang="en-US" altLang="zh-TW" sz="2000" b="1" i="0" u="none" strike="noStrike" dirty="0">
                <a:solidFill>
                  <a:srgbClr val="2D2319"/>
                </a:solidFill>
                <a:effectLst/>
                <a:latin typeface="Merriweather" panose="020F0502020204030204" pitchFamily="34" charset="0"/>
              </a:rPr>
              <a:t>99</a:t>
            </a:r>
            <a:r>
              <a:rPr lang="en-GB" sz="2000" b="1" i="0" u="none" strike="noStrike" dirty="0">
                <a:solidFill>
                  <a:srgbClr val="2D2319"/>
                </a:solidFill>
                <a:effectLst/>
                <a:latin typeface="Merriweather" panose="020F0502020204030204" pitchFamily="34" charset="0"/>
              </a:rPr>
              <a:t>,</a:t>
            </a:r>
            <a:r>
              <a:rPr lang="en-GB" altLang="zh-TW" sz="2000" b="1" dirty="0">
                <a:solidFill>
                  <a:srgbClr val="2D2319"/>
                </a:solidFill>
                <a:latin typeface="Merriweather" panose="020F0502020204030204" pitchFamily="34" charset="0"/>
              </a:rPr>
              <a:t>965</a:t>
            </a:r>
            <a:endParaRPr lang="en-US" sz="20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7349C91-75A5-9435-301B-35160E8DD856}"/>
              </a:ext>
            </a:extLst>
          </p:cNvPr>
          <p:cNvSpPr txBox="1"/>
          <p:nvPr/>
        </p:nvSpPr>
        <p:spPr>
          <a:xfrm>
            <a:off x="1578525" y="6455551"/>
            <a:ext cx="24881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i="0" u="none" strike="noStrike" dirty="0">
                <a:solidFill>
                  <a:srgbClr val="000000"/>
                </a:solidFill>
                <a:effectLst/>
                <a:latin typeface="Merriweather" pitchFamily="2" charset="77"/>
              </a:rPr>
              <a:t>Source: HESA, </a:t>
            </a:r>
            <a:r>
              <a:rPr lang="en-GB" sz="1200" dirty="0">
                <a:solidFill>
                  <a:srgbClr val="000000"/>
                </a:solidFill>
                <a:latin typeface="Merriweather" pitchFamily="2" charset="77"/>
              </a:rPr>
              <a:t>31 January 2023</a:t>
            </a:r>
            <a:endParaRPr lang="en-US" sz="1200" dirty="0">
              <a:solidFill>
                <a:srgbClr val="000000"/>
              </a:solidFill>
              <a:latin typeface="Merriweather" pitchFamily="2" charset="77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88D3D4C1-8FE6-BB5A-FE39-61B66DD418DD}"/>
              </a:ext>
            </a:extLst>
          </p:cNvPr>
          <p:cNvSpPr/>
          <p:nvPr/>
        </p:nvSpPr>
        <p:spPr>
          <a:xfrm>
            <a:off x="9013371" y="1338942"/>
            <a:ext cx="1524000" cy="1153887"/>
          </a:xfrm>
          <a:prstGeom prst="ellipse">
            <a:avLst/>
          </a:prstGeom>
          <a:noFill/>
          <a:ln w="698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066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30E2566-2FDB-874E-A600-F2FACB8C55B1}"/>
              </a:ext>
            </a:extLst>
          </p:cNvPr>
          <p:cNvSpPr txBox="1"/>
          <p:nvPr/>
        </p:nvSpPr>
        <p:spPr>
          <a:xfrm>
            <a:off x="1172308" y="1706031"/>
            <a:ext cx="10837722" cy="3519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GB" altLang="zh-CN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200000"/>
              </a:lnSpc>
            </a:pPr>
            <a:r>
              <a:rPr lang="en-US" altLang="zh-TW" sz="2800" dirty="0">
                <a:latin typeface="SimSun" panose="02010600030101010101" pitchFamily="2" charset="-122"/>
                <a:ea typeface="SimSun" panose="02010600030101010101" pitchFamily="2" charset="-122"/>
              </a:rPr>
              <a:t>2022</a:t>
            </a:r>
            <a:r>
              <a:rPr lang="zh-TW" altLang="en-US" sz="2800" dirty="0">
                <a:latin typeface="SimSun" panose="02010600030101010101" pitchFamily="2" charset="-122"/>
                <a:ea typeface="SimSun" panose="02010600030101010101" pitchFamily="2" charset="-122"/>
              </a:rPr>
              <a:t>年</a:t>
            </a:r>
            <a:r>
              <a:rPr lang="en-US" altLang="zh-TW" sz="2800" dirty="0">
                <a:latin typeface="SimSun" panose="02010600030101010101" pitchFamily="2" charset="-122"/>
                <a:ea typeface="SimSun" panose="02010600030101010101" pitchFamily="2" charset="-122"/>
              </a:rPr>
              <a:t>3</a:t>
            </a:r>
            <a:r>
              <a:rPr lang="zh-TW" altLang="en-US" sz="2800" dirty="0">
                <a:latin typeface="SimSun" panose="02010600030101010101" pitchFamily="2" charset="-122"/>
                <a:ea typeface="SimSun" panose="02010600030101010101" pitchFamily="2" charset="-122"/>
              </a:rPr>
              <a:t>月研究报告指出：</a:t>
            </a:r>
            <a:endParaRPr lang="en-GB" altLang="zh-TW" sz="28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200000"/>
              </a:lnSpc>
            </a:pPr>
            <a:r>
              <a:rPr lang="zh-TW" altLang="en-US" sz="3200" dirty="0">
                <a:latin typeface="SimSun" panose="02010600030101010101" pitchFamily="2" charset="-122"/>
                <a:ea typeface="SimSun" panose="02010600030101010101" pitchFamily="2" charset="-122"/>
              </a:rPr>
              <a:t>「估计来英留学的中国留学生到</a:t>
            </a:r>
            <a:r>
              <a:rPr lang="en-US" altLang="zh-TW" sz="3200" dirty="0">
                <a:latin typeface="SimSun" panose="02010600030101010101" pitchFamily="2" charset="-122"/>
                <a:ea typeface="SimSun" panose="02010600030101010101" pitchFamily="2" charset="-122"/>
              </a:rPr>
              <a:t>2030</a:t>
            </a:r>
            <a:r>
              <a:rPr lang="zh-TW" altLang="en-US" sz="3200" dirty="0">
                <a:latin typeface="SimSun" panose="02010600030101010101" pitchFamily="2" charset="-122"/>
                <a:ea typeface="SimSun" panose="02010600030101010101" pitchFamily="2" charset="-122"/>
              </a:rPr>
              <a:t>年会增加</a:t>
            </a:r>
            <a:r>
              <a:rPr lang="en-US" altLang="zh-TW" sz="3200" dirty="0">
                <a:latin typeface="SimSun" panose="02010600030101010101" pitchFamily="2" charset="-122"/>
                <a:ea typeface="SimSun" panose="02010600030101010101" pitchFamily="2" charset="-122"/>
              </a:rPr>
              <a:t>70%</a:t>
            </a:r>
            <a:r>
              <a:rPr lang="zh-TW" altLang="en-US" sz="3200" dirty="0">
                <a:latin typeface="SimSun" panose="02010600030101010101" pitchFamily="2" charset="-122"/>
                <a:ea typeface="SimSun" panose="02010600030101010101" pitchFamily="2" charset="-122"/>
              </a:rPr>
              <a:t>」</a:t>
            </a:r>
            <a:endParaRPr lang="en-GB" altLang="zh-TW" sz="32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SimSun" panose="02010600030101010101" pitchFamily="2" charset="-122"/>
                <a:ea typeface="SimSun" panose="02010600030101010101" pitchFamily="2" charset="-122"/>
              </a:rPr>
              <a:t>（ </a:t>
            </a:r>
            <a:r>
              <a:rPr lang="en-US" sz="2000" u="sng" dirty="0">
                <a:solidFill>
                  <a:srgbClr val="0563C1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  <a:hlinkClick r:id="rId3"/>
              </a:rPr>
              <a:t>https://thepienews.com/news/uk-chinese-student-numbers-set-to-rise-70-by-2030/</a:t>
            </a:r>
            <a:r>
              <a:rPr lang="zh-CN" altLang="en-US" sz="2000" dirty="0">
                <a:latin typeface="SimSun" panose="02010600030101010101" pitchFamily="2" charset="-122"/>
                <a:ea typeface="SimSun" panose="02010600030101010101" pitchFamily="2" charset="-122"/>
              </a:rPr>
              <a:t> ）</a:t>
            </a:r>
            <a:endParaRPr lang="en-GB" sz="2000" dirty="0">
              <a:effectLst/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zh-CN" altLang="en-US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20000"/>
              </a:lnSpc>
            </a:pPr>
            <a:endParaRPr lang="zh-CN" altLang="en-US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F4D01268-9233-984A-AC16-E569B88E486B}"/>
              </a:ext>
            </a:extLst>
          </p:cNvPr>
          <p:cNvSpPr txBox="1">
            <a:spLocks/>
          </p:cNvSpPr>
          <p:nvPr/>
        </p:nvSpPr>
        <p:spPr>
          <a:xfrm>
            <a:off x="1096108" y="1057550"/>
            <a:ext cx="9962052" cy="11078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CN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每年到英国就学的中国留学生人数有</a:t>
            </a:r>
            <a:r>
              <a:rPr lang="en-US" altLang="zh-CN" sz="5200" b="1" dirty="0">
                <a:solidFill>
                  <a:srgbClr val="A5301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1</a:t>
            </a:r>
            <a:r>
              <a:rPr lang="en-US" altLang="zh-TW" sz="5200" b="1" dirty="0">
                <a:solidFill>
                  <a:srgbClr val="A5301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5</a:t>
            </a:r>
            <a:r>
              <a:rPr lang="zh-CN" altLang="en-US" sz="5200" b="1" dirty="0">
                <a:solidFill>
                  <a:srgbClr val="A5301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万</a:t>
            </a:r>
            <a:endParaRPr lang="en-GB" sz="3200" b="1" dirty="0">
              <a:solidFill>
                <a:srgbClr val="A53010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44270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" name="Chart 49">
            <a:extLst>
              <a:ext uri="{FF2B5EF4-FFF2-40B4-BE49-F238E27FC236}">
                <a16:creationId xmlns:a16="http://schemas.microsoft.com/office/drawing/2014/main" xmlns="" id="{73944A4B-1B6F-4069-8C4D-75E95D6424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9590844"/>
              </p:ext>
            </p:extLst>
          </p:nvPr>
        </p:nvGraphicFramePr>
        <p:xfrm>
          <a:off x="2462470" y="1100372"/>
          <a:ext cx="10329947" cy="6132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4" name="Title 1">
            <a:extLst>
              <a:ext uri="{FF2B5EF4-FFF2-40B4-BE49-F238E27FC236}">
                <a16:creationId xmlns:a16="http://schemas.microsoft.com/office/drawing/2014/main" xmlns="" id="{6D697744-0254-324D-A3C1-129F8556AEF0}"/>
              </a:ext>
            </a:extLst>
          </p:cNvPr>
          <p:cNvSpPr txBox="1">
            <a:spLocks/>
          </p:cNvSpPr>
          <p:nvPr/>
        </p:nvSpPr>
        <p:spPr>
          <a:xfrm>
            <a:off x="1358350" y="463916"/>
            <a:ext cx="8926244" cy="7612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zh-CN" altLang="en-GB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福音禾场</a:t>
            </a:r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广大</a:t>
            </a:r>
            <a:endParaRPr lang="en-GB" sz="4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C7D67DE-FF2E-CA41-B50F-0681EFB17066}"/>
              </a:ext>
            </a:extLst>
          </p:cNvPr>
          <p:cNvSpPr txBox="1"/>
          <p:nvPr/>
        </p:nvSpPr>
        <p:spPr>
          <a:xfrm>
            <a:off x="4444781" y="3505132"/>
            <a:ext cx="27533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800" b="1" dirty="0">
                <a:solidFill>
                  <a:srgbClr val="C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十五</a:t>
            </a: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</a:rPr>
              <a:t>万</a:t>
            </a:r>
            <a:endParaRPr kumimoji="0" lang="en-GB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r>
              <a:rPr lang="zh-CN" altLang="en-GB" sz="3200" b="1" dirty="0">
                <a:latin typeface="SimSun" panose="02010600030101010101" pitchFamily="2" charset="-122"/>
                <a:ea typeface="SimSun" panose="02010600030101010101" pitchFamily="2" charset="-122"/>
              </a:rPr>
              <a:t>中国</a:t>
            </a:r>
            <a:r>
              <a:rPr lang="zh-CN" altLang="en-US" sz="3200" b="1" dirty="0">
                <a:latin typeface="SimSun" panose="02010600030101010101" pitchFamily="2" charset="-122"/>
                <a:ea typeface="SimSun" panose="02010600030101010101" pitchFamily="2" charset="-122"/>
              </a:rPr>
              <a:t>留学生</a:t>
            </a:r>
            <a:endParaRPr lang="en-GB" altLang="zh-CN" sz="32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30844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1287097" y="499454"/>
            <a:ext cx="9144000" cy="6126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120000"/>
              </a:lnSpc>
              <a:buClr>
                <a:schemeClr val="hlink"/>
              </a:buClr>
              <a:buSzPct val="70000"/>
              <a:buFont typeface="Wingdings" charset="0"/>
              <a:buNone/>
            </a:pPr>
            <a:r>
              <a:rPr lang="zh-TW" altLang="en-US" sz="3800" dirty="0">
                <a:solidFill>
                  <a:schemeClr val="tx1">
                    <a:lumMod val="75000"/>
                    <a:lumOff val="2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我不知明日将如何 </a:t>
            </a:r>
          </a:p>
          <a:p>
            <a:pPr algn="ctr">
              <a:lnSpc>
                <a:spcPct val="120000"/>
              </a:lnSpc>
              <a:buClr>
                <a:schemeClr val="hlink"/>
              </a:buClr>
              <a:buSzPct val="70000"/>
              <a:buFont typeface="Wingdings" charset="0"/>
              <a:buNone/>
            </a:pPr>
            <a:r>
              <a:rPr lang="zh-TW" altLang="en-US" sz="3800" dirty="0">
                <a:solidFill>
                  <a:schemeClr val="tx1">
                    <a:lumMod val="75000"/>
                    <a:lumOff val="2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或遭遇贫苦饥饿</a:t>
            </a:r>
          </a:p>
          <a:p>
            <a:pPr algn="ctr">
              <a:lnSpc>
                <a:spcPct val="120000"/>
              </a:lnSpc>
              <a:buClr>
                <a:schemeClr val="hlink"/>
              </a:buClr>
              <a:buSzPct val="70000"/>
              <a:buFont typeface="Wingdings" charset="0"/>
              <a:buNone/>
            </a:pPr>
            <a:r>
              <a:rPr lang="zh-TW" altLang="en-US" sz="3800" dirty="0">
                <a:solidFill>
                  <a:schemeClr val="tx1">
                    <a:lumMod val="75000"/>
                    <a:lumOff val="2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那看顾麻雀的恩主 </a:t>
            </a:r>
          </a:p>
          <a:p>
            <a:pPr algn="ctr">
              <a:lnSpc>
                <a:spcPct val="120000"/>
              </a:lnSpc>
              <a:buClr>
                <a:schemeClr val="hlink"/>
              </a:buClr>
              <a:buSzPct val="70000"/>
              <a:buFont typeface="Wingdings" charset="0"/>
              <a:buNone/>
            </a:pPr>
            <a:r>
              <a:rPr lang="zh-TW" altLang="en-US" sz="3800" dirty="0">
                <a:solidFill>
                  <a:schemeClr val="tx1">
                    <a:lumMod val="75000"/>
                    <a:lumOff val="2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必随我时刻看顾</a:t>
            </a:r>
          </a:p>
          <a:p>
            <a:pPr algn="ctr">
              <a:lnSpc>
                <a:spcPct val="120000"/>
              </a:lnSpc>
              <a:buClr>
                <a:schemeClr val="hlink"/>
              </a:buClr>
              <a:buSzPct val="70000"/>
              <a:buFont typeface="Wingdings" charset="0"/>
              <a:buNone/>
            </a:pPr>
            <a:r>
              <a:rPr lang="zh-TW" altLang="en-US" sz="3800" dirty="0">
                <a:solidFill>
                  <a:schemeClr val="tx1">
                    <a:lumMod val="75000"/>
                    <a:lumOff val="2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许多事明天将临到 </a:t>
            </a:r>
          </a:p>
          <a:p>
            <a:pPr algn="ctr">
              <a:lnSpc>
                <a:spcPct val="120000"/>
              </a:lnSpc>
              <a:buClr>
                <a:schemeClr val="hlink"/>
              </a:buClr>
              <a:buSzPct val="70000"/>
              <a:buFont typeface="Wingdings" charset="0"/>
              <a:buNone/>
            </a:pPr>
            <a:r>
              <a:rPr lang="zh-TW" altLang="en-US" sz="3800" dirty="0">
                <a:solidFill>
                  <a:schemeClr val="tx1">
                    <a:lumMod val="75000"/>
                    <a:lumOff val="2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许多事难以明了</a:t>
            </a:r>
          </a:p>
          <a:p>
            <a:pPr algn="ctr">
              <a:lnSpc>
                <a:spcPct val="120000"/>
              </a:lnSpc>
              <a:buClr>
                <a:schemeClr val="hlink"/>
              </a:buClr>
              <a:buSzPct val="70000"/>
              <a:buFont typeface="Wingdings" charset="0"/>
              <a:buNone/>
            </a:pPr>
            <a:r>
              <a:rPr lang="zh-TW" altLang="en-US" sz="3800" dirty="0">
                <a:solidFill>
                  <a:schemeClr val="tx1">
                    <a:lumMod val="75000"/>
                    <a:lumOff val="2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但我知主掌管明天 </a:t>
            </a:r>
          </a:p>
          <a:p>
            <a:pPr algn="ctr">
              <a:lnSpc>
                <a:spcPct val="120000"/>
              </a:lnSpc>
              <a:buClr>
                <a:schemeClr val="hlink"/>
              </a:buClr>
              <a:buSzPct val="70000"/>
              <a:buFont typeface="Wingdings" charset="0"/>
              <a:buNone/>
            </a:pPr>
            <a:r>
              <a:rPr lang="zh-TW" altLang="en-US" sz="3800" dirty="0">
                <a:solidFill>
                  <a:schemeClr val="tx1">
                    <a:lumMod val="75000"/>
                    <a:lumOff val="2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祂必要领我向前</a:t>
            </a:r>
          </a:p>
          <a:p>
            <a:pPr algn="ctr">
              <a:lnSpc>
                <a:spcPct val="120000"/>
              </a:lnSpc>
              <a:buClr>
                <a:schemeClr val="hlink"/>
              </a:buClr>
              <a:buSzPct val="70000"/>
              <a:buFont typeface="Wingdings" charset="0"/>
              <a:buNone/>
            </a:pPr>
            <a:endParaRPr lang="zh-TW" altLang="en-US" sz="3800" dirty="0">
              <a:solidFill>
                <a:schemeClr val="tx1">
                  <a:lumMod val="75000"/>
                  <a:lumOff val="25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algn="ctr">
              <a:lnSpc>
                <a:spcPct val="150000"/>
              </a:lnSpc>
              <a:buClr>
                <a:schemeClr val="hlink"/>
              </a:buClr>
              <a:buSzPct val="70000"/>
              <a:buFont typeface="Wingdings" charset="0"/>
              <a:buNone/>
            </a:pPr>
            <a:endParaRPr lang="en-US" altLang="zh-TW" sz="36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4685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1287097" y="499454"/>
            <a:ext cx="9144000" cy="6126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120000"/>
              </a:lnSpc>
              <a:buClr>
                <a:schemeClr val="hlink"/>
              </a:buClr>
              <a:buSzPct val="70000"/>
              <a:buFont typeface="Wingdings" charset="0"/>
              <a:buNone/>
            </a:pPr>
            <a:r>
              <a:rPr lang="zh-TW" altLang="en-US" sz="3800" dirty="0">
                <a:solidFill>
                  <a:schemeClr val="tx1">
                    <a:lumMod val="75000"/>
                    <a:lumOff val="2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我不知明日将如何 </a:t>
            </a:r>
          </a:p>
          <a:p>
            <a:pPr algn="ctr">
              <a:lnSpc>
                <a:spcPct val="120000"/>
              </a:lnSpc>
              <a:buClr>
                <a:schemeClr val="hlink"/>
              </a:buClr>
              <a:buSzPct val="70000"/>
              <a:buFont typeface="Wingdings" charset="0"/>
              <a:buNone/>
            </a:pPr>
            <a:r>
              <a:rPr lang="zh-TW" altLang="en-US" sz="3800" dirty="0">
                <a:solidFill>
                  <a:schemeClr val="tx1">
                    <a:lumMod val="75000"/>
                    <a:lumOff val="2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或</a:t>
            </a:r>
            <a:r>
              <a:rPr lang="zh-TW" altLang="en-US" sz="3800" dirty="0">
                <a:solidFill>
                  <a:srgbClr val="C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遭遇贫苦饥饿</a:t>
            </a:r>
          </a:p>
          <a:p>
            <a:pPr algn="ctr">
              <a:lnSpc>
                <a:spcPct val="120000"/>
              </a:lnSpc>
              <a:buClr>
                <a:schemeClr val="hlink"/>
              </a:buClr>
              <a:buSzPct val="70000"/>
              <a:buFont typeface="Wingdings" charset="0"/>
              <a:buNone/>
            </a:pPr>
            <a:r>
              <a:rPr lang="zh-TW" altLang="en-US" sz="3800" dirty="0">
                <a:solidFill>
                  <a:schemeClr val="tx1">
                    <a:lumMod val="75000"/>
                    <a:lumOff val="2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那看顾麻雀的恩主 </a:t>
            </a:r>
          </a:p>
          <a:p>
            <a:pPr algn="ctr">
              <a:lnSpc>
                <a:spcPct val="120000"/>
              </a:lnSpc>
              <a:buClr>
                <a:schemeClr val="hlink"/>
              </a:buClr>
              <a:buSzPct val="70000"/>
              <a:buFont typeface="Wingdings" charset="0"/>
              <a:buNone/>
            </a:pPr>
            <a:r>
              <a:rPr lang="zh-TW" altLang="en-US" sz="3800" dirty="0">
                <a:solidFill>
                  <a:schemeClr val="tx1">
                    <a:lumMod val="75000"/>
                    <a:lumOff val="2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必随我时刻看顾</a:t>
            </a:r>
          </a:p>
          <a:p>
            <a:pPr algn="ctr">
              <a:lnSpc>
                <a:spcPct val="120000"/>
              </a:lnSpc>
              <a:buClr>
                <a:schemeClr val="hlink"/>
              </a:buClr>
              <a:buSzPct val="70000"/>
              <a:buFont typeface="Wingdings" charset="0"/>
              <a:buNone/>
            </a:pPr>
            <a:r>
              <a:rPr lang="zh-TW" altLang="en-US" sz="3800" dirty="0">
                <a:solidFill>
                  <a:schemeClr val="tx1">
                    <a:lumMod val="75000"/>
                    <a:lumOff val="2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许多事明天将临到 </a:t>
            </a:r>
          </a:p>
          <a:p>
            <a:pPr algn="ctr">
              <a:lnSpc>
                <a:spcPct val="120000"/>
              </a:lnSpc>
              <a:buClr>
                <a:schemeClr val="hlink"/>
              </a:buClr>
              <a:buSzPct val="70000"/>
              <a:buFont typeface="Wingdings" charset="0"/>
              <a:buNone/>
            </a:pPr>
            <a:r>
              <a:rPr lang="zh-TW" altLang="en-US" sz="3800" dirty="0">
                <a:solidFill>
                  <a:schemeClr val="tx1">
                    <a:lumMod val="75000"/>
                    <a:lumOff val="2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许多事难以明了</a:t>
            </a:r>
          </a:p>
          <a:p>
            <a:pPr algn="ctr">
              <a:lnSpc>
                <a:spcPct val="120000"/>
              </a:lnSpc>
              <a:buClr>
                <a:schemeClr val="hlink"/>
              </a:buClr>
              <a:buSzPct val="70000"/>
              <a:buFont typeface="Wingdings" charset="0"/>
              <a:buNone/>
            </a:pPr>
            <a:r>
              <a:rPr lang="zh-TW" altLang="en-US" sz="3800" dirty="0">
                <a:solidFill>
                  <a:schemeClr val="tx1">
                    <a:lumMod val="75000"/>
                    <a:lumOff val="2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但我知主掌管明天 </a:t>
            </a:r>
          </a:p>
          <a:p>
            <a:pPr algn="ctr">
              <a:lnSpc>
                <a:spcPct val="120000"/>
              </a:lnSpc>
              <a:buClr>
                <a:schemeClr val="hlink"/>
              </a:buClr>
              <a:buSzPct val="70000"/>
              <a:buFont typeface="Wingdings" charset="0"/>
              <a:buNone/>
            </a:pPr>
            <a:r>
              <a:rPr lang="zh-TW" altLang="en-US" sz="3800" dirty="0">
                <a:solidFill>
                  <a:schemeClr val="tx1">
                    <a:lumMod val="75000"/>
                    <a:lumOff val="2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祂必要领我向前</a:t>
            </a:r>
          </a:p>
          <a:p>
            <a:pPr algn="ctr">
              <a:lnSpc>
                <a:spcPct val="120000"/>
              </a:lnSpc>
              <a:buClr>
                <a:schemeClr val="hlink"/>
              </a:buClr>
              <a:buSzPct val="70000"/>
              <a:buFont typeface="Wingdings" charset="0"/>
              <a:buNone/>
            </a:pPr>
            <a:endParaRPr lang="zh-TW" altLang="en-US" sz="3800" dirty="0">
              <a:solidFill>
                <a:schemeClr val="tx1">
                  <a:lumMod val="75000"/>
                  <a:lumOff val="25000"/>
                </a:schemeClr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>
              <a:lnSpc>
                <a:spcPct val="150000"/>
              </a:lnSpc>
              <a:buClr>
                <a:schemeClr val="hlink"/>
              </a:buClr>
              <a:buSzPct val="70000"/>
              <a:buFont typeface="Wingdings" charset="0"/>
              <a:buNone/>
            </a:pPr>
            <a:endParaRPr lang="en-US" altLang="zh-TW" sz="36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09496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60587" y="912605"/>
            <a:ext cx="7499389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</a:pPr>
            <a:r>
              <a:rPr lang="zh-TW" altLang="en-US" sz="3800" dirty="0">
                <a:solidFill>
                  <a:schemeClr val="tx1">
                    <a:lumMod val="75000"/>
                    <a:lumOff val="2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众人涌进主的国度</a:t>
            </a:r>
            <a:endParaRPr lang="en-GB" altLang="zh-TW" sz="3800" dirty="0">
              <a:solidFill>
                <a:schemeClr val="tx1">
                  <a:lumMod val="75000"/>
                  <a:lumOff val="25000"/>
                </a:schemeClr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>
              <a:spcBef>
                <a:spcPts val="1800"/>
              </a:spcBef>
            </a:pPr>
            <a:r>
              <a:rPr lang="zh-TW" altLang="en-US" sz="3800" dirty="0">
                <a:solidFill>
                  <a:schemeClr val="tx1">
                    <a:lumMod val="75000"/>
                    <a:lumOff val="2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世界有谁辞；</a:t>
            </a:r>
            <a:endParaRPr lang="en-GB" altLang="zh-TW" sz="3800" dirty="0">
              <a:solidFill>
                <a:schemeClr val="tx1">
                  <a:lumMod val="75000"/>
                  <a:lumOff val="25000"/>
                </a:schemeClr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>
              <a:spcBef>
                <a:spcPts val="1800"/>
              </a:spcBef>
            </a:pPr>
            <a:r>
              <a:rPr lang="zh-TW" altLang="en-US" sz="3800" dirty="0">
                <a:solidFill>
                  <a:schemeClr val="tx1">
                    <a:lumMod val="75000"/>
                    <a:lumOff val="2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损失有谁愿；</a:t>
            </a:r>
          </a:p>
          <a:p>
            <a:pPr algn="ctr">
              <a:spcBef>
                <a:spcPts val="1800"/>
              </a:spcBef>
            </a:pPr>
            <a:r>
              <a:rPr lang="zh-TW" altLang="en-US" sz="3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看万事如土</a:t>
            </a:r>
            <a:r>
              <a:rPr lang="zh-TW" altLang="en-US" sz="3800" dirty="0">
                <a:solidFill>
                  <a:schemeClr val="tx1">
                    <a:lumMod val="75000"/>
                    <a:lumOff val="2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；</a:t>
            </a:r>
          </a:p>
          <a:p>
            <a:pPr algn="ctr">
              <a:spcBef>
                <a:spcPts val="1800"/>
              </a:spcBef>
            </a:pPr>
            <a:r>
              <a:rPr lang="zh-TW" altLang="en-US" sz="3800" dirty="0">
                <a:solidFill>
                  <a:schemeClr val="tx1">
                    <a:lumMod val="75000"/>
                    <a:lumOff val="2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祸福都不问；</a:t>
            </a:r>
          </a:p>
          <a:p>
            <a:pPr algn="ctr">
              <a:spcBef>
                <a:spcPts val="1800"/>
              </a:spcBef>
            </a:pPr>
            <a:r>
              <a:rPr lang="zh-TW" altLang="en-US" sz="3800" dirty="0">
                <a:solidFill>
                  <a:schemeClr val="tx1">
                    <a:lumMod val="75000"/>
                    <a:lumOff val="2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赤忠忘生死。</a:t>
            </a:r>
          </a:p>
        </p:txBody>
      </p:sp>
    </p:spTree>
    <p:extLst>
      <p:ext uri="{BB962C8B-B14F-4D97-AF65-F5344CB8AC3E}">
        <p14:creationId xmlns:p14="http://schemas.microsoft.com/office/powerpoint/2010/main" val="3429977353"/>
      </p:ext>
    </p:extLst>
  </p:cSld>
  <p:clrMapOvr>
    <a:masterClrMapping/>
  </p:clrMapOvr>
</p:sld>
</file>

<file path=ppt/theme/theme1.xml><?xml version="1.0" encoding="utf-8"?>
<a:theme xmlns:a="http://schemas.openxmlformats.org/drawingml/2006/main" name="2_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41336</TotalTime>
  <Words>776</Words>
  <Application>Microsoft Office PowerPoint</Application>
  <PresentationFormat>Widescreen</PresentationFormat>
  <Paragraphs>90</Paragraphs>
  <Slides>19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7" baseType="lpstr">
      <vt:lpstr>AppleSystemUIFont</vt:lpstr>
      <vt:lpstr>DengXian</vt:lpstr>
      <vt:lpstr>DFKai-SB</vt:lpstr>
      <vt:lpstr>KaiTi</vt:lpstr>
      <vt:lpstr>Kaiti SC</vt:lpstr>
      <vt:lpstr>Kaiti TC</vt:lpstr>
      <vt:lpstr>Merriweather</vt:lpstr>
      <vt:lpstr>微軟正黑體</vt:lpstr>
      <vt:lpstr>Muli</vt:lpstr>
      <vt:lpstr>SimSun</vt:lpstr>
      <vt:lpstr>Arial</vt:lpstr>
      <vt:lpstr>Calibri</vt:lpstr>
      <vt:lpstr>Calibri Light</vt:lpstr>
      <vt:lpstr>Century Gothic</vt:lpstr>
      <vt:lpstr>Times New Roman</vt:lpstr>
      <vt:lpstr>Wingdings</vt:lpstr>
      <vt:lpstr>Wingdings 3</vt:lpstr>
      <vt:lpstr>2_Wisp</vt:lpstr>
      <vt:lpstr>蒙召与宣教见证分享 腓立比书 3:7-8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活水泉源</dc:title>
  <dc:creator>Joseph Rao</dc:creator>
  <cp:lastModifiedBy>Mark Rao</cp:lastModifiedBy>
  <cp:revision>1347</cp:revision>
  <cp:lastPrinted>2017-02-01T13:02:35Z</cp:lastPrinted>
  <dcterms:created xsi:type="dcterms:W3CDTF">2016-10-04T10:46:32Z</dcterms:created>
  <dcterms:modified xsi:type="dcterms:W3CDTF">2024-04-23T19:56:22Z</dcterms:modified>
</cp:coreProperties>
</file>