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2" autoAdjust="0"/>
    <p:restoredTop sz="91425" autoAdjust="0"/>
  </p:normalViewPr>
  <p:slideViewPr>
    <p:cSldViewPr snapToGrid="0">
      <p:cViewPr varScale="1">
        <p:scale>
          <a:sx n="88" d="100"/>
          <a:sy n="88" d="100"/>
        </p:scale>
        <p:origin x="1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A72A1-9821-611F-6F2C-98C6B021C7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BFE109-CD55-60F8-44B8-91BE4A390C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56EB0B-1D5C-328F-3D65-D7CB27A24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C624-BB9E-4CC6-936D-511FA2D403AD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8E501-2BD0-8ED0-EDFE-619B6DF60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D575F-E61F-8EE0-FD6E-8A607CFF3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C9668-3DDA-46AA-891C-7BE43CB86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37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8B5D3-545E-6567-0C64-067605B0B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683959-FD9B-167D-5A25-BD0279E084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122F2B-0300-33F5-A1A6-5BE329819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C624-BB9E-4CC6-936D-511FA2D403AD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D3283-BABE-8729-454B-0E647ADD3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94BA33-9F36-54F5-831A-386BDA0CC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C9668-3DDA-46AA-891C-7BE43CB86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403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F9814A-78D4-47FA-6A2C-4A63224502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465C03-50A8-9161-028B-46AC8CA977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537FCE-47BD-AF5F-3929-0C0E219C1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C624-BB9E-4CC6-936D-511FA2D403AD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21135-6B8C-6BEA-8EBE-EEA71C282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1D803-2F3E-FE69-3B6E-41E8F94D3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C9668-3DDA-46AA-891C-7BE43CB86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619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A33D5-2FE1-8DD0-39F3-F8A8341D4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24747-7577-DE88-72DF-BB954BCF8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55CC90-E381-C152-643A-70F32E145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C624-BB9E-4CC6-936D-511FA2D403AD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92B01B-5BF9-71ED-36AC-62FAD2E91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4D88A-A5CB-4F2C-00D9-5843DB7A6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C9668-3DDA-46AA-891C-7BE43CB86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006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4B4B5-57FF-F01E-213D-B3C487A14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716B5C-554E-3772-4B53-459AD91C1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CDD71-3B20-F632-8709-6665498DC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C624-BB9E-4CC6-936D-511FA2D403AD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66C9B-4E57-C8F2-B17D-743B432A7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EA13E-8066-B7B6-6577-6DF9ED7AE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C9668-3DDA-46AA-891C-7BE43CB86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940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0BDA2-6F5A-8187-DDA3-68CE02960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D2412-30ED-6784-0930-448BDA536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65A345-8063-DEC3-0EC7-482E27EDC7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69EC5C-0FFD-BA33-EC35-F3E5F87E5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C624-BB9E-4CC6-936D-511FA2D403AD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709C85-1B3E-05A7-B039-6E13822A4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C3F7BF-145F-F82A-8B19-459116B91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C9668-3DDA-46AA-891C-7BE43CB86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25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3E8D8-6DC9-B8FD-F60D-92BFC518C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8DAE0-3050-F808-DAD1-D34659456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9CBFFB-CCD1-9389-215F-CE8BEEA719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BBB0B1-9EB7-49C1-E3FD-49DED42B54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FF891A-7913-B408-9694-7C047B8CC6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545D39-DE53-ED84-7FE7-7A30C2A54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C624-BB9E-4CC6-936D-511FA2D403AD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3150A6-1B04-656B-9EDD-FF3CD1C6D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207ECA-2D8E-A202-4A98-A943D769D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C9668-3DDA-46AA-891C-7BE43CB86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44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51995-589A-897B-CC5B-0C9140C4F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B85ABB-17F9-6399-F5F7-878535E6F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C624-BB9E-4CC6-936D-511FA2D403AD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FDDFDC-9BF8-9898-A579-C36C7F6C9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EDC58C-DB57-1A90-7331-5615F160E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C9668-3DDA-46AA-891C-7BE43CB86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B4DA7E-A21A-141F-4182-47DA74021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C624-BB9E-4CC6-936D-511FA2D403AD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0BF320-FE7A-044A-B244-628A1C0B0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D368F-C4E4-B088-88D0-81A0C760C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C9668-3DDA-46AA-891C-7BE43CB86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03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98815-F03E-C7B1-2490-88DC23E18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6A10F-4CEB-D772-5FA0-1C90FCE6D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A8DDAC-D694-2210-9DCD-0AC4B1D551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419107-58E2-89E7-ACDD-250AC9F18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C624-BB9E-4CC6-936D-511FA2D403AD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9BFEF0-2BE6-F732-110E-61FC1C33C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8A3AF0-60F2-5D5B-8E7A-024BB2095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C9668-3DDA-46AA-891C-7BE43CB86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90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349A9-7C6F-A8E7-BF75-D1E64E183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6B0E67-0272-7D63-A249-8EF4BDBAEF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516F88-AC83-F1CD-2C66-B57443219E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DBD343-96D6-5D59-BC57-F9442B582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C624-BB9E-4CC6-936D-511FA2D403AD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FAED22-729E-68B0-2BEB-C9A534130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8C6407-4C9B-4D9B-019F-8B2594D34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C9668-3DDA-46AA-891C-7BE43CB86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178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8347A1-9711-BA01-E3CD-02E33635E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6F3AB6-8819-A253-6417-A8374E8669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78BD0-859D-CBCD-68AB-F0FB95A741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FC624-BB9E-4CC6-936D-511FA2D403AD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E5C6A6-902C-CCD6-4D3A-9959ED037A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79B50E-57B5-2EF0-A4E1-F86AD3FB33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C9668-3DDA-46AA-891C-7BE43CB86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27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4D22-92F9-6A68-D993-71D3A2DE1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10334017" cy="165576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題目：巨人沉落的歎息和反思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8D926-2FC0-EB03-B1FF-FDFAACE77F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列王紀上 </a:t>
            </a:r>
            <a:r>
              <a:rPr lang="en-US" altLang="zh-TW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11</a:t>
            </a:r>
            <a:r>
              <a:rPr lang="zh-TW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：</a:t>
            </a:r>
            <a:r>
              <a:rPr lang="en-US" altLang="zh-TW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1-13; 14-27</a:t>
            </a:r>
            <a:r>
              <a:rPr lang="en-US" altLang="zh-TW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‬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22285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4D22-92F9-6A68-D993-71D3A2DE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053"/>
            <a:ext cx="10515600" cy="13255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引言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: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一個巨人的沉落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8D926-2FC0-EB03-B1FF-FDFAACE77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3277"/>
            <a:ext cx="10515600" cy="447472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經文記述了所羅門晚年的時候神不討悅的事情</a:t>
            </a: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…</a:t>
            </a: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22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4D22-92F9-6A68-D993-71D3A2DE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053"/>
            <a:ext cx="10515600" cy="13255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引言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: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一個巨人的沉落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8D926-2FC0-EB03-B1FF-FDFAACE77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3277"/>
            <a:ext cx="10515600" cy="447472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今天的經文記述了所羅門晚年的時候那些神不討悅的事</a:t>
            </a: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…</a:t>
            </a: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巨人失落如擲石在水中一樣，帶來了連番的漣漪。</a:t>
            </a: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99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4D22-92F9-6A68-D993-71D3A2DE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053"/>
            <a:ext cx="10515600" cy="13255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引言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: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一個巨人的沉落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8D926-2FC0-EB03-B1FF-FDFAACE77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3277"/>
            <a:ext cx="10515600" cy="447472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一個成功的君王如何會失去了蒙恩膏的地位？</a:t>
            </a: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神的揀選</a:t>
            </a: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配套齊全</a:t>
            </a:r>
          </a:p>
          <a:p>
            <a:pPr>
              <a:lnSpc>
                <a:spcPct val="150000"/>
              </a:lnSpc>
            </a:pP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上帝二次向他啟示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50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4D22-92F9-6A68-D993-71D3A2DE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053"/>
            <a:ext cx="10515600" cy="13255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聖經中反映了幾個原因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8D926-2FC0-EB03-B1FF-FDFAACE77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3277"/>
            <a:ext cx="10515600" cy="447472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I 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仿效外邦君王的權力威儀</a:t>
            </a: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TW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2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列王紀上‬</a:t>
            </a:r>
            <a:r>
              <a:rPr lang="en-US" altLang="zh-TW" sz="32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11:1</a:t>
            </a:r>
            <a:endParaRPr lang="zh-TW" altLang="en-US" sz="3200" b="1" kern="1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2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所羅門王在法老的女兒之外，又寵愛許多外邦女子，就是摩押女子、亞捫女子、以東女子、西頓女子、赫人女子</a:t>
            </a:r>
            <a:r>
              <a:rPr lang="zh-TW" altLang="en-US" sz="36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。</a:t>
            </a: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56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4D22-92F9-6A68-D993-71D3A2DE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053"/>
            <a:ext cx="10515600" cy="13255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聖經中反映了幾個原因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8D926-2FC0-EB03-B1FF-FDFAACE77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3277"/>
            <a:ext cx="10515600" cy="4474723"/>
          </a:xfrm>
          <a:solidFill>
            <a:schemeClr val="bg1">
              <a:lumMod val="85000"/>
            </a:schemeClr>
          </a:solidFill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I 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仿效外邦君王的權力威儀</a:t>
            </a: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A 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上帝沒有明確說明反對他與法老女兒的婚姻？</a:t>
            </a: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3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申命記‬</a:t>
            </a:r>
            <a:r>
              <a:rPr lang="en-US" altLang="zh-TW" sz="33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7:3-4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3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不可與他們結親。不可將你的女兒嫁他們的兒子，也不可叫你的兒子娶他們的女兒； </a:t>
            </a:r>
            <a:r>
              <a:rPr lang="en-US" altLang="zh-TW" sz="33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4 </a:t>
            </a:r>
            <a:r>
              <a:rPr lang="zh-TW" altLang="en-US" sz="33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因為他必使你兒子轉離不跟從主，去侍奉別神，以致耶和華的怒氣向你們發作，就速速地將你們滅絕。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33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4D22-92F9-6A68-D993-71D3A2DE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053"/>
            <a:ext cx="10515600" cy="13255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聖經中反映了幾個原因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8D926-2FC0-EB03-B1FF-FDFAACE77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3277"/>
            <a:ext cx="10515600" cy="4474723"/>
          </a:xfrm>
          <a:solidFill>
            <a:schemeClr val="bg1">
              <a:lumMod val="85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I 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仿效外邦君王的權力威儀</a:t>
            </a: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A 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上帝沒有明確說明反對他與法老女兒的婚姻</a:t>
            </a: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zh-TW" altLang="en-US" sz="33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政治聯婚</a:t>
            </a:r>
          </a:p>
          <a:p>
            <a:pPr>
              <a:lnSpc>
                <a:spcPct val="150000"/>
              </a:lnSpc>
            </a:pPr>
            <a:r>
              <a:rPr lang="zh-TW" altLang="en-US" sz="33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權力的集中</a:t>
            </a:r>
          </a:p>
          <a:p>
            <a:pPr>
              <a:lnSpc>
                <a:spcPct val="150000"/>
              </a:lnSpc>
            </a:pPr>
            <a:r>
              <a:rPr lang="zh-TW" altLang="en-US" sz="33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向他朝貢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50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4D22-92F9-6A68-D993-71D3A2DE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053"/>
            <a:ext cx="10515600" cy="13255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聖經中反映了幾個原因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8D926-2FC0-EB03-B1FF-FDFAACE77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3277"/>
            <a:ext cx="10515600" cy="447472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I 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仿效外邦君王的權力威儀</a:t>
            </a: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B 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漸行漸遠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地上的君王 </a:t>
            </a: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vs 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被選立君國王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4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4D22-92F9-6A68-D993-71D3A2DE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053"/>
            <a:ext cx="10515600" cy="13255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聖經中反映了幾個原因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8D926-2FC0-EB03-B1FF-FDFAACE77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3277"/>
            <a:ext cx="10515600" cy="447472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I 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仿效外邦君王的權力威儀</a:t>
            </a: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B 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漸行漸遠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地上的王國</a:t>
            </a: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: 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戰車，金寶座，金盾牌和許多妻子</a:t>
            </a: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zh-TW" alt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60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4D22-92F9-6A68-D993-71D3A2DE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053"/>
            <a:ext cx="10515600" cy="13255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聖經中反映了幾個原因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8D926-2FC0-EB03-B1FF-FDFAACE77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3277"/>
            <a:ext cx="10515600" cy="4474723"/>
          </a:xfrm>
          <a:solidFill>
            <a:schemeClr val="bg1">
              <a:lumMod val="85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I 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仿效外邦君王的權力威儀</a:t>
            </a: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B 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漸行漸遠，消磨膏立的身分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35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		  :</a:t>
            </a:r>
            <a:r>
              <a:rPr lang="zh-TW" altLang="en-US" sz="35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牧者君王的身分</a:t>
            </a:r>
            <a:endParaRPr lang="en-US" altLang="zh-TW" sz="35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35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		</a:t>
            </a:r>
            <a:r>
              <a:rPr lang="en-US" altLang="zh-TW" sz="3500" b="1" kern="1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 </a:t>
            </a:r>
            <a:r>
              <a:rPr lang="en-US" altLang="zh-TW" sz="3500" b="1" kern="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 :</a:t>
            </a:r>
            <a:r>
              <a:rPr lang="zh-TW" altLang="en-US" sz="35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存公義，憐憫冶理</a:t>
            </a:r>
            <a:endParaRPr lang="en-US" altLang="zh-TW" sz="35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35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		  :</a:t>
            </a:r>
            <a:r>
              <a:rPr lang="zh-TW" altLang="en-US" sz="35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涉用了世人的知識，失去了天上的辨別力。</a:t>
            </a:r>
            <a:endParaRPr lang="en-US" altLang="zh-TW" sz="35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zh-TW" alt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23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4D22-92F9-6A68-D993-71D3A2DE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053"/>
            <a:ext cx="10515600" cy="13255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聖經中反映了幾個原因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8D926-2FC0-EB03-B1FF-FDFAACE77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3277"/>
            <a:ext cx="10515600" cy="447472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I 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仿效外邦君王的權力威儀</a:t>
            </a: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他的視野和領導力上升，模仿外邦君王的威儀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展示了他的力量</a:t>
            </a: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(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軍力</a:t>
            </a: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+</a:t>
            </a:r>
            <a:r>
              <a:rPr lang="en-US" altLang="zh-TW" sz="3600" b="1" kern="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財力+後宮佳麗</a:t>
            </a: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)</a:t>
            </a:r>
            <a:endParaRPr lang="zh-TW" alt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zh-TW" alt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99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4D22-92F9-6A68-D993-71D3A2DE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053"/>
            <a:ext cx="10515600" cy="13255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列王紀上 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11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：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1-13</a:t>
            </a:r>
            <a:r>
              <a:rPr lang="en-US" altLang="zh-TW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‬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8D926-2FC0-EB03-B1FF-FDFAACE77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3277"/>
            <a:ext cx="10515600" cy="4474723"/>
          </a:xfrm>
          <a:solidFill>
            <a:schemeClr val="bg1">
              <a:lumMod val="85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1 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所羅門王在法老的女兒之外，又寵愛許多外邦女子，就是摩押女子、亞捫女子、以東女子、西頓女子、赫人女子。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 2 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論到這些國的人，耶和華曾曉諭以色列人說：“你們不可與她們往來相通，因為她們必誘惑你們的心去隨從她們的神。”所羅門卻戀愛這些女子。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 3 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所羅門有妃七百，都是公主；還有嬪三百。這些妃嬪誘惑他的心。 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6601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4D22-92F9-6A68-D993-71D3A2DE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053"/>
            <a:ext cx="10515600" cy="13255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聖經中反映了幾個原因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8D926-2FC0-EB03-B1FF-FDFAACE77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3277"/>
            <a:ext cx="10515600" cy="447472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II 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收納外邦的風俗和偶像</a:t>
            </a: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摩押人：基抹：戰爭之偶像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亞捫人：摩洛：嬰孩祭牲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西頓人：亞斯他錄：生育之偶像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54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4D22-92F9-6A68-D993-71D3A2DE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053"/>
            <a:ext cx="10515600" cy="13255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聖經中反映了幾個原因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8D926-2FC0-EB03-B1FF-FDFAACE77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3277"/>
            <a:ext cx="10515600" cy="447472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II 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收納外邦的風俗和偶像</a:t>
            </a: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但沒有提到埃及偶像（崇拜太陽、來世、生育）</a:t>
            </a:r>
          </a:p>
          <a:p>
            <a:pPr marL="0" indent="0">
              <a:lnSpc>
                <a:spcPct val="150000"/>
              </a:lnSpc>
              <a:buNone/>
            </a:pPr>
            <a:endParaRPr lang="zh-TW" alt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64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4D22-92F9-6A68-D993-71D3A2DE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053"/>
            <a:ext cx="10515600" cy="13255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聖經中反映了幾個原因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8D926-2FC0-EB03-B1FF-FDFAACE77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3277"/>
            <a:ext cx="10515600" cy="447472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II 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收納外邦的風俗和偶像</a:t>
            </a: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外邦女子對他靈命的影響。</a:t>
            </a:r>
          </a:p>
          <a:p>
            <a:pPr>
              <a:lnSpc>
                <a:spcPct val="150000"/>
              </a:lnSpc>
            </a:pP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領導者成为拜墮落偶像的榜樣。</a:t>
            </a:r>
          </a:p>
          <a:p>
            <a:pPr>
              <a:lnSpc>
                <a:spcPct val="150000"/>
              </a:lnSpc>
            </a:pP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依循習俗，漸失尊贵的身</a:t>
            </a:r>
            <a:r>
              <a:rPr lang="zh-TW" altLang="en-US" sz="3600" b="1" kern="1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分</a:t>
            </a:r>
            <a:r>
              <a:rPr lang="zh-TW" altLang="en-US" sz="3600" b="1" kern="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。</a:t>
            </a:r>
            <a:endParaRPr lang="zh-TW" alt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1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4D22-92F9-6A68-D993-71D3A2DE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053"/>
            <a:ext cx="10515600" cy="13255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聖經中反映了幾個原因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8D926-2FC0-EB03-B1FF-FDFAACE77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3277"/>
            <a:ext cx="10515600" cy="4474723"/>
          </a:xfrm>
          <a:solidFill>
            <a:schemeClr val="bg1">
              <a:lumMod val="85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III 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逐漸放棄純潔，聽從上帝的指示的心</a:t>
            </a: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TW" sz="3600" b="1" kern="1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600" b="1" kern="1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列</a:t>
            </a:r>
            <a:r>
              <a:rPr lang="zh-TW" altLang="en-US" sz="36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王紀上‬</a:t>
            </a:r>
            <a:r>
              <a:rPr lang="en-US" altLang="zh-TW" sz="36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11:4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6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所羅門年老的時候，他的妃嬪誘惑他的心去隨從別神，不效法他父親大衛誠誠實實地順服耶和華他的　神。</a:t>
            </a:r>
          </a:p>
          <a:p>
            <a:pPr marL="0" indent="0">
              <a:lnSpc>
                <a:spcPct val="150000"/>
              </a:lnSpc>
              <a:buNone/>
            </a:pPr>
            <a:endParaRPr lang="zh-TW" alt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20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4D22-92F9-6A68-D993-71D3A2DE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053"/>
            <a:ext cx="10515600" cy="13255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聖經中反映了幾個原因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8D926-2FC0-EB03-B1FF-FDFAACE77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3277"/>
            <a:ext cx="10515600" cy="4474723"/>
          </a:xfrm>
          <a:solidFill>
            <a:schemeClr val="bg1">
              <a:lumMod val="85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TW" sz="35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III </a:t>
            </a:r>
            <a:r>
              <a:rPr lang="zh-TW" altLang="en-US" sz="35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逐漸放棄純潔，聽從上帝的指示的心</a:t>
            </a:r>
            <a:endParaRPr lang="en-US" altLang="zh-TW" sz="35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TW" sz="35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A </a:t>
            </a:r>
            <a:r>
              <a:rPr lang="zh-TW" altLang="en-US" sz="35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心靈世俗的集交 </a:t>
            </a:r>
            <a:endParaRPr lang="en-US" altLang="zh-TW" sz="35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TW" sz="35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‪</a:t>
            </a:r>
            <a:r>
              <a:rPr lang="zh-TW" altLang="en-US" sz="35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列王紀上‬</a:t>
            </a:r>
            <a:r>
              <a:rPr lang="en-US" altLang="zh-TW" sz="35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11:7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TW" altLang="en-US" sz="35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所羅門為摩押可憎的神基抹和亞捫人可憎的神摩洛，在耶路撒冷對面的山上建築邱壇。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TW" altLang="en-US" sz="35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然而，所羅門在愛中緊緊抓住他們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TW" altLang="en-US" sz="35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 戀愛 </a:t>
            </a:r>
            <a:r>
              <a:rPr lang="en-US" altLang="zh-TW" sz="35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=</a:t>
            </a:r>
            <a:r>
              <a:rPr lang="zh-TW" altLang="en-US" sz="35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膠合在一起</a:t>
            </a:r>
          </a:p>
          <a:p>
            <a:pPr marL="0" indent="0">
              <a:lnSpc>
                <a:spcPct val="150000"/>
              </a:lnSpc>
              <a:buNone/>
            </a:pPr>
            <a:endParaRPr lang="zh-TW" alt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72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4D22-92F9-6A68-D993-71D3A2DE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053"/>
            <a:ext cx="10515600" cy="13255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聖經中反映了幾個原因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8D926-2FC0-EB03-B1FF-FDFAACE77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3277"/>
            <a:ext cx="10515600" cy="447472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III 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逐漸放棄純潔，聽從上帝的指示的心</a:t>
            </a: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看到上帝的榮耀和卻走上相反的道路</a:t>
            </a:r>
          </a:p>
          <a:p>
            <a:pPr>
              <a:lnSpc>
                <a:spcPct val="150000"/>
              </a:lnSpc>
            </a:pP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追求世界，靈魂慢慢枯乾，最終是人靈的滅亡</a:t>
            </a:r>
          </a:p>
          <a:p>
            <a:pPr>
              <a:lnSpc>
                <a:spcPct val="150000"/>
              </a:lnSpc>
            </a:pP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活在巴比倫世界的人，靈魂是盲目的</a:t>
            </a:r>
          </a:p>
          <a:p>
            <a:pPr marL="0" indent="0">
              <a:lnSpc>
                <a:spcPct val="150000"/>
              </a:lnSpc>
              <a:buNone/>
            </a:pPr>
            <a:endParaRPr lang="zh-TW" alt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zh-TW" alt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93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4D22-92F9-6A68-D993-71D3A2DE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053"/>
            <a:ext cx="10515600" cy="13255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聖經中反映了幾個原因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8D926-2FC0-EB03-B1FF-FDFAACE77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3277"/>
            <a:ext cx="10515600" cy="447472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III 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逐漸放棄純潔，聽從上帝的指示的心</a:t>
            </a: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B 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耗損專一的跟隨</a:t>
            </a: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TW" altLang="en-US" sz="36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列王紀上‬</a:t>
            </a:r>
            <a:r>
              <a:rPr lang="en-US" altLang="zh-TW" sz="36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11:6 </a:t>
            </a:r>
            <a:endParaRPr lang="zh-TW" altLang="en-US" sz="3600" b="1" kern="1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en-US" altLang="zh-TW" sz="36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6 </a:t>
            </a:r>
            <a:r>
              <a:rPr lang="zh-TW" altLang="en-US" sz="36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所羅門行耶和華眼中看為惡的事，不效法他父親大衛專心順從耶和華</a:t>
            </a:r>
          </a:p>
          <a:p>
            <a:pPr marL="0" indent="0">
              <a:lnSpc>
                <a:spcPct val="150000"/>
              </a:lnSpc>
              <a:buNone/>
            </a:pPr>
            <a:endParaRPr lang="zh-TW" alt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zh-TW" alt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20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4D22-92F9-6A68-D993-71D3A2DE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053"/>
            <a:ext cx="10515600" cy="13255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聖經中反映了幾個原因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8D926-2FC0-EB03-B1FF-FDFAACE77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3277"/>
            <a:ext cx="10515600" cy="447472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III 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逐漸放棄純潔，聽從上帝的指示的心</a:t>
            </a: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B 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耗損專一的跟隨</a:t>
            </a: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大衛在道德上失敗了，但是</a:t>
            </a: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...</a:t>
            </a:r>
            <a:endParaRPr lang="zh-TW" alt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zh-TW" alt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64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4D22-92F9-6A68-D993-71D3A2DE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053"/>
            <a:ext cx="10515600" cy="13255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聖經中反映了幾個原因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8D926-2FC0-EB03-B1FF-FDFAACE77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3277"/>
            <a:ext cx="10515600" cy="447472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III 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逐漸放棄純潔，聽從上帝的指示的心</a:t>
            </a: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B 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耗損專一的跟隨</a:t>
            </a: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所罗门晚年，逐漸放棄了天父教導的純潔性</a:t>
            </a: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zh-TW" alt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37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4D22-92F9-6A68-D993-71D3A2DE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053"/>
            <a:ext cx="10515600" cy="13255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聖經中反映了幾個原因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8D926-2FC0-EB03-B1FF-FDFAACE77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3277"/>
            <a:ext cx="10515600" cy="447472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zh-TW" alt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但是，當他的</a:t>
            </a:r>
            <a:r>
              <a:rPr lang="zh-TW" altLang="en-US" sz="36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心轉移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到其他事上</a:t>
            </a: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神的</a:t>
            </a:r>
            <a:r>
              <a:rPr lang="zh-TW" altLang="en-US" sz="36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保護也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從他的身上</a:t>
            </a:r>
            <a:r>
              <a:rPr lang="zh-TW" altLang="en-US" sz="36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轉移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了</a:t>
            </a: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91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4D22-92F9-6A68-D993-71D3A2DE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053"/>
            <a:ext cx="10515600" cy="13255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列王紀上 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11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：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1-13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8D926-2FC0-EB03-B1FF-FDFAACE77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3277"/>
            <a:ext cx="10515600" cy="4474723"/>
          </a:xfrm>
          <a:solidFill>
            <a:schemeClr val="bg1">
              <a:lumMod val="85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4 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所羅門年老的時候，他的妃嬪誘惑他的心去隨從別神，不效法他父親大衛誠誠實實地順服耶和華他的　神。 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5 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因為所羅門隨從西頓人的女神亞斯他錄和亞捫人可憎的神米勒公。 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6 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所羅門行耶和華眼中看為惡的事，不效法他父親大衛專心順從耶和華。 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7 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所羅門為摩押可憎的神基抹和亞捫人可憎的神摩洛，在耶路撒冷對面的山上建築邱壇。 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8 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他為那些向自己的神燒香獻祭的外邦女子，就是他娶來的妃嬪也是這樣行。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5085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4D22-92F9-6A68-D993-71D3A2DE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053"/>
            <a:ext cx="10515600" cy="13255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聖經中反映了幾個原因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8D926-2FC0-EB03-B1FF-FDFAACE77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3277"/>
            <a:ext cx="10515600" cy="447472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zh-TW" alt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A. 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哈達：上帝興起了一個與他無關的環境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B. 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利遜，部落首領，藐視所羅門的權威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C. 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耶羅波安內部叛亂</a:t>
            </a:r>
          </a:p>
          <a:p>
            <a:pPr marL="0" indent="0">
              <a:lnSpc>
                <a:spcPct val="150000"/>
              </a:lnSpc>
              <a:buNone/>
            </a:pPr>
            <a:endParaRPr lang="zh-TW" alt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4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4D22-92F9-6A68-D993-71D3A2DE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053"/>
            <a:ext cx="10515600" cy="13255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III 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屬靈的教訓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8D926-2FC0-EB03-B1FF-FDFAACE77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3277"/>
            <a:ext cx="10515600" cy="447472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zh-TW" altLang="en-US" sz="1600" b="1" kern="1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3600" b="1" kern="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A</a:t>
            </a: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. 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時代的迷失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B. 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信仰的和稀泥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C. 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神話語的失重狀態</a:t>
            </a: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D. 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失去了真正保障的保護傘</a:t>
            </a: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66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4D22-92F9-6A68-D993-71D3A2DE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053"/>
            <a:ext cx="10515600" cy="13255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III 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屬靈的教訓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8D926-2FC0-EB03-B1FF-FDFAACE77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3277"/>
            <a:ext cx="10515600" cy="4474723"/>
          </a:xfrm>
          <a:solidFill>
            <a:schemeClr val="bg1">
              <a:lumMod val="85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endParaRPr lang="zh-TW" alt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在變幻的時代，在敵對信仰的衝擊底下，更需要在神的面前，不落在恐慌跟和懼怕裡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6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詩篇‬</a:t>
            </a:r>
            <a:r>
              <a:rPr lang="en-US" altLang="zh-TW" sz="36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46:5</a:t>
            </a:r>
            <a:endParaRPr lang="zh-TW" altLang="en-US" sz="3600" b="1" kern="1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6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神在其中，城必不動搖；到天一亮，　神必幫助這城。</a:t>
            </a: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25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4D22-92F9-6A68-D993-71D3A2DE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053"/>
            <a:ext cx="10515600" cy="13255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列王紀上 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11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：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1-13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8D926-2FC0-EB03-B1FF-FDFAACE77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3277"/>
            <a:ext cx="10515600" cy="4474723"/>
          </a:xfrm>
          <a:solidFill>
            <a:schemeClr val="bg1">
              <a:lumMod val="85000"/>
            </a:schemeClr>
          </a:solidFill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9 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耶和華向所羅門發怒，因為他的心偏離向他兩次顯現的耶和華以色列的　神。 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10 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耶和華曾吩咐他不可隨從別神，他卻沒有遵守耶和華所吩咐的。 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11 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所以耶和華對他說：“你既行了這事，不遵守我所吩咐你守的約和律例，我必將你的國奪回，賜給你的臣子。 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12 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然而，因你父親大衛的緣故，我不在你活著的日子行這事，必從你兒子的手中將國奪回。 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13 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只是我不將全國奪回，要因我僕人大衛和我所選擇的耶路撒冷，還留一支派給你的兒子。”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8957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4D22-92F9-6A68-D993-71D3A2DE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053"/>
            <a:ext cx="10515600" cy="13255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引言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: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一個巨人的沉落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8D926-2FC0-EB03-B1FF-FDFAACE77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3277"/>
            <a:ext cx="10515600" cy="447472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令人可惜，又成為了人生的重要思考的題材。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2843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4D22-92F9-6A68-D993-71D3A2DE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053"/>
            <a:ext cx="10515600" cy="13255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引言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: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一個巨人的沉落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8D926-2FC0-EB03-B1FF-FDFAACE77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3277"/>
            <a:ext cx="10515600" cy="447472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肯</a:t>
            </a:r>
            <a:r>
              <a:rPr lang="en-US" altLang="zh-TW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•</a:t>
            </a:r>
            <a:r>
              <a:rPr lang="zh-TW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福萊特 </a:t>
            </a:r>
            <a:r>
              <a:rPr lang="en-US" altLang="zh-TW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Ken Follett《</a:t>
            </a:r>
            <a:r>
              <a:rPr lang="zh-TW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聖殿春秋</a:t>
            </a:r>
            <a:r>
              <a:rPr lang="en-US" altLang="zh-TW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》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ngLiU" panose="02020509000000000000" pitchFamily="49" charset="-120"/>
                <a:ea typeface="MingLiU" panose="02020509000000000000" pitchFamily="49" charset="-120"/>
                <a:cs typeface="Calibri" panose="020F0502020204030204" pitchFamily="34" charset="0"/>
              </a:rPr>
              <a:t>人的崛起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ngLiU" panose="02020509000000000000" pitchFamily="49" charset="-120"/>
                <a:ea typeface="MingLiU" panose="02020509000000000000" pitchFamily="49" charset="-120"/>
                <a:cs typeface="Calibri" panose="020F0502020204030204" pitchFamily="34" charset="0"/>
              </a:rPr>
              <a:t>…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838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4D22-92F9-6A68-D993-71D3A2DE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053"/>
            <a:ext cx="10515600" cy="13255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引言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: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一個巨人的沉落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8D926-2FC0-EB03-B1FF-FDFAACE77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3277"/>
            <a:ext cx="10515600" cy="447472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世紀三部曲（</a:t>
            </a:r>
            <a:r>
              <a:rPr lang="en-US" altLang="zh-TW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Century Trilogy</a:t>
            </a: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）</a:t>
            </a:r>
            <a:r>
              <a:rPr lang="en-US" altLang="zh-TW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——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《</a:t>
            </a: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巨人的隕落</a:t>
            </a:r>
            <a:r>
              <a:rPr lang="en-US" altLang="zh-TW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》</a:t>
            </a: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（</a:t>
            </a:r>
            <a:r>
              <a:rPr lang="en-US" altLang="zh-TW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Fall of Giants</a:t>
            </a: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）</a:t>
            </a:r>
            <a:endParaRPr lang="en-US" altLang="zh-TW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《</a:t>
            </a: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世界的冬</a:t>
            </a:r>
            <a:r>
              <a:rPr lang="zh-TW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天</a:t>
            </a:r>
            <a:r>
              <a:rPr lang="en-US" altLang="zh-TW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》</a:t>
            </a:r>
            <a:r>
              <a:rPr lang="zh-TW" altLang="en-US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（</a:t>
            </a:r>
            <a:r>
              <a:rPr lang="en-US" altLang="zh-TW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Winter </a:t>
            </a:r>
            <a:r>
              <a:rPr lang="en-US" altLang="zh-TW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of the World</a:t>
            </a: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）</a:t>
            </a:r>
            <a:endParaRPr lang="en-US" altLang="zh-TW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以及</a:t>
            </a:r>
            <a:r>
              <a:rPr lang="en-US" altLang="zh-TW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《</a:t>
            </a: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永恆的邊</a:t>
            </a:r>
            <a:r>
              <a:rPr lang="zh-TW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緣</a:t>
            </a:r>
            <a:r>
              <a:rPr lang="en-US" altLang="zh-TW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》(The </a:t>
            </a:r>
            <a:r>
              <a:rPr lang="en-US" altLang="zh-TW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Edge </a:t>
            </a:r>
            <a:r>
              <a:rPr lang="en-US" altLang="zh-TW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of </a:t>
            </a:r>
            <a:r>
              <a:rPr lang="en-US" altLang="zh-TW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Eternity)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1472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4D22-92F9-6A68-D993-71D3A2DE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053"/>
            <a:ext cx="10515600" cy="13255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引言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: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一個巨人的沉落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8D926-2FC0-EB03-B1FF-FDFAACE77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3277"/>
            <a:ext cx="10515600" cy="447472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4000" b="1" kern="100" dirty="0">
                <a:latin typeface="+mn-ea"/>
                <a:cs typeface="Calibri" panose="020F0502020204030204" pitchFamily="34" charset="0"/>
              </a:rPr>
              <a:t>思想的巨人</a:t>
            </a:r>
            <a:r>
              <a:rPr lang="en-US" altLang="zh-TW" sz="4000" b="1" kern="100" dirty="0">
                <a:latin typeface="+mn-ea"/>
                <a:cs typeface="Calibri" panose="020F0502020204030204" pitchFamily="34" charset="0"/>
              </a:rPr>
              <a:t>:</a:t>
            </a:r>
            <a:endParaRPr lang="en-US" sz="4000" b="1" kern="100" dirty="0">
              <a:latin typeface="+mn-ea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4000" b="1" dirty="0">
                <a:latin typeface="+mn-ea"/>
                <a:cs typeface="Calibri" panose="020F0502020204030204" pitchFamily="34" charset="0"/>
              </a:rPr>
              <a:t>徐志摩 </a:t>
            </a:r>
            <a:r>
              <a:rPr lang="en-US" sz="4000" b="1" dirty="0">
                <a:latin typeface="+mn-ea"/>
                <a:cs typeface="Calibri" panose="020F0502020204030204" pitchFamily="34" charset="0"/>
              </a:rPr>
              <a:t>36歲</a:t>
            </a:r>
            <a:r>
              <a:rPr lang="zh-TW" altLang="en-US" sz="4000" b="1" dirty="0">
                <a:latin typeface="+mn-ea"/>
                <a:cs typeface="Calibri" panose="020F0502020204030204" pitchFamily="34" charset="0"/>
              </a:rPr>
              <a:t>在空難去世</a:t>
            </a:r>
            <a:endParaRPr lang="en-US" altLang="zh-TW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44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4D22-92F9-6A68-D993-71D3A2DE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053"/>
            <a:ext cx="10515600" cy="13255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引言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: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Calibri" panose="020F0502020204030204" pitchFamily="34" charset="0"/>
              </a:rPr>
              <a:t>一個巨人的沉落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8D926-2FC0-EB03-B1FF-FDFAACE77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3277"/>
            <a:ext cx="10515600" cy="447472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行動的巨人</a:t>
            </a: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Calibri" panose="020F0502020204030204" pitchFamily="34" charset="0"/>
              </a:rPr>
              <a:t>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李小龍</a:t>
            </a: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: 32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歲去世</a:t>
            </a:r>
            <a:endParaRPr lang="en-US" altLang="zh-TW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李小龍兒子：</a:t>
            </a: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28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歲去世。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李小龍外孫：</a:t>
            </a:r>
            <a:r>
              <a:rPr lang="en-US" altLang="zh-TW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21</a:t>
            </a:r>
            <a:r>
              <a:rPr lang="zh-TW" altLang="en-US" sz="3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歲去世。</a:t>
            </a:r>
          </a:p>
          <a:p>
            <a:pPr marL="0" indent="0">
              <a:lnSpc>
                <a:spcPct val="150000"/>
              </a:lnSpc>
              <a:buNone/>
            </a:pPr>
            <a:endParaRPr lang="en-US" sz="3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22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1826</Words>
  <Application>Microsoft Office PowerPoint</Application>
  <PresentationFormat>宽屏</PresentationFormat>
  <Paragraphs>162</Paragraphs>
  <Slides>32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39" baseType="lpstr">
      <vt:lpstr>MingLiU</vt:lpstr>
      <vt:lpstr>新細明體</vt:lpstr>
      <vt:lpstr>Arial</vt:lpstr>
      <vt:lpstr>Calibri</vt:lpstr>
      <vt:lpstr>Calibri Light</vt:lpstr>
      <vt:lpstr>Times New Roman</vt:lpstr>
      <vt:lpstr>Office Theme</vt:lpstr>
      <vt:lpstr>題目：巨人沉落的歎息和反思</vt:lpstr>
      <vt:lpstr>列王紀上 11：1-13‬</vt:lpstr>
      <vt:lpstr>列王紀上 11：1-13</vt:lpstr>
      <vt:lpstr>列王紀上 11：1-13</vt:lpstr>
      <vt:lpstr>引言:一個巨人的沉落</vt:lpstr>
      <vt:lpstr>引言:一個巨人的沉落</vt:lpstr>
      <vt:lpstr>引言:一個巨人的沉落</vt:lpstr>
      <vt:lpstr>引言:一個巨人的沉落</vt:lpstr>
      <vt:lpstr>引言:一個巨人的沉落</vt:lpstr>
      <vt:lpstr>引言:一個巨人的沉落</vt:lpstr>
      <vt:lpstr>引言:一個巨人的沉落</vt:lpstr>
      <vt:lpstr>引言:一個巨人的沉落</vt:lpstr>
      <vt:lpstr>聖經中反映了幾個原因</vt:lpstr>
      <vt:lpstr>聖經中反映了幾個原因</vt:lpstr>
      <vt:lpstr>聖經中反映了幾個原因</vt:lpstr>
      <vt:lpstr>聖經中反映了幾個原因</vt:lpstr>
      <vt:lpstr>聖經中反映了幾個原因</vt:lpstr>
      <vt:lpstr>聖經中反映了幾個原因</vt:lpstr>
      <vt:lpstr>聖經中反映了幾個原因</vt:lpstr>
      <vt:lpstr>聖經中反映了幾個原因</vt:lpstr>
      <vt:lpstr>聖經中反映了幾個原因</vt:lpstr>
      <vt:lpstr>聖經中反映了幾個原因</vt:lpstr>
      <vt:lpstr>聖經中反映了幾個原因</vt:lpstr>
      <vt:lpstr>聖經中反映了幾個原因</vt:lpstr>
      <vt:lpstr>聖經中反映了幾個原因</vt:lpstr>
      <vt:lpstr>聖經中反映了幾個原因</vt:lpstr>
      <vt:lpstr>聖經中反映了幾個原因</vt:lpstr>
      <vt:lpstr>聖經中反映了幾個原因</vt:lpstr>
      <vt:lpstr>聖經中反映了幾個原因</vt:lpstr>
      <vt:lpstr>聖經中反映了幾個原因</vt:lpstr>
      <vt:lpstr>III   屬靈的教訓</vt:lpstr>
      <vt:lpstr>III   屬靈的教訓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題目：巨人沉落的歎息和反思</dc:title>
  <dc:creator>timothy chan</dc:creator>
  <cp:lastModifiedBy>Administrator</cp:lastModifiedBy>
  <cp:revision>8</cp:revision>
  <dcterms:created xsi:type="dcterms:W3CDTF">2024-05-25T02:20:42Z</dcterms:created>
  <dcterms:modified xsi:type="dcterms:W3CDTF">2024-05-25T15:09:39Z</dcterms:modified>
</cp:coreProperties>
</file>