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sldIdLst>
    <p:sldId id="893" r:id="rId3"/>
    <p:sldId id="284" r:id="rId4"/>
    <p:sldId id="282" r:id="rId5"/>
    <p:sldId id="273" r:id="rId6"/>
    <p:sldId id="279" r:id="rId7"/>
    <p:sldId id="895" r:id="rId8"/>
    <p:sldId id="879" r:id="rId9"/>
    <p:sldId id="259" r:id="rId10"/>
    <p:sldId id="887" r:id="rId11"/>
    <p:sldId id="260" r:id="rId12"/>
    <p:sldId id="876" r:id="rId13"/>
    <p:sldId id="281" r:id="rId14"/>
    <p:sldId id="877" r:id="rId15"/>
    <p:sldId id="262" r:id="rId16"/>
    <p:sldId id="270" r:id="rId17"/>
    <p:sldId id="880" r:id="rId18"/>
    <p:sldId id="263" r:id="rId19"/>
    <p:sldId id="272" r:id="rId20"/>
    <p:sldId id="881" r:id="rId21"/>
    <p:sldId id="265" r:id="rId22"/>
    <p:sldId id="878" r:id="rId23"/>
    <p:sldId id="274" r:id="rId24"/>
    <p:sldId id="278" r:id="rId25"/>
    <p:sldId id="870" r:id="rId26"/>
    <p:sldId id="882" r:id="rId27"/>
    <p:sldId id="883" r:id="rId28"/>
    <p:sldId id="884" r:id="rId29"/>
    <p:sldId id="885" r:id="rId30"/>
    <p:sldId id="888" r:id="rId31"/>
    <p:sldId id="890" r:id="rId32"/>
    <p:sldId id="889" r:id="rId33"/>
    <p:sldId id="872" r:id="rId34"/>
    <p:sldId id="891" r:id="rId35"/>
    <p:sldId id="892" r:id="rId36"/>
    <p:sldId id="276" r:id="rId37"/>
    <p:sldId id="894" r:id="rId38"/>
  </p:sldIdLst>
  <p:sldSz cx="12192000" cy="6858000"/>
  <p:notesSz cx="6858000" cy="9144000"/>
  <p:embeddedFontLst>
    <p:embeddedFont>
      <p:font typeface="DengXian" panose="02010600030101010101" pitchFamily="2" charset="-122"/>
      <p:regular r:id="rId39"/>
      <p:bold r:id="rId4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6600"/>
    <a:srgbClr val="FCDE04"/>
    <a:srgbClr val="00FF00"/>
    <a:srgbClr val="00FFFF"/>
    <a:srgbClr val="00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97" autoAdjust="0"/>
    <p:restoredTop sz="94660" autoAdjust="0"/>
  </p:normalViewPr>
  <p:slideViewPr>
    <p:cSldViewPr>
      <p:cViewPr varScale="1">
        <p:scale>
          <a:sx n="66" d="100"/>
          <a:sy n="66" d="100"/>
        </p:scale>
        <p:origin x="6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3" d="100"/>
        <a:sy n="53" d="100"/>
      </p:scale>
      <p:origin x="0" y="-2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1.fntdata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font" Target="fonts/font2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28D7D-6736-4F7D-AB73-AFC3C17BCFDA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F609-B455-4215-9929-B66D85B2E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8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C52A-9350-40D9-B802-2B22482F2DA5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E08FD-8400-4A2C-867F-48A6245BE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C6DD-53FC-47BB-9058-4440BEC04A62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EA300-FBC3-4584-8A31-7332D5CA8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4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79D8-A63C-442B-BAE8-3F7D3E09E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D384C-F511-4921-993C-FEF351FC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0C8F0-B2D7-4006-88E0-176DB9CF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14CF7-E2EE-4963-B7B8-C55B9B67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C4AF1-6B2C-4B80-82A5-B4622F02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74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DED9-5702-44C7-91D1-315C4265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F04E9-D326-4CBA-AA49-0368C208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F62B4-BAC9-4FAC-A47E-EF0D113C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7FF2-096C-44F5-92C4-7A45007F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EA867-E079-436A-9DA1-35BA0BFC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05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BB3A-5DEE-420B-A8D7-9EF736CE0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F1EC2-21C9-4695-8048-11C6C0895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58C5B-9489-442B-8DA1-6ABE04F7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F95E3-CD08-47FE-B819-9C90FD09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EF68-E066-4461-BB0C-0DB40B2A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05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3E4A4-CFC4-4549-B079-345E4671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5943A-7174-4710-8594-71C57DA58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64875-4EC4-4D54-B9C6-F8C903536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654A1-0E22-4E22-8153-EE569B1A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08C39-EF5C-4F45-9E0F-7C6FB295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7E811-7989-4264-AC70-04BA040BD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9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E2E3-0AC2-4A74-BCD4-3DA15154E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478F1-60D5-4B71-87D4-89C5ACBE0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8806E-EC85-4854-A608-1BBA3F292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1C2056-2622-492B-8581-233859141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FD8E3-7961-45C4-85F9-C9823E7D7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427CE4-57A4-408F-A47C-37ADCEB1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D0AB8B-33AA-43F5-AF29-F6CD139F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E3346-43E9-4EFD-A3C1-595A9A8B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07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0844-4044-4283-8C51-3720EE43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E0CEB-3B49-4C78-9ADC-87BFFFC1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0D260-1E34-4F21-B9CB-BD85D259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26A36-3E17-4382-BE18-9AF1B5A3B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82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C2831D-962F-40A7-9099-BD38FA29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36D363-1A0E-404B-8B92-C153AD2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7CB7B-920C-4FA1-8C6B-26690016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52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463BF-17AF-40DB-8599-F3FB40DC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3B8B6-9F40-4FCD-96A9-08D840BD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992E2-DB7B-47A2-86D4-303D2AC46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F0C73-D11D-4069-ABD3-4331955D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AF82F-A17D-4A5E-AA43-0A262D18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D9F03-CD85-4581-AADB-C1EB45B5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E291F-C132-4B28-8EDD-4F2EAB65C6B6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32B6-E872-4717-A8F7-9E90A2E8E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09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28C1-257C-4ECD-B191-39C82027F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04A2B-5408-4E91-A2F4-421F60C51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66106-78A6-44EF-85DA-EEE509752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B3D33-E030-43F2-A400-AF5F3B33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D9477-F243-4DDC-97C1-F583F0F2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9CEB4-032F-480D-970B-94109713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20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93DE-9A22-4D19-850A-72A5E92A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FAA34-9251-477D-81F6-335BC7D7E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38256-0031-460C-A070-15FA2474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A0C4-7F7E-4B49-A776-A22E1FA6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B7CC-712B-435F-9E00-9DC5BA14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21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F765C-3BAC-41A8-86CC-2BAFA13F4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00205-8DB7-4DDE-8E24-07286A03F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BB7E8-EB65-4CFF-8021-FDDACF0D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D5AA3-CED6-4174-973D-A12DE7BD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39D90-32E6-491F-B760-8B327B0D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7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30B52-E00F-4DE2-B397-0061656954DB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B96EE-2A8A-4020-9A4C-FC3D4290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4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77BA-2C44-4772-A3B6-772C4C46E84D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AE7C2-D345-41DE-BFAF-C1EA268FB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2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913F-F937-40DD-8EB6-01EE530A91DC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99E3D-6751-413E-9C3B-3CE992581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6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44A8F-4223-4F74-A9E2-13550D36BA2A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9C3CB-E541-4482-BF4D-13D758F79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9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4BD46-6768-4299-B779-A85A0D7B18F8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728F5-EE2A-447F-B78E-718D05903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7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9675-C697-4966-B857-1FDD5D8EFEA5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80391-0849-48A5-B425-D4A00AD07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5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B1A2E-268E-4E34-BAAD-8E03B24DAC37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ADD6-BAF8-43CF-BF6E-6F6016916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4826E4-B51E-4502-84BC-58FF0E3D1CCF}" type="datetimeFigureOut">
              <a:rPr lang="en-US"/>
              <a:pPr>
                <a:defRPr/>
              </a:pPr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B0DEAE-2928-48DA-86A8-5341819E2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733A45-A50E-41E3-81E0-32DD16239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16378-93D4-4FFF-AD0A-045B49112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C9E83-B433-4E3C-8D92-6A00C41140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7459-235A-460D-B9A0-BD87DB8EA1C8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AEE3C-A92C-4CA9-B56C-8FD89D5FA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1440A-5807-4BAB-8D20-3E2A28A0C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375F-C41A-412F-8623-54920CB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6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41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0" y="304800"/>
            <a:ext cx="12192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6600" b="1" u="sng" dirty="0">
                <a:solidFill>
                  <a:srgbClr val="66FFFF"/>
                </a:solidFill>
                <a:latin typeface="+mn-lt"/>
              </a:rPr>
              <a:t>士11:1</a:t>
            </a:r>
          </a:p>
          <a:p>
            <a:pPr algn="ctr" eaLnBrk="1" hangingPunct="1"/>
            <a:r>
              <a:rPr lang="zh-TW" altLang="en-US" sz="6600" b="1" dirty="0">
                <a:latin typeface="+mn-ea"/>
              </a:rPr>
              <a:t>基列人耶弗他</a:t>
            </a:r>
            <a:endParaRPr lang="en-US" altLang="zh-TW" sz="6600" b="1" dirty="0">
              <a:latin typeface="+mn-ea"/>
            </a:endParaRPr>
          </a:p>
          <a:p>
            <a:pPr algn="ctr" eaLnBrk="1" hangingPunct="1"/>
            <a:r>
              <a:rPr lang="zh-TW" altLang="en-US" sz="6600" b="1" dirty="0">
                <a:latin typeface="+mn-ea"/>
              </a:rPr>
              <a:t>是個</a:t>
            </a:r>
            <a:r>
              <a:rPr lang="zh-TW" altLang="en-US" sz="6600" b="1" dirty="0">
                <a:solidFill>
                  <a:srgbClr val="FFFF00"/>
                </a:solidFill>
                <a:latin typeface="+mn-ea"/>
              </a:rPr>
              <a:t>大能的勇士</a:t>
            </a:r>
            <a:endParaRPr lang="en-US" altLang="zh-TW" sz="6600" b="1" dirty="0">
              <a:latin typeface="+mn-ea"/>
            </a:endParaRPr>
          </a:p>
          <a:p>
            <a:pPr algn="ctr" eaLnBrk="1" hangingPunct="1"/>
            <a:r>
              <a:rPr lang="zh-TW" altLang="en-US" sz="6600" b="1" dirty="0">
                <a:latin typeface="+mn-ea"/>
              </a:rPr>
              <a:t>是</a:t>
            </a:r>
            <a:r>
              <a:rPr lang="zh-TW" altLang="en-US" sz="6600" b="1" dirty="0">
                <a:solidFill>
                  <a:srgbClr val="FFFF00"/>
                </a:solidFill>
                <a:latin typeface="+mn-ea"/>
              </a:rPr>
              <a:t>妓女的兒子</a:t>
            </a:r>
            <a:endParaRPr lang="en-US" altLang="zh-TW" sz="6600" b="1" dirty="0">
              <a:solidFill>
                <a:srgbClr val="FFFF0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耶弗他</a:t>
            </a:r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是</a:t>
            </a: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敬拜</a:t>
            </a:r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耶和華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9069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76200" y="152400"/>
            <a:ext cx="121158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zh-TW" altLang="en-US" sz="6600" b="1" dirty="0">
                <a:solidFill>
                  <a:srgbClr val="66FFFF"/>
                </a:solidFill>
                <a:latin typeface="+mn-lt"/>
              </a:rPr>
              <a:t>11:11</a:t>
            </a:r>
            <a:r>
              <a:rPr lang="zh-CN" altLang="en-US" sz="66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6600" b="1" dirty="0">
                <a:latin typeface="+mn-ea"/>
              </a:rPr>
              <a:t>耶弗他在米斯巴將自己</a:t>
            </a:r>
            <a:endParaRPr lang="en-US" altLang="zh-CN" sz="6600" b="1" dirty="0">
              <a:latin typeface="+mn-ea"/>
            </a:endParaRPr>
          </a:p>
          <a:p>
            <a:pPr eaLnBrk="1" hangingPunct="1"/>
            <a:r>
              <a:rPr lang="zh-CN" altLang="en-US" sz="6600" b="1" dirty="0">
                <a:latin typeface="+mn-ea"/>
              </a:rPr>
              <a:t>的一切話</a:t>
            </a:r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陳明在耶和華面前</a:t>
            </a:r>
            <a:endParaRPr lang="en-US" altLang="zh-CN" sz="6600" b="1" dirty="0">
              <a:latin typeface="+mn-ea"/>
            </a:endParaRPr>
          </a:p>
          <a:p>
            <a:pPr eaLnBrk="1" hangingPunct="1"/>
            <a:endParaRPr lang="en-US" altLang="en-US" sz="6600" b="1" dirty="0">
              <a:latin typeface="+mn-ea"/>
            </a:endParaRPr>
          </a:p>
          <a:p>
            <a:pPr eaLnBrk="1" hangingPunct="1"/>
            <a:r>
              <a:rPr lang="en-US" sz="6600" b="1" baseline="30000" dirty="0">
                <a:latin typeface="+mn-lt"/>
              </a:rPr>
              <a:t>27 </a:t>
            </a:r>
            <a:r>
              <a:rPr lang="en-US" altLang="zh-CN" sz="6600" b="1" dirty="0">
                <a:latin typeface="+mn-ea"/>
              </a:rPr>
              <a:t>…</a:t>
            </a:r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願審判人的耶和華</a:t>
            </a:r>
            <a:r>
              <a:rPr lang="zh-CN" altLang="en-US" sz="6600" b="1" dirty="0">
                <a:latin typeface="+mn-ea"/>
              </a:rPr>
              <a:t>今日在以色列人和亞捫人中間判斷是非</a:t>
            </a:r>
            <a:endParaRPr lang="en-US" altLang="en-US" sz="6600" b="1" dirty="0">
              <a:latin typeface="+mn-ea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9CFC666-8FBB-894D-B3FB-0E1076DCA30C}"/>
              </a:ext>
            </a:extLst>
          </p:cNvPr>
          <p:cNvSpPr/>
          <p:nvPr/>
        </p:nvSpPr>
        <p:spPr>
          <a:xfrm>
            <a:off x="3505200" y="1219200"/>
            <a:ext cx="1752600" cy="1066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7FD918D-9251-7869-B46E-ADC083394B80}"/>
              </a:ext>
            </a:extLst>
          </p:cNvPr>
          <p:cNvSpPr/>
          <p:nvPr/>
        </p:nvSpPr>
        <p:spPr>
          <a:xfrm>
            <a:off x="7696200" y="4256246"/>
            <a:ext cx="3429000" cy="1066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1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耶弗他愚昧的誓</a:t>
            </a:r>
            <a:r>
              <a:rPr lang="en-US" alt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!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72927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52400" y="1143000"/>
            <a:ext cx="1203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solidFill>
                  <a:srgbClr val="66FFFF"/>
                </a:solidFill>
                <a:latin typeface="+mn-lt"/>
              </a:rPr>
              <a:t>11:29</a:t>
            </a:r>
            <a:r>
              <a:rPr lang="zh-TW" altLang="en-US" sz="6000" b="1" dirty="0">
                <a:solidFill>
                  <a:srgbClr val="00B0F0"/>
                </a:solidFill>
                <a:latin typeface="+mn-lt"/>
              </a:rPr>
              <a:t> </a:t>
            </a:r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耶和華的靈降在耶弗他身上</a:t>
            </a:r>
            <a:r>
              <a:rPr lang="zh-TW" altLang="en-US" sz="6000" b="1" dirty="0">
                <a:latin typeface="+mn-ea"/>
              </a:rPr>
              <a:t>、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latin typeface="+mn-ea"/>
              </a:rPr>
              <a:t>他就經過基列和瑪拿西、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latin typeface="+mn-ea"/>
              </a:rPr>
              <a:t>來到基列的米斯巴、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1800"/>
              </a:spcAft>
            </a:pPr>
            <a:r>
              <a:rPr lang="zh-TW" altLang="en-US" sz="6000" b="1" dirty="0">
                <a:latin typeface="+mn-ea"/>
              </a:rPr>
              <a:t>又從米斯巴來到亞捫人那裡。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en-US" sz="6000" b="1" baseline="30000" dirty="0">
                <a:latin typeface="+mn-lt"/>
              </a:rPr>
              <a:t>30 </a:t>
            </a:r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耶弗他就向耶和華許願</a:t>
            </a:r>
            <a:r>
              <a:rPr lang="zh-TW" altLang="en-US" sz="6000" b="1" dirty="0">
                <a:latin typeface="+mn-ea"/>
              </a:rPr>
              <a:t>、說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latin typeface="+mn-ea"/>
              </a:rPr>
              <a:t>   你若將亞捫人交在我手中</a:t>
            </a:r>
          </a:p>
          <a:p>
            <a:pPr eaLnBrk="1" hangingPunct="1">
              <a:spcAft>
                <a:spcPts val="0"/>
              </a:spcAft>
            </a:pPr>
            <a:r>
              <a:rPr lang="en-US" altLang="zh-TW" sz="6000" b="1" baseline="30000" dirty="0">
                <a:latin typeface="+mn-lt"/>
              </a:rPr>
              <a:t>31  </a:t>
            </a:r>
            <a:r>
              <a:rPr lang="zh-TW" altLang="en-US" sz="6000" b="1" dirty="0">
                <a:latin typeface="+mn-ea"/>
              </a:rPr>
              <a:t> 我從亞捫人那裏平平安安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latin typeface="+mn-ea"/>
              </a:rPr>
              <a:t>   回來的時候、無論甚麽人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latin typeface="+mn-ea"/>
              </a:rPr>
              <a:t>      先從我家門出來迎接我</a:t>
            </a:r>
            <a:endParaRPr lang="en-US" altLang="zh-TW" sz="60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         就必歸你</a:t>
            </a:r>
            <a:endParaRPr lang="en-US" altLang="zh-TW" sz="6000" b="1" dirty="0">
              <a:solidFill>
                <a:srgbClr val="FFFF00"/>
              </a:solidFill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         我也必將他獻上爲燔祭</a:t>
            </a:r>
            <a:endParaRPr lang="zh-TW" altLang="en-US" sz="6000" b="1" dirty="0">
              <a:latin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94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耶弗他愚昧的</a:t>
            </a: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後果</a:t>
            </a:r>
            <a:r>
              <a:rPr lang="en-US" alt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!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16697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zh-TW" altLang="en-US" sz="5400" b="1" dirty="0">
                <a:solidFill>
                  <a:srgbClr val="66FFFF"/>
                </a:solidFill>
                <a:latin typeface="+mn-lt"/>
              </a:rPr>
              <a:t>11:32 </a:t>
            </a:r>
            <a:r>
              <a:rPr lang="zh-TW" altLang="en-US" sz="5400" b="1" dirty="0">
                <a:latin typeface="+mn-ea"/>
              </a:rPr>
              <a:t>於是耶弗他往亞捫人那裡去、</a:t>
            </a:r>
            <a:endParaRPr lang="en-US" altLang="zh-TW" sz="5400" b="1" dirty="0">
              <a:latin typeface="+mn-ea"/>
            </a:endParaRPr>
          </a:p>
          <a:p>
            <a:pPr eaLnBrk="1" hangingPunct="1">
              <a:spcAft>
                <a:spcPts val="1200"/>
              </a:spcAft>
            </a:pPr>
            <a:r>
              <a:rPr lang="zh-TW" altLang="en-US" sz="5400" b="1" dirty="0">
                <a:latin typeface="+mn-ea"/>
              </a:rPr>
              <a:t>與他們爭戰．耶和華將他們交在他手中。</a:t>
            </a:r>
          </a:p>
          <a:p>
            <a:pPr eaLnBrk="1" hangingPunct="1">
              <a:spcAft>
                <a:spcPts val="0"/>
              </a:spcAft>
            </a:pPr>
            <a:r>
              <a:rPr lang="en-US" sz="5400" b="1" baseline="30000" dirty="0">
                <a:latin typeface="+mn-lt"/>
              </a:rPr>
              <a:t>33 </a:t>
            </a:r>
            <a:r>
              <a:rPr lang="zh-TW" altLang="en-US" sz="5400" b="1" dirty="0">
                <a:latin typeface="+mn-ea"/>
              </a:rPr>
              <a:t>他就大大殺敗他們 </a:t>
            </a:r>
            <a:endParaRPr lang="en-US" altLang="zh-TW" sz="5400" b="1" dirty="0">
              <a:latin typeface="+mn-ea"/>
            </a:endParaRPr>
          </a:p>
          <a:p>
            <a:pPr eaLnBrk="1" hangingPunct="1">
              <a:spcAft>
                <a:spcPts val="1200"/>
              </a:spcAft>
            </a:pPr>
            <a:r>
              <a:rPr lang="zh-TW" altLang="en-US" sz="5400" b="1" dirty="0">
                <a:latin typeface="+mn-ea"/>
              </a:rPr>
              <a:t>…這樣亞捫人就被以色列人制伏了。</a:t>
            </a:r>
          </a:p>
          <a:p>
            <a:pPr eaLnBrk="1" hangingPunct="1">
              <a:spcAft>
                <a:spcPts val="0"/>
              </a:spcAft>
            </a:pPr>
            <a:r>
              <a:rPr lang="en-US" sz="5400" b="1" baseline="30000" dirty="0">
                <a:latin typeface="+mn-lt"/>
              </a:rPr>
              <a:t>34 </a:t>
            </a:r>
            <a:r>
              <a:rPr lang="zh-TW" altLang="en-US" sz="5400" b="1" dirty="0">
                <a:latin typeface="+mn-ea"/>
              </a:rPr>
              <a:t>耶弗他回米斯巴到了自己的家．</a:t>
            </a:r>
            <a:endParaRPr lang="en-US" altLang="zh-TW" sz="5400" b="1" dirty="0">
              <a:latin typeface="+mn-ea"/>
            </a:endParaRPr>
          </a:p>
          <a:p>
            <a:pPr eaLnBrk="1" hangingPunct="1">
              <a:spcAft>
                <a:spcPts val="0"/>
              </a:spcAft>
            </a:pPr>
            <a:r>
              <a:rPr lang="zh-TW" altLang="en-US" sz="5400" b="1" dirty="0">
                <a:solidFill>
                  <a:srgbClr val="FFFF00"/>
                </a:solidFill>
                <a:latin typeface="+mn-ea"/>
              </a:rPr>
              <a:t>不料、他女兒拿著鼓跳舞出來迎接他、</a:t>
            </a:r>
            <a:endParaRPr lang="en-US" altLang="zh-TW" sz="5400" b="1" dirty="0">
              <a:solidFill>
                <a:srgbClr val="FFFF00"/>
              </a:solidFill>
              <a:latin typeface="+mn-ea"/>
            </a:endParaRPr>
          </a:p>
          <a:p>
            <a:pPr eaLnBrk="1" hangingPunct="1">
              <a:spcAft>
                <a:spcPts val="1200"/>
              </a:spcAft>
            </a:pPr>
            <a:r>
              <a:rPr lang="zh-TW" altLang="en-US" sz="5400" b="1" dirty="0">
                <a:solidFill>
                  <a:srgbClr val="FFC000"/>
                </a:solidFill>
                <a:latin typeface="+mn-ea"/>
              </a:rPr>
              <a:t>是他獨生的．此外無兒無女</a:t>
            </a:r>
            <a:r>
              <a:rPr lang="zh-TW" altLang="en-US" sz="5400" b="1" dirty="0">
                <a:latin typeface="+mn-ea"/>
              </a:rPr>
              <a:t>。</a:t>
            </a:r>
            <a:endParaRPr lang="en-US" altLang="en-US" sz="5400" b="1" dirty="0">
              <a:latin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52400" y="304800"/>
            <a:ext cx="120396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6600" b="1" baseline="30000" dirty="0">
                <a:latin typeface="+mn-lt"/>
              </a:rPr>
              <a:t>35  </a:t>
            </a:r>
            <a:r>
              <a:rPr lang="zh-TW" altLang="en-US" sz="6600" b="1" dirty="0">
                <a:latin typeface="+mn-ea"/>
              </a:rPr>
              <a:t>耶弗他看見他、就撕裂衣服、</a:t>
            </a:r>
            <a:endParaRPr lang="en-US" altLang="zh-TW" sz="6600" b="1" dirty="0">
              <a:latin typeface="+mn-ea"/>
            </a:endParaRPr>
          </a:p>
          <a:p>
            <a:pPr eaLnBrk="1" hangingPunct="1"/>
            <a:r>
              <a:rPr lang="zh-TW" altLang="en-US" sz="6600" b="1" dirty="0">
                <a:latin typeface="+mn-ea"/>
              </a:rPr>
              <a:t>說、哀哉、我的女兒阿、</a:t>
            </a:r>
            <a:endParaRPr lang="en-US" altLang="zh-TW" sz="6600" b="1" dirty="0">
              <a:latin typeface="+mn-ea"/>
            </a:endParaRPr>
          </a:p>
          <a:p>
            <a:pPr eaLnBrk="1" hangingPunct="1"/>
            <a:r>
              <a:rPr lang="zh-TW" altLang="en-US" sz="6600" b="1" dirty="0">
                <a:latin typeface="+mn-ea"/>
              </a:rPr>
              <a:t>你使我甚是愁苦、叫我作難了．</a:t>
            </a:r>
            <a:endParaRPr lang="en-US" altLang="zh-TW" sz="6600" b="1" dirty="0">
              <a:latin typeface="+mn-ea"/>
            </a:endParaRPr>
          </a:p>
          <a:p>
            <a:pPr eaLnBrk="1" hangingPunct="1"/>
            <a:r>
              <a:rPr lang="zh-TW" altLang="en-US" sz="6600" b="1" dirty="0">
                <a:solidFill>
                  <a:srgbClr val="FFFF00"/>
                </a:solidFill>
                <a:latin typeface="+mn-ea"/>
              </a:rPr>
              <a:t>因爲我已經向耶和華開口許願</a:t>
            </a:r>
            <a:r>
              <a:rPr lang="zh-TW" altLang="en-US" sz="6600" b="1" dirty="0">
                <a:latin typeface="+mn-ea"/>
              </a:rPr>
              <a:t>、</a:t>
            </a:r>
            <a:endParaRPr lang="en-US" altLang="zh-TW" sz="6600" b="1" dirty="0">
              <a:latin typeface="+mn-ea"/>
            </a:endParaRPr>
          </a:p>
          <a:p>
            <a:pPr eaLnBrk="1" hangingPunct="1"/>
            <a:r>
              <a:rPr lang="zh-TW" altLang="en-US" sz="6600" b="1" dirty="0">
                <a:solidFill>
                  <a:srgbClr val="FFFF00"/>
                </a:solidFill>
                <a:latin typeface="+mn-ea"/>
              </a:rPr>
              <a:t>不能挽回</a:t>
            </a:r>
            <a:r>
              <a:rPr lang="zh-TW" altLang="en-US" sz="6600" b="1" dirty="0">
                <a:latin typeface="+mn-ea"/>
              </a:rPr>
              <a:t>。</a:t>
            </a:r>
            <a:endParaRPr lang="en-US" alt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9571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獻人為燔祭是當時文化</a:t>
            </a:r>
            <a:r>
              <a:rPr lang="en-US" alt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!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3945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95961"/>
            <a:ext cx="1219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800" b="1" dirty="0">
                <a:solidFill>
                  <a:srgbClr val="66FFFF"/>
                </a:solidFill>
                <a:latin typeface="+mn-ea"/>
              </a:rPr>
              <a:t>潮流文化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  <a:p>
            <a:pPr algn="ctr"/>
            <a:r>
              <a:rPr lang="zh-CN" altLang="en-US" sz="8800" b="1" dirty="0">
                <a:latin typeface="+mn-ea"/>
              </a:rPr>
              <a:t>如何影響年青人？</a:t>
            </a:r>
            <a:endParaRPr lang="en-US" sz="8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51383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0" y="232856"/>
            <a:ext cx="121920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zh-CN" altLang="en-US" sz="6600" b="1" u="sng" dirty="0">
                <a:solidFill>
                  <a:srgbClr val="66FFFF"/>
                </a:solidFill>
                <a:latin typeface="+mn-ea"/>
              </a:rPr>
              <a:t>列王記</a:t>
            </a:r>
            <a:r>
              <a:rPr lang="zh-TW" altLang="en-US" sz="6600" b="1" u="sng" dirty="0">
                <a:solidFill>
                  <a:srgbClr val="66FFFF"/>
                </a:solidFill>
                <a:latin typeface="+mn-ea"/>
              </a:rPr>
              <a:t>下</a:t>
            </a:r>
            <a:r>
              <a:rPr lang="zh-TW" altLang="en-US" sz="6600" b="1" u="sng" dirty="0">
                <a:solidFill>
                  <a:srgbClr val="66FFFF"/>
                </a:solidFill>
                <a:latin typeface="+mn-lt"/>
              </a:rPr>
              <a:t> 3:26</a:t>
            </a:r>
            <a:r>
              <a:rPr lang="en-US" altLang="zh-CN" sz="6600" b="1" u="sng" dirty="0">
                <a:solidFill>
                  <a:srgbClr val="66FFFF"/>
                </a:solidFill>
                <a:latin typeface="+mn-lt"/>
              </a:rPr>
              <a:t>-27</a:t>
            </a:r>
            <a:r>
              <a:rPr lang="zh-TW" altLang="en-US" sz="6600" b="1" dirty="0">
                <a:solidFill>
                  <a:srgbClr val="66FFFF"/>
                </a:solidFill>
                <a:latin typeface="+mn-lt"/>
              </a:rPr>
              <a:t>  </a:t>
            </a:r>
            <a:endParaRPr lang="en-US" altLang="zh-TW" sz="6600" b="1" dirty="0">
              <a:solidFill>
                <a:srgbClr val="66FFFF"/>
              </a:solidFill>
              <a:latin typeface="+mn-lt"/>
            </a:endParaRPr>
          </a:p>
          <a:p>
            <a:pPr algn="ctr" eaLnBrk="1" hangingPunct="1">
              <a:spcAft>
                <a:spcPts val="600"/>
              </a:spcAft>
            </a:pPr>
            <a:r>
              <a:rPr lang="zh-TW" altLang="en-US" sz="6600" b="1" dirty="0">
                <a:latin typeface="+mn-ea"/>
              </a:rPr>
              <a:t>摩押王見陣勢甚大</a:t>
            </a:r>
            <a:endParaRPr lang="en-US" altLang="zh-TW" sz="6600" b="1" dirty="0">
              <a:latin typeface="+mn-ea"/>
            </a:endParaRPr>
          </a:p>
          <a:p>
            <a:pPr algn="ctr" eaLnBrk="1" hangingPunct="1">
              <a:spcAft>
                <a:spcPts val="600"/>
              </a:spcAft>
            </a:pPr>
            <a:r>
              <a:rPr lang="zh-TW" altLang="en-US" sz="6600" b="1" dirty="0">
                <a:latin typeface="+mn-ea"/>
              </a:rPr>
              <a:t>難以對敵</a:t>
            </a:r>
            <a:r>
              <a:rPr lang="en-US" altLang="zh-CN" sz="6600" b="1" dirty="0">
                <a:latin typeface="+mn-ea"/>
              </a:rPr>
              <a:t>… </a:t>
            </a:r>
            <a:endParaRPr lang="en-US" altLang="zh-TW" sz="6600" b="1" dirty="0">
              <a:latin typeface="+mn-ea"/>
            </a:endParaRPr>
          </a:p>
          <a:p>
            <a:pPr algn="ctr" eaLnBrk="1" hangingPunct="1">
              <a:spcAft>
                <a:spcPts val="600"/>
              </a:spcAft>
            </a:pPr>
            <a:r>
              <a:rPr lang="zh-TW" altLang="en-US" sz="6600" b="1" dirty="0">
                <a:latin typeface="+mn-ea"/>
              </a:rPr>
              <a:t>便將那應當接續他作王的長子</a:t>
            </a:r>
            <a:endParaRPr lang="en-US" altLang="zh-TW" sz="6600" b="1" dirty="0">
              <a:latin typeface="+mn-ea"/>
            </a:endParaRPr>
          </a:p>
          <a:p>
            <a:pPr algn="ctr" eaLnBrk="1" hangingPunct="1">
              <a:spcAft>
                <a:spcPts val="600"/>
              </a:spcAft>
            </a:pPr>
            <a:r>
              <a:rPr lang="zh-TW" altLang="en-US" sz="6600" b="1" dirty="0">
                <a:solidFill>
                  <a:srgbClr val="FFFF00"/>
                </a:solidFill>
                <a:latin typeface="+mn-ea"/>
              </a:rPr>
              <a:t>在城上獻為燔祭</a:t>
            </a:r>
            <a:endParaRPr lang="en-US" altLang="en-US" sz="6600" b="1" dirty="0">
              <a:solidFill>
                <a:srgbClr val="FFFF0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悲哀的結局</a:t>
            </a:r>
            <a:r>
              <a:rPr lang="en-US" alt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!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88655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5800" b="1" dirty="0">
                <a:solidFill>
                  <a:srgbClr val="66FFFF"/>
                </a:solidFill>
                <a:latin typeface="+mn-lt"/>
              </a:rPr>
              <a:t>11:36</a:t>
            </a:r>
            <a:r>
              <a:rPr lang="en-US" sz="5800" b="1" dirty="0">
                <a:solidFill>
                  <a:srgbClr val="00B0F0"/>
                </a:solidFill>
                <a:latin typeface="+mn-lt"/>
              </a:rPr>
              <a:t> </a:t>
            </a:r>
            <a:r>
              <a:rPr lang="zh-TW" altLang="en-US" sz="5800" b="1" dirty="0">
                <a:latin typeface="+mn-ea"/>
              </a:rPr>
              <a:t>他女兒回答說、</a:t>
            </a:r>
            <a:endParaRPr lang="en-US" altLang="zh-TW" sz="58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zh-TW" altLang="en-US" sz="5800" b="1" dirty="0">
                <a:latin typeface="+mn-ea"/>
              </a:rPr>
              <a:t>父阿、你既向耶和華開口、就當照你口中所說的向我行、因耶和華已經在仇敵亞捫人身上爲你報仇。</a:t>
            </a:r>
            <a:endParaRPr lang="en-US" altLang="zh-TW" sz="58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en-US" sz="5800" b="1" baseline="30000" dirty="0">
                <a:latin typeface="+mn-lt"/>
              </a:rPr>
              <a:t>37 </a:t>
            </a:r>
            <a:r>
              <a:rPr lang="zh-TW" altLang="en-US" sz="5800" b="1" dirty="0">
                <a:latin typeface="+mn-ea"/>
              </a:rPr>
              <a:t>又對父親說、有一件事求你允准．</a:t>
            </a:r>
            <a:endParaRPr lang="en-US" altLang="zh-TW" sz="58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zh-TW" altLang="en-US" sz="5800" b="1" dirty="0">
                <a:latin typeface="+mn-ea"/>
              </a:rPr>
              <a:t>容我去兩個月、與同伴在山上、</a:t>
            </a:r>
            <a:endParaRPr lang="en-US" altLang="zh-TW" sz="58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zh-TW" altLang="en-US" sz="5800" b="1" dirty="0">
                <a:solidFill>
                  <a:srgbClr val="FFFF00"/>
                </a:solidFill>
                <a:latin typeface="+mn-ea"/>
              </a:rPr>
              <a:t>好哀哭我終為處女</a:t>
            </a:r>
            <a:r>
              <a:rPr lang="zh-TW" altLang="en-US" sz="5800" b="1" dirty="0">
                <a:latin typeface="+mn-ea"/>
              </a:rPr>
              <a:t>。</a:t>
            </a:r>
            <a:endParaRPr lang="en-US" sz="5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55571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0"/>
            <a:ext cx="118872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baseline="30000" dirty="0">
                <a:latin typeface="+mn-lt"/>
              </a:rPr>
              <a:t>38 </a:t>
            </a:r>
            <a:r>
              <a:rPr lang="zh-TW" altLang="en-US" sz="6000" b="1" dirty="0">
                <a:latin typeface="+mn-ea"/>
              </a:rPr>
              <a:t>耶弗他說、你去罷．</a:t>
            </a:r>
            <a:endParaRPr lang="en-US" altLang="zh-TW" sz="6000" b="1" dirty="0">
              <a:latin typeface="+mn-ea"/>
            </a:endParaRPr>
          </a:p>
          <a:p>
            <a:r>
              <a:rPr lang="zh-TW" altLang="en-US" sz="6000" b="1" dirty="0">
                <a:latin typeface="+mn-ea"/>
              </a:rPr>
              <a:t>就容他去兩個月．</a:t>
            </a:r>
            <a:endParaRPr lang="en-US" altLang="zh-TW" sz="6000" b="1" dirty="0">
              <a:latin typeface="+mn-ea"/>
            </a:endParaRPr>
          </a:p>
          <a:p>
            <a:r>
              <a:rPr lang="zh-TW" altLang="en-US" sz="6000" b="1" dirty="0">
                <a:latin typeface="+mn-ea"/>
              </a:rPr>
              <a:t>他便和同伴去了、</a:t>
            </a:r>
            <a:endParaRPr lang="en-US" altLang="zh-TW" sz="6000" b="1" dirty="0">
              <a:latin typeface="+mn-ea"/>
            </a:endParaRPr>
          </a:p>
          <a:p>
            <a:pPr>
              <a:spcAft>
                <a:spcPts val="1800"/>
              </a:spcAft>
            </a:pPr>
            <a:r>
              <a:rPr lang="zh-TW" altLang="en-US" sz="6000" b="1" dirty="0">
                <a:latin typeface="+mn-ea"/>
              </a:rPr>
              <a:t>在山上爲他終爲處女哀哭。</a:t>
            </a:r>
            <a:endParaRPr lang="en-US" altLang="zh-TW" sz="6000" b="1" dirty="0">
              <a:latin typeface="+mn-ea"/>
            </a:endParaRPr>
          </a:p>
          <a:p>
            <a:r>
              <a:rPr lang="en-US" sz="6000" b="1" baseline="30000" dirty="0">
                <a:latin typeface="+mn-lt"/>
              </a:rPr>
              <a:t>39 </a:t>
            </a:r>
            <a:r>
              <a:rPr lang="zh-TW" altLang="en-US" sz="6000" b="1" dirty="0">
                <a:latin typeface="+mn-ea"/>
              </a:rPr>
              <a:t>兩月已滿、他回到父親那裏、</a:t>
            </a:r>
            <a:endParaRPr lang="en-US" altLang="zh-TW" sz="6000" b="1" dirty="0">
              <a:latin typeface="+mn-ea"/>
            </a:endParaRPr>
          </a:p>
          <a:p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父親就照所許的願向他行了</a:t>
            </a:r>
            <a:r>
              <a:rPr lang="zh-TW" altLang="en-US" sz="6000" b="1" dirty="0">
                <a:latin typeface="+mn-ea"/>
              </a:rPr>
              <a:t>．</a:t>
            </a:r>
            <a:endParaRPr lang="en-US" altLang="zh-TW" sz="6000" b="1" dirty="0">
              <a:latin typeface="+mn-ea"/>
            </a:endParaRPr>
          </a:p>
          <a:p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女兒終身沒有親近男子</a:t>
            </a:r>
            <a:r>
              <a:rPr lang="zh-TW" altLang="en-US" sz="6000" b="1" dirty="0">
                <a:latin typeface="+mn-ea"/>
              </a:rPr>
              <a:t>。</a:t>
            </a:r>
            <a:endParaRPr lang="en-US" sz="6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43430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什麽導致耶弗他這悲劇</a:t>
            </a:r>
            <a:r>
              <a:rPr lang="zh-CN" altLang="en-US" sz="8000" b="1" dirty="0">
                <a:solidFill>
                  <a:srgbClr val="66FFFF"/>
                </a:solidFill>
                <a:latin typeface="+mn-ea"/>
              </a:rPr>
              <a:t>？</a:t>
            </a:r>
            <a:endParaRPr lang="en-US" altLang="zh-CN" sz="8000" b="1" dirty="0">
              <a:solidFill>
                <a:srgbClr val="66FFFF"/>
              </a:solidFill>
              <a:latin typeface="+mn-ea"/>
            </a:endParaRPr>
          </a:p>
          <a:p>
            <a:pPr algn="ctr">
              <a:spcAft>
                <a:spcPts val="3000"/>
              </a:spcAft>
            </a:pPr>
            <a:r>
              <a:rPr lang="zh-CN" altLang="en-US" sz="8800" b="1" dirty="0">
                <a:latin typeface="+mn-ea"/>
              </a:rPr>
              <a:t>三方面</a:t>
            </a:r>
            <a:endParaRPr lang="en-US" altLang="zh-CN" sz="8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61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沒有對耶和華的信心！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56882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不認識耶和華的本性！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44113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耶弗他自私！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6761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已被迦南文化同化了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925172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你</a:t>
            </a:r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是否</a:t>
            </a: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被世俗文化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CN" altLang="en-US" sz="9600" b="1" dirty="0">
                <a:effectLst/>
                <a:latin typeface="+mn-ea"/>
                <a:cs typeface="Times New Roman" panose="02020603050405020304" pitchFamily="18" charset="0"/>
              </a:rPr>
              <a:t>同化了</a:t>
            </a:r>
            <a:r>
              <a:rPr lang="zh-CN" altLang="en-US" sz="9600" b="1" dirty="0">
                <a:latin typeface="+mn-ea"/>
              </a:rPr>
              <a:t>？</a:t>
            </a:r>
            <a:endParaRPr lang="en-US" altLang="zh-CN" sz="9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38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121920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CN" sz="6600" b="1" dirty="0">
                <a:latin typeface="+mn-lt"/>
              </a:rPr>
              <a:t>Social Media</a:t>
            </a:r>
            <a:endParaRPr lang="en-US" altLang="zh-CN" sz="6600" b="1" dirty="0"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7200" b="1" dirty="0">
                <a:solidFill>
                  <a:srgbClr val="66FFFF"/>
                </a:solidFill>
                <a:latin typeface="+mn-ea"/>
              </a:rPr>
              <a:t>媒體  雜誌  互聯網</a:t>
            </a:r>
            <a:endParaRPr lang="en-US" sz="7200" b="1" dirty="0">
              <a:solidFill>
                <a:srgbClr val="66FFFF"/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zh-CN" altLang="en-US" sz="7200" b="1" dirty="0">
                <a:solidFill>
                  <a:srgbClr val="00FF00"/>
                </a:solidFill>
                <a:latin typeface="+mn-ea"/>
              </a:rPr>
              <a:t>電影  真人秀節目</a:t>
            </a:r>
            <a:endParaRPr lang="en-US" altLang="zh-CN" sz="7200" b="1" dirty="0">
              <a:solidFill>
                <a:srgbClr val="00FF00"/>
              </a:solidFill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7200" b="1" dirty="0">
                <a:solidFill>
                  <a:srgbClr val="FFC000"/>
                </a:solidFill>
                <a:latin typeface="+mn-ea"/>
              </a:rPr>
              <a:t>名人  名流  明星</a:t>
            </a:r>
            <a:endParaRPr lang="en-US" altLang="zh-CN" sz="7200" b="1" dirty="0">
              <a:solidFill>
                <a:srgbClr val="FFC000"/>
              </a:solidFill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7200" b="1" dirty="0">
                <a:solidFill>
                  <a:srgbClr val="FCDE04"/>
                </a:solidFill>
                <a:latin typeface="+mn-ea"/>
              </a:rPr>
              <a:t>垃圾小說  垃圾音樂</a:t>
            </a:r>
            <a:endParaRPr lang="en-US" altLang="zh-CN" sz="7200" b="1" dirty="0">
              <a:solidFill>
                <a:srgbClr val="FCDE04"/>
              </a:solidFill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7200" b="1" dirty="0">
                <a:solidFill>
                  <a:srgbClr val="FFFF00"/>
                </a:solidFill>
                <a:latin typeface="+mn-ea"/>
              </a:rPr>
              <a:t>廣告</a:t>
            </a:r>
            <a:endParaRPr lang="en-US" altLang="zh-CN" sz="7200" b="1" dirty="0">
              <a:solidFill>
                <a:srgbClr val="FFFF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795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7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拜偶像</a:t>
            </a:r>
            <a:r>
              <a:rPr lang="zh-CN" altLang="en-US" sz="72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、</a:t>
            </a:r>
            <a:r>
              <a:rPr lang="zh-TW" sz="7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民間宗教</a:t>
            </a:r>
            <a:r>
              <a:rPr lang="zh-CN" altLang="en-US" sz="72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zh-TW" sz="7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無神論</a:t>
            </a:r>
            <a:endParaRPr lang="en-US" altLang="zh-TW" sz="78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3000"/>
              </a:spcAft>
            </a:pPr>
            <a:r>
              <a:rPr lang="zh-TW" sz="8000" b="1" dirty="0">
                <a:effectLst/>
                <a:latin typeface="+mn-ea"/>
                <a:cs typeface="Times New Roman" panose="02020603050405020304" pitchFamily="18" charset="0"/>
              </a:rPr>
              <a:t>歪曲你對神的認識</a:t>
            </a:r>
            <a:r>
              <a:rPr lang="zh-CN" altLang="en-US" sz="8000" b="1" dirty="0">
                <a:effectLst/>
                <a:latin typeface="+mn-ea"/>
                <a:cs typeface="Times New Roman" panose="02020603050405020304" pitchFamily="18" charset="0"/>
              </a:rPr>
              <a:t>嗎</a:t>
            </a:r>
            <a:r>
              <a:rPr lang="zh-CN" altLang="en-US" sz="8000" b="1" dirty="0">
                <a:latin typeface="+mn-ea"/>
              </a:rPr>
              <a:t>？</a:t>
            </a:r>
            <a:endParaRPr lang="en-US" altLang="zh-CN" sz="8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6866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495961"/>
            <a:ext cx="120396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600"/>
              </a:spcAft>
            </a:pPr>
            <a:r>
              <a:rPr lang="zh-TW" sz="8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你像耶弗他與神討價還價</a:t>
            </a:r>
            <a:r>
              <a:rPr lang="zh-CN" altLang="en-US" sz="8000" b="1" dirty="0">
                <a:solidFill>
                  <a:srgbClr val="66FFFF"/>
                </a:solidFill>
                <a:latin typeface="+mn-ea"/>
              </a:rPr>
              <a:t>？</a:t>
            </a:r>
            <a:endParaRPr lang="en-US" altLang="zh-CN" sz="8000" b="1" dirty="0">
              <a:solidFill>
                <a:srgbClr val="66FFFF"/>
              </a:solidFill>
              <a:latin typeface="+mn-ea"/>
            </a:endParaRPr>
          </a:p>
          <a:p>
            <a:pPr algn="ctr">
              <a:spcAft>
                <a:spcPts val="1200"/>
              </a:spcAft>
            </a:pPr>
            <a:r>
              <a:rPr lang="zh-CN" altLang="en-US" sz="8000" b="1" dirty="0">
                <a:latin typeface="+mn-ea"/>
              </a:rPr>
              <a:t>你根本沒有本錢！</a:t>
            </a:r>
            <a:endParaRPr lang="en-US" altLang="zh-CN" sz="8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058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121920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CN" altLang="en-US" sz="8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哪方面</a:t>
            </a:r>
            <a:r>
              <a:rPr lang="zh-TW" sz="8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與神討價還價</a:t>
            </a:r>
            <a:r>
              <a:rPr lang="zh-CN" altLang="en-US" sz="8000" b="1" dirty="0">
                <a:solidFill>
                  <a:srgbClr val="66FFFF"/>
                </a:solidFill>
                <a:latin typeface="+mn-ea"/>
              </a:rPr>
              <a:t>？</a:t>
            </a:r>
            <a:endParaRPr lang="en-US" altLang="zh-CN" sz="8000" b="1" dirty="0">
              <a:solidFill>
                <a:srgbClr val="66FFFF"/>
              </a:solidFill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lang="zh-CN" altLang="en-US" sz="8000" b="1" dirty="0">
                <a:latin typeface="+mn-ea"/>
              </a:rPr>
              <a:t>面對危機？</a:t>
            </a:r>
            <a:endParaRPr lang="en-US" altLang="zh-CN" sz="8000" b="1" dirty="0"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lang="zh-CN" altLang="en-US" sz="8000" b="1" dirty="0">
                <a:latin typeface="+mn-ea"/>
              </a:rPr>
              <a:t>尋找配偶？</a:t>
            </a:r>
            <a:endParaRPr lang="en-US" altLang="zh-CN" sz="8000" b="1" dirty="0"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lang="zh-CN" altLang="en-US" sz="8000" b="1" dirty="0">
                <a:latin typeface="+mn-ea"/>
              </a:rPr>
              <a:t>望生孩子？</a:t>
            </a:r>
            <a:endParaRPr lang="en-US" altLang="zh-CN" sz="8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6685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371600"/>
            <a:ext cx="1211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如何防備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TW" sz="9600" b="1" dirty="0">
                <a:effectLst/>
                <a:latin typeface="+mn-ea"/>
                <a:cs typeface="Times New Roman" panose="02020603050405020304" pitchFamily="18" charset="0"/>
              </a:rPr>
              <a:t>被世俗文化同化</a:t>
            </a:r>
            <a:r>
              <a:rPr lang="zh-CN" altLang="en-US" sz="9600" b="1" dirty="0">
                <a:latin typeface="+mn-ea"/>
              </a:rPr>
              <a:t>？</a:t>
            </a:r>
            <a:endParaRPr lang="en-US" altLang="zh-CN" sz="9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0454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en-US" sz="9600" b="1" dirty="0" err="1">
                <a:solidFill>
                  <a:srgbClr val="66FFFF"/>
                </a:solidFill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透過</a:t>
            </a:r>
            <a:r>
              <a:rPr lang="en-US" sz="9600" b="1" dirty="0" err="1">
                <a:solidFill>
                  <a:srgbClr val="66FFFF"/>
                </a:solidFill>
                <a:latin typeface="DengXian" panose="02010600030101010101" pitchFamily="2" charset="-122"/>
                <a:cs typeface="Times New Roman" panose="02020603050405020304" pitchFamily="18" charset="0"/>
              </a:rPr>
              <a:t>認識神</a:t>
            </a:r>
            <a:r>
              <a:rPr lang="zh-CN" altLang="en-US" sz="9600" b="1" dirty="0">
                <a:solidFill>
                  <a:srgbClr val="66FFFF"/>
                </a:solidFill>
                <a:latin typeface="DengXian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en-US" sz="9600" b="1" dirty="0" err="1">
                <a:solidFill>
                  <a:srgbClr val="66FFFF"/>
                </a:solidFill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話語</a:t>
            </a:r>
            <a:endParaRPr lang="en-US" altLang="zh-CN" sz="9600" b="1" dirty="0">
              <a:solidFill>
                <a:srgbClr val="66FFFF"/>
              </a:solidFill>
              <a:effectLst/>
              <a:latin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3000"/>
              </a:spcAft>
            </a:pPr>
            <a:r>
              <a:rPr lang="en-US" sz="9600" b="1" dirty="0" err="1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透過</a:t>
            </a:r>
            <a:r>
              <a:rPr lang="zh-CN" altLang="en-US" sz="9600" b="1" dirty="0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遵行</a:t>
            </a:r>
            <a:r>
              <a:rPr lang="en-US" sz="9600" b="1" dirty="0">
                <a:latin typeface="DengXian" panose="02010600030101010101" pitchFamily="2" charset="-122"/>
                <a:cs typeface="Times New Roman" panose="02020603050405020304" pitchFamily="18" charset="0"/>
              </a:rPr>
              <a:t>神</a:t>
            </a:r>
            <a:r>
              <a:rPr lang="zh-CN" altLang="en-US" sz="9600" b="1" dirty="0">
                <a:latin typeface="DengXian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en-US" sz="9600" b="1" dirty="0" err="1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話語</a:t>
            </a:r>
            <a:endParaRPr lang="zh-CN" altLang="en-US" sz="9600" b="1" dirty="0">
              <a:effectLst/>
              <a:latin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8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en-US" sz="7200" b="1" u="sng" dirty="0">
                <a:solidFill>
                  <a:srgbClr val="66FFFF"/>
                </a:solidFill>
                <a:latin typeface="+mn-ea"/>
              </a:rPr>
              <a:t>羅</a:t>
            </a:r>
            <a:r>
              <a:rPr lang="en-US" sz="7200" b="1" u="sng" dirty="0">
                <a:solidFill>
                  <a:srgbClr val="66FFFF"/>
                </a:solidFill>
                <a:latin typeface="+mn-lt"/>
              </a:rPr>
              <a:t>12:2</a:t>
            </a:r>
            <a:r>
              <a:rPr lang="en-US" sz="7200" b="1" dirty="0">
                <a:solidFill>
                  <a:srgbClr val="66FFFF"/>
                </a:solidFill>
                <a:latin typeface="+mn-ea"/>
              </a:rPr>
              <a:t> </a:t>
            </a:r>
          </a:p>
          <a:p>
            <a:pPr algn="ctr"/>
            <a:r>
              <a:rPr lang="zh-TW" altLang="en-US" sz="7200" b="1" dirty="0">
                <a:solidFill>
                  <a:srgbClr val="FFFF00"/>
                </a:solidFill>
                <a:latin typeface="+mn-ea"/>
              </a:rPr>
              <a:t>不要效法</a:t>
            </a:r>
            <a:r>
              <a:rPr lang="zh-TW" altLang="en-US" sz="7200" b="1" dirty="0">
                <a:latin typeface="+mn-ea"/>
              </a:rPr>
              <a:t>這個世界</a:t>
            </a:r>
            <a:endParaRPr lang="en-US" altLang="zh-TW" sz="7200" b="1" dirty="0">
              <a:latin typeface="+mn-ea"/>
            </a:endParaRPr>
          </a:p>
          <a:p>
            <a:pPr algn="ctr"/>
            <a:r>
              <a:rPr lang="zh-TW" altLang="en-US" sz="7200" b="1" dirty="0">
                <a:latin typeface="+mn-ea"/>
              </a:rPr>
              <a:t>只要心意更新而變化</a:t>
            </a:r>
            <a:endParaRPr lang="en-US" altLang="zh-TW" sz="7200" b="1" dirty="0">
              <a:latin typeface="+mn-ea"/>
            </a:endParaRPr>
          </a:p>
          <a:p>
            <a:pPr algn="ctr"/>
            <a:r>
              <a:rPr lang="zh-TW" altLang="en-US" sz="7200" b="1" i="0" u="none" strike="noStrike" baseline="0" dirty="0">
                <a:latin typeface="+mn-ea"/>
              </a:rPr>
              <a:t>叫你們察驗何為</a:t>
            </a:r>
            <a:endParaRPr lang="en-US" altLang="zh-TW" sz="7200" b="1" i="0" u="none" strike="noStrike" baseline="0" dirty="0">
              <a:latin typeface="+mn-ea"/>
            </a:endParaRPr>
          </a:p>
          <a:p>
            <a:pPr algn="ctr"/>
            <a:r>
              <a:rPr lang="zh-TW" altLang="en-US" sz="7200" b="1" i="0" u="none" strike="noStrike" baseline="0" dirty="0">
                <a:latin typeface="+mn-ea"/>
              </a:rPr>
              <a:t>神的善良、純全</a:t>
            </a:r>
            <a:endParaRPr lang="en-US" altLang="zh-TW" sz="7200" b="1" i="0" u="none" strike="noStrike" baseline="0" dirty="0">
              <a:latin typeface="+mn-ea"/>
            </a:endParaRPr>
          </a:p>
          <a:p>
            <a:pPr algn="ctr"/>
            <a:r>
              <a:rPr lang="zh-TW" altLang="en-US" sz="7200" b="1" i="0" u="none" strike="noStrike" baseline="0" dirty="0">
                <a:latin typeface="+mn-ea"/>
              </a:rPr>
              <a:t>可喜悅的旨意</a:t>
            </a:r>
            <a:endParaRPr lang="en-US" sz="7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2534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4C6A0-1597-E925-9B86-6B0FDFCFF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-3612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1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121920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TW" sz="8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你是否被世俗文化滲透了？</a:t>
            </a:r>
            <a:endParaRPr lang="en-US" altLang="zh-TW" sz="80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3000"/>
              </a:spcAft>
            </a:pPr>
            <a:r>
              <a:rPr lang="zh-CN" altLang="en-US" sz="8800" b="1" dirty="0">
                <a:latin typeface="+mn-ea"/>
              </a:rPr>
              <a:t>士師記 </a:t>
            </a:r>
            <a:r>
              <a:rPr lang="en-US" altLang="zh-CN" sz="8800" b="1" dirty="0">
                <a:latin typeface="+mn-lt"/>
              </a:rPr>
              <a:t>10-11</a:t>
            </a:r>
            <a:r>
              <a:rPr lang="zh-CN" altLang="en-US" sz="8800" b="1" dirty="0">
                <a:latin typeface="+mn-ea"/>
              </a:rPr>
              <a:t>章</a:t>
            </a:r>
            <a:endParaRPr lang="en-US" sz="8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0736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u="sng" dirty="0">
                <a:solidFill>
                  <a:srgbClr val="66FFFF"/>
                </a:solidFill>
                <a:latin typeface="+mn-lt"/>
              </a:rPr>
              <a:t>士</a:t>
            </a:r>
            <a:r>
              <a:rPr lang="en-US" sz="5400" b="1" u="sng" dirty="0">
                <a:solidFill>
                  <a:srgbClr val="66FFFF"/>
                </a:solidFill>
                <a:latin typeface="+mn-lt"/>
              </a:rPr>
              <a:t>10:6</a:t>
            </a:r>
            <a:r>
              <a:rPr lang="en-US" sz="5400" b="1" dirty="0">
                <a:solidFill>
                  <a:srgbClr val="00B0F0"/>
                </a:solidFill>
                <a:latin typeface="+mn-lt"/>
              </a:rPr>
              <a:t> </a:t>
            </a:r>
            <a:r>
              <a:rPr lang="zh-CN" altLang="en-US" sz="5400" b="1" dirty="0">
                <a:solidFill>
                  <a:srgbClr val="FFFF00"/>
                </a:solidFill>
                <a:latin typeface="+mn-ea"/>
              </a:rPr>
              <a:t>以色列人又行耶和華眼中</a:t>
            </a:r>
            <a:endParaRPr lang="en-US" altLang="zh-CN" sz="5400" b="1" dirty="0">
              <a:solidFill>
                <a:srgbClr val="FFFF00"/>
              </a:solidFill>
              <a:latin typeface="+mn-ea"/>
            </a:endParaRPr>
          </a:p>
          <a:p>
            <a:r>
              <a:rPr lang="zh-CN" altLang="en-US" sz="5400" b="1" dirty="0">
                <a:solidFill>
                  <a:srgbClr val="FFFF00"/>
                </a:solidFill>
                <a:latin typeface="+mn-ea"/>
              </a:rPr>
              <a:t>看為惡的事</a:t>
            </a:r>
            <a:r>
              <a:rPr lang="zh-CN" altLang="en-US" sz="5400" b="1" dirty="0">
                <a:latin typeface="+mn-ea"/>
              </a:rPr>
              <a:t>，去事奉諸巴力和亞斯她錄，</a:t>
            </a:r>
            <a:endParaRPr lang="en-US" altLang="zh-CN" sz="5400" b="1" dirty="0">
              <a:latin typeface="+mn-ea"/>
            </a:endParaRPr>
          </a:p>
          <a:p>
            <a:r>
              <a:rPr lang="zh-CN" altLang="en-US" sz="5400" b="1" dirty="0">
                <a:latin typeface="+mn-ea"/>
              </a:rPr>
              <a:t>並亞蘭的神、西頓的神、摩押的神、</a:t>
            </a:r>
            <a:endParaRPr lang="en-US" altLang="zh-CN" sz="5400" b="1" dirty="0">
              <a:latin typeface="+mn-ea"/>
            </a:endParaRPr>
          </a:p>
          <a:p>
            <a:r>
              <a:rPr lang="zh-CN" altLang="en-US" sz="5400" b="1" dirty="0">
                <a:latin typeface="+mn-ea"/>
              </a:rPr>
              <a:t>亞捫人的神、非利士人的神，</a:t>
            </a:r>
            <a:endParaRPr lang="en-US" altLang="zh-CN" sz="5400" b="1" dirty="0">
              <a:latin typeface="+mn-ea"/>
            </a:endParaRPr>
          </a:p>
          <a:p>
            <a:r>
              <a:rPr lang="zh-CN" altLang="en-US" sz="5400" b="1" dirty="0">
                <a:latin typeface="+mn-ea"/>
              </a:rPr>
              <a:t>離棄耶和華，不事奉他。</a:t>
            </a:r>
            <a:endParaRPr lang="en-US" altLang="zh-CN" sz="5400" b="1" dirty="0">
              <a:latin typeface="+mn-ea"/>
            </a:endParaRPr>
          </a:p>
          <a:p>
            <a:r>
              <a:rPr lang="en-US" sz="5400" b="1" baseline="30000" dirty="0">
                <a:latin typeface="+mn-lt"/>
              </a:rPr>
              <a:t>7 </a:t>
            </a:r>
            <a:r>
              <a:rPr lang="zh-CN" altLang="en-US" sz="5400" b="1" dirty="0">
                <a:solidFill>
                  <a:srgbClr val="FFFF00"/>
                </a:solidFill>
                <a:latin typeface="+mn-ea"/>
              </a:rPr>
              <a:t>耶和華的怒氣向以色列人發作</a:t>
            </a:r>
            <a:r>
              <a:rPr lang="zh-CN" altLang="en-US" sz="5400" b="1" dirty="0">
                <a:latin typeface="+mn-ea"/>
              </a:rPr>
              <a:t>，</a:t>
            </a:r>
            <a:endParaRPr lang="en-US" altLang="zh-CN" sz="5400" b="1" dirty="0">
              <a:latin typeface="+mn-ea"/>
            </a:endParaRPr>
          </a:p>
          <a:p>
            <a:r>
              <a:rPr lang="zh-CN" altLang="en-US" sz="5400" b="1" dirty="0">
                <a:latin typeface="+mn-ea"/>
              </a:rPr>
              <a:t>就把他們交在非利士人和亞捫人的手中。</a:t>
            </a:r>
            <a:endParaRPr lang="en-US" sz="5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5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44D36A-C783-C140-5564-067C61353836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t="2026" b="2315"/>
          <a:stretch/>
        </p:blipFill>
        <p:spPr>
          <a:xfrm>
            <a:off x="1066800" y="0"/>
            <a:ext cx="10058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0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願意對付偶像</a:t>
            </a:r>
            <a:r>
              <a:rPr lang="en-US" alt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!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93905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0" y="698242"/>
            <a:ext cx="121920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zh-CN" altLang="en-US" sz="6000" b="1" u="sng" dirty="0">
                <a:solidFill>
                  <a:srgbClr val="66FFFF"/>
                </a:solidFill>
                <a:latin typeface="+mn-ea"/>
              </a:rPr>
              <a:t>士</a:t>
            </a:r>
            <a:r>
              <a:rPr lang="zh-TW" altLang="en-US" sz="6000" b="1" u="sng" dirty="0">
                <a:solidFill>
                  <a:srgbClr val="66FFFF"/>
                </a:solidFill>
                <a:latin typeface="+mn-lt"/>
              </a:rPr>
              <a:t>10:16</a:t>
            </a:r>
            <a:r>
              <a:rPr lang="zh-TW" altLang="en-US" sz="6000" b="1" dirty="0">
                <a:solidFill>
                  <a:srgbClr val="66FFFF"/>
                </a:solidFill>
                <a:latin typeface="+mn-lt"/>
              </a:rPr>
              <a:t> </a:t>
            </a:r>
            <a:endParaRPr lang="en-US" altLang="zh-TW" sz="6000" b="1" dirty="0">
              <a:solidFill>
                <a:srgbClr val="66FFFF"/>
              </a:solidFill>
              <a:latin typeface="+mn-lt"/>
            </a:endParaRPr>
          </a:p>
          <a:p>
            <a:pPr algn="ctr" eaLnBrk="1" hangingPunct="1">
              <a:spcAft>
                <a:spcPts val="2400"/>
              </a:spcAft>
            </a:pPr>
            <a:r>
              <a:rPr lang="zh-TW" altLang="en-US" sz="6000" b="1" dirty="0">
                <a:solidFill>
                  <a:srgbClr val="FFFF00"/>
                </a:solidFill>
                <a:latin typeface="+mn-ea"/>
              </a:rPr>
              <a:t>以色列人就除掉他們中間的外邦神</a:t>
            </a:r>
            <a:r>
              <a:rPr lang="zh-TW" altLang="en-US" sz="6000" b="1" dirty="0">
                <a:latin typeface="+mn-ea"/>
              </a:rPr>
              <a:t>事奉耶和華</a:t>
            </a:r>
            <a:endParaRPr lang="en-US" altLang="zh-CN" sz="6000" b="1" dirty="0">
              <a:latin typeface="+mn-ea"/>
            </a:endParaRPr>
          </a:p>
          <a:p>
            <a:pPr algn="ctr" eaLnBrk="1" hangingPunct="1"/>
            <a:r>
              <a:rPr lang="zh-TW" altLang="en-US" sz="6000" b="1" dirty="0">
                <a:latin typeface="+mn-ea"/>
              </a:rPr>
              <a:t>耶和華因以色列人受的苦難</a:t>
            </a:r>
            <a:endParaRPr lang="en-US" altLang="zh-TW" sz="6000" b="1" dirty="0">
              <a:latin typeface="+mn-ea"/>
            </a:endParaRPr>
          </a:p>
          <a:p>
            <a:pPr algn="ctr" eaLnBrk="1" hangingPunct="1"/>
            <a:r>
              <a:rPr lang="zh-TW" altLang="en-US" sz="6000" b="1" dirty="0">
                <a:latin typeface="+mn-ea"/>
              </a:rPr>
              <a:t>就心中擔憂</a:t>
            </a:r>
            <a:endParaRPr lang="zh-TW" altLang="en-US" sz="6000" b="1" dirty="0">
              <a:latin typeface="+mn-ea"/>
              <a:cs typeface="Courier New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046D84B-1AC0-F916-66D2-9EF5F5CC1184}"/>
              </a:ext>
            </a:extLst>
          </p:cNvPr>
          <p:cNvSpPr/>
          <p:nvPr/>
        </p:nvSpPr>
        <p:spPr>
          <a:xfrm>
            <a:off x="4191000" y="1828800"/>
            <a:ext cx="1524000" cy="9144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神興起耶弗他</a:t>
            </a:r>
            <a:r>
              <a:rPr lang="en-US" alt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!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169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Calibri"/>
        <a:ea typeface="KaiTi"/>
        <a:cs typeface=""/>
      </a:majorFont>
      <a:minorFont>
        <a:latin typeface="Calibr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903</Words>
  <Application>Microsoft Office PowerPoint</Application>
  <PresentationFormat>Widescreen</PresentationFormat>
  <Paragraphs>102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DengXian</vt:lpstr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Pastor Larry</dc:creator>
  <cp:lastModifiedBy>Larry Wong</cp:lastModifiedBy>
  <cp:revision>41</cp:revision>
  <dcterms:created xsi:type="dcterms:W3CDTF">2008-04-03T23:02:50Z</dcterms:created>
  <dcterms:modified xsi:type="dcterms:W3CDTF">2024-09-07T00:40:27Z</dcterms:modified>
</cp:coreProperties>
</file>