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870" r:id="rId6"/>
    <p:sldId id="289" r:id="rId7"/>
    <p:sldId id="8418" r:id="rId8"/>
    <p:sldId id="312" r:id="rId9"/>
    <p:sldId id="290" r:id="rId10"/>
    <p:sldId id="360" r:id="rId11"/>
    <p:sldId id="350" r:id="rId12"/>
    <p:sldId id="292" r:id="rId13"/>
    <p:sldId id="361" r:id="rId14"/>
    <p:sldId id="351" r:id="rId15"/>
    <p:sldId id="310" r:id="rId16"/>
    <p:sldId id="294" r:id="rId17"/>
    <p:sldId id="341" r:id="rId18"/>
    <p:sldId id="362" r:id="rId19"/>
    <p:sldId id="296" r:id="rId20"/>
    <p:sldId id="297" r:id="rId21"/>
    <p:sldId id="348" r:id="rId22"/>
    <p:sldId id="8420" r:id="rId23"/>
    <p:sldId id="8423" r:id="rId24"/>
    <p:sldId id="8422" r:id="rId25"/>
    <p:sldId id="342" r:id="rId26"/>
    <p:sldId id="298" r:id="rId27"/>
    <p:sldId id="8421" r:id="rId28"/>
    <p:sldId id="343" r:id="rId29"/>
    <p:sldId id="358" r:id="rId30"/>
    <p:sldId id="357" r:id="rId31"/>
    <p:sldId id="344" r:id="rId32"/>
    <p:sldId id="356" r:id="rId33"/>
    <p:sldId id="308" r:id="rId34"/>
    <p:sldId id="306" r:id="rId35"/>
    <p:sldId id="267" r:id="rId36"/>
    <p:sldId id="268" r:id="rId37"/>
    <p:sldId id="273" r:id="rId38"/>
    <p:sldId id="363" r:id="rId39"/>
    <p:sldId id="8414" r:id="rId40"/>
    <p:sldId id="345" r:id="rId41"/>
    <p:sldId id="365" r:id="rId42"/>
    <p:sldId id="303" r:id="rId43"/>
    <p:sldId id="8424" r:id="rId44"/>
    <p:sldId id="364" r:id="rId45"/>
    <p:sldId id="872" r:id="rId46"/>
    <p:sldId id="346" r:id="rId47"/>
    <p:sldId id="8416" r:id="rId48"/>
    <p:sldId id="900" r:id="rId49"/>
    <p:sldId id="901" r:id="rId50"/>
    <p:sldId id="285" r:id="rId51"/>
    <p:sldId id="8417" r:id="rId52"/>
    <p:sldId id="871" r:id="rId53"/>
  </p:sldIdLst>
  <p:sldSz cx="12192000" cy="6858000"/>
  <p:notesSz cx="7010400" cy="9296400"/>
  <p:embeddedFontLst>
    <p:embeddedFont>
      <p:font typeface="DengXian" panose="02010600030101010101" pitchFamily="2" charset="-122"/>
      <p:regular r:id="rId54"/>
      <p:bold r:id="rId55"/>
    </p:embeddedFont>
    <p:embeddedFont>
      <p:font typeface="KaiTi" panose="02010609060101010101" pitchFamily="49" charset="-122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9933FF"/>
    <a:srgbClr val="CC00FF"/>
    <a:srgbClr val="FFFF99"/>
    <a:srgbClr val="05E0EB"/>
    <a:srgbClr val="00FFFF"/>
    <a:srgbClr val="6815B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2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3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63B4-1D50-4505-A4D0-41A1A1E2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CC6A5-4C30-4638-A920-106C32DCD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E7D7-F0D5-4108-A1F2-026B75E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CEF3B-3812-4B3D-9578-A2E99D0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68FC-9152-4170-A464-3CE48652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7C9E-70A4-4ECF-ACB4-3684AB2F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C3A9-E2B8-4BFE-B96C-2BE660C9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375E-B725-4786-8C10-AB7BD4E8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2C7D-F38F-4E88-8C30-7122D28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4399-D35A-40C9-BCC5-E7B32C1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CB9C-F96A-4EFC-9136-B8D2D55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2A20-5C1B-4983-B55C-1F6C25E2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F756-35C1-4209-8140-76DF0284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D1A6-0F56-48FC-885D-321A6BE2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3F1C-6676-458A-9D60-15A6B86B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4E64-0306-47B5-AD57-4455A8E5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88E5-60D9-461F-B846-90FA2F2CE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06F3-A8A6-48FE-8B83-0A9FB6D64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0F458-9F78-404C-B6C4-92C86C30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60CD7-7E2A-4530-90AB-8C1DBCA0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7DBC-D98B-4DAA-A9A4-E21DAAF7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0B00-E442-4A3D-93F2-A86005B1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0400-1C6E-4C01-A12B-ED59B5B1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F377-6D44-4A97-94E7-9425BDFE1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06D37-BB24-4365-B9B1-9A3FBB8BD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6EF79-B4E1-4B63-97D2-DAF4964B1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0E3BA-C66E-40FA-AE3B-3EFA0676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4E1E2-8144-4736-B03D-EF167C6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B631-30F3-45D2-B2E8-AF38322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A924-B471-47AE-83DF-695C0D66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E1858-F87E-4DAC-A75E-62105973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8AD18-C2D3-4EDF-9879-23E82A26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BAB22-C3AA-45DB-820F-C654D607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7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BA917-8017-4D7B-8FEF-DB046179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4CD6E-C6CF-4B5F-B291-8C5E65E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62E5-EE12-4160-9189-DAEA09C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9271-8FCF-45D2-8056-9C3F13D2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5C04-C719-4F61-B67E-256A898D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C012-9D7A-4EBE-BCF1-6E442CE6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6A0D-CC6A-4C69-BEA0-B21AA98E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7B27-3F74-40E8-81ED-E1B219D6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FA5B-A6A9-4C7C-9E89-583BAB4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3302-0A68-445C-9D10-06AEB435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11E05-BC68-44AF-92D0-4F0E2AEA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45CB3-A63A-471C-AA38-7B3F5E9D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C6378-2B9E-4C7C-B1DA-85ABE9CC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E9F0-16DC-4495-A527-9A706B3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4512-147E-4B9C-ABAE-C18D8367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5103-5DC6-4584-98ED-EDF13F7A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7837-E38F-4490-A592-C7599B96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F830-1AB0-4C73-B77F-3172D5E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5426-8173-4DF2-A23C-B0F7507D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B0F1-8B6C-4D17-974F-08499E3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91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0D67D-BAD1-43BA-A481-72F075C7E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08C0F-41AF-47CD-97E6-3BF4B9A1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A274-21D1-43BA-A655-B4CEC521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ADE9-078E-4E25-BB2D-4C8D48AC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B5C9-0C72-4866-A593-38625ED4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5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0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3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7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4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4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35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9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2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27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7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2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2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6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01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5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1A3B-9138-4DFC-BE02-5621E0E8513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FCDF-84C1-48AF-84FD-0649D9B1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611F0-0328-44BE-ACC1-892097DC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2849-589B-4A5B-8D82-6C88DB71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5B1C-4588-42C5-B400-5EB835C03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8C92-599F-4AF9-9BA5-138640C4266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6F7D-9C41-45EC-B108-1C8FF689B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4EF4-6636-47EF-9D97-9F51569D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4EC8-1141-4A83-B2A8-B925B6E3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9A98-BE4D-47AC-B8D8-DC12DADD55B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7338-71DF-4477-B010-23F20D8D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2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神的差遣與應許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0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>
                <a:ea typeface="KaiTi" panose="02010609060101010101" pitchFamily="49" charset="-122"/>
              </a:rPr>
              <a:t>6</a:t>
            </a:r>
            <a:r>
              <a:rPr lang="en-US" sz="6600" b="1" dirty="0">
                <a:solidFill>
                  <a:srgbClr val="00FFFF"/>
                </a:solidFill>
                <a:ea typeface="KaiTi" panose="02010609060101010101" pitchFamily="49" charset="-122"/>
              </a:rPr>
              <a:t> 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她打發人從拿弗他利的基低斯將亞比挪庵的兒子巴拉召了來，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對他說：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耶和華以色列的神吩咐你說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你率領一萬拿弗他利和西布倫人上他泊山去。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1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3337"/>
            <a:ext cx="1211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>
                <a:ea typeface="KaiTi" panose="02010609060101010101" pitchFamily="49" charset="-122"/>
              </a:rPr>
              <a:t>7</a:t>
            </a:r>
            <a:r>
              <a:rPr lang="en-US" sz="3200" b="1" dirty="0">
                <a:ea typeface="KaiTi" panose="02010609060101010101" pitchFamily="49" charset="-122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6600" b="1" u="sng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耶賓的將軍西西拉率領他的車輛和全軍往基順河，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到你那裏去；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6600" b="1" u="sng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將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他交在你手中。</a:t>
            </a:r>
            <a:endParaRPr lang="en-US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1800"/>
              </a:spcAft>
            </a:pPr>
            <a:r>
              <a:rPr lang="en-US" sz="6600" b="1" baseline="30000" dirty="0">
                <a:ea typeface="KaiTi" panose="02010609060101010101" pitchFamily="49" charset="-122"/>
              </a:rPr>
              <a:t>8</a:t>
            </a:r>
            <a:r>
              <a:rPr lang="en-US" sz="3200" b="1" dirty="0">
                <a:solidFill>
                  <a:srgbClr val="00FFFF"/>
                </a:solidFill>
                <a:ea typeface="KaiTi" panose="02010609060101010101" pitchFamily="49" charset="-122"/>
              </a:rPr>
              <a:t> </a:t>
            </a:r>
            <a:r>
              <a:rPr lang="zh-TW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巴拉說：你若同我去，我就去；你若不同我去，我就不去。 </a:t>
            </a:r>
            <a:endParaRPr lang="en-US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12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巴拉與神討價還價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97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以色列人的光景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他們沒有武器</a:t>
            </a:r>
            <a:endParaRPr lang="en-US" altLang="zh-TW" sz="9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5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altLang="zh-TW" sz="8800" b="1" dirty="0">
                <a:solidFill>
                  <a:srgbClr val="66FFFF"/>
                </a:solidFill>
                <a:ea typeface="KaiTi" panose="02010609060101010101" pitchFamily="49" charset="-122"/>
              </a:rPr>
              <a:t>5:8</a:t>
            </a:r>
            <a:endParaRPr lang="en-US" sz="8800" b="1" dirty="0">
              <a:solidFill>
                <a:srgbClr val="66FFFF"/>
              </a:solidFill>
              <a:ea typeface="KaiTi" panose="02010609060101010101" pitchFamily="49" charset="-122"/>
            </a:endParaRPr>
          </a:p>
          <a:p>
            <a:pPr algn="ctr"/>
            <a:r>
              <a:rPr lang="zh-TW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那時以色列四萬人中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8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豈能見藤牌槍矛呢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13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1158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baseline="30000" dirty="0">
                <a:ea typeface="KaiTi" panose="02010609060101010101" pitchFamily="49" charset="-122"/>
              </a:rPr>
              <a:t>13</a:t>
            </a:r>
            <a:r>
              <a:rPr lang="en-US" sz="8000" b="1" dirty="0">
                <a:solidFill>
                  <a:srgbClr val="00FFFF"/>
                </a:solidFill>
                <a:ea typeface="KaiTi" panose="02010609060101010101" pitchFamily="49" charset="-122"/>
              </a:rPr>
              <a:t> </a:t>
            </a:r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西西拉就聚集所有的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鐵車九百輛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和跟隨他的全軍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從外邦人的夏羅設出來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到了</a:t>
            </a:r>
            <a:r>
              <a:rPr lang="zh-TW" altLang="en-US" sz="8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基順河</a:t>
            </a:r>
            <a:endParaRPr lang="en-US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22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以色列與敵人太懸殊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06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C70D2-5EB3-8F3B-EB68-1ACB5775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97425"/>
            <a:ext cx="2918460" cy="190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10A2F-B7A9-6468-D571-4B34ABF3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9937"/>
            <a:ext cx="2918460" cy="190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D3125-FF8D-7323-3D42-13637E62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56" y="1822450"/>
            <a:ext cx="2918460" cy="190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1DB2E-AB94-DF7B-D133-A6884C1A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6721"/>
            <a:ext cx="2918460" cy="190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2F732-DF63-922C-12F1-70BD8EE0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88" y="4835665"/>
            <a:ext cx="2918460" cy="190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B05DB-B1FD-BB6F-4E26-9B832393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872" y="3309936"/>
            <a:ext cx="2918460" cy="190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95BDA-9650-8C75-2C5E-B12F012D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56" y="1822450"/>
            <a:ext cx="2918460" cy="1908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34E3A2-E5E0-112B-0493-26483FE7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11961"/>
            <a:ext cx="2918460" cy="1908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17016B-8DF7-7048-8725-80182570F97F}"/>
              </a:ext>
            </a:extLst>
          </p:cNvPr>
          <p:cNvSpPr txBox="1"/>
          <p:nvPr/>
        </p:nvSpPr>
        <p:spPr>
          <a:xfrm>
            <a:off x="9625" y="311961"/>
            <a:ext cx="60976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鐵車九百輛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33DD3-FD54-156F-B798-9D1E96D0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: A new Russian twin-engine jet fighter T-50 flies over Zhukovsky airfield as it takes part in MAKS-2011, the International Aviation and Space Show, in Zhukovsky, outside Moscow, Russia, Saturday, Aug. 13, 2011.">
            <a:extLst>
              <a:ext uri="{FF2B5EF4-FFF2-40B4-BE49-F238E27FC236}">
                <a16:creationId xmlns:a16="http://schemas.microsoft.com/office/drawing/2014/main" id="{FD1A4C22-1081-3EF8-3620-345EC8D1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A379E-D10A-AEF2-B9FD-46885AE4DF5A}"/>
              </a:ext>
            </a:extLst>
          </p:cNvPr>
          <p:cNvSpPr txBox="1"/>
          <p:nvPr/>
        </p:nvSpPr>
        <p:spPr>
          <a:xfrm>
            <a:off x="0" y="5643381"/>
            <a:ext cx="1219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俄國最新隱形戰機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KaiTi"/>
                <a:cs typeface="+mn-cs"/>
              </a:rPr>
              <a:t>Su-57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0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當神對你的呼召</a:t>
            </a:r>
            <a:endParaRPr lang="en-US" altLang="zh-TW" sz="88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spcAft>
                <a:spcPts val="3000"/>
              </a:spcAft>
            </a:pPr>
            <a:r>
              <a:rPr lang="zh-CN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神跟你開玩笑嗎</a:t>
            </a:r>
            <a:r>
              <a:rPr lang="en-US" altLang="zh-CN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2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194458-C70F-451F-083A-3FF56B899BF7}"/>
              </a:ext>
            </a:extLst>
          </p:cNvPr>
          <p:cNvGrpSpPr/>
          <p:nvPr/>
        </p:nvGrpSpPr>
        <p:grpSpPr>
          <a:xfrm>
            <a:off x="1066800" y="22459"/>
            <a:ext cx="11108266" cy="6321322"/>
            <a:chOff x="1066800" y="22459"/>
            <a:chExt cx="11108266" cy="6321322"/>
          </a:xfrm>
        </p:grpSpPr>
        <p:pic>
          <p:nvPicPr>
            <p:cNvPr id="2" name="Picture 7" descr="http://gallery.thecrossbowstore.com/Crossbow/B18039/Barnett-Buck-Commander-Illumunated-Scope-01.jpg">
              <a:extLst>
                <a:ext uri="{FF2B5EF4-FFF2-40B4-BE49-F238E27FC236}">
                  <a16:creationId xmlns:a16="http://schemas.microsoft.com/office/drawing/2014/main" id="{9297992B-8149-40D4-71D6-87A11FBB6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73" b="20159"/>
            <a:stretch/>
          </p:blipFill>
          <p:spPr bwMode="auto">
            <a:xfrm>
              <a:off x="1066800" y="22459"/>
              <a:ext cx="11108266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3A2697-DE5F-F0AD-8F72-62FB098B996A}"/>
                </a:ext>
              </a:extLst>
            </p:cNvPr>
            <p:cNvSpPr/>
            <p:nvPr/>
          </p:nvSpPr>
          <p:spPr>
            <a:xfrm>
              <a:off x="9525000" y="4876800"/>
              <a:ext cx="2335309" cy="14669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565DAF-BB8A-2549-447C-9C0CA53CBF4D}"/>
              </a:ext>
            </a:extLst>
          </p:cNvPr>
          <p:cNvSpPr txBox="1"/>
          <p:nvPr/>
        </p:nvSpPr>
        <p:spPr>
          <a:xfrm>
            <a:off x="126826" y="4267200"/>
            <a:ext cx="665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  <a:ea typeface="KaiTi"/>
              </a:rPr>
              <a:t>世界</a:t>
            </a:r>
            <a:endParaRPr lang="en-US" altLang="zh-CN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/>
              <a:ea typeface="KaiTi"/>
            </a:endParaRPr>
          </a:p>
          <a:p>
            <a:r>
              <a:rPr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/>
                <a:ea typeface="KaiTi"/>
              </a:rPr>
              <a:t>最先進的弩弓</a:t>
            </a:r>
            <a:endParaRPr 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415381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屬靈的爭戰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神同在的應許</a:t>
            </a:r>
            <a:endParaRPr lang="en-US" altLang="zh-TW" sz="9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44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8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</a:t>
            </a:r>
            <a:r>
              <a:rPr lang="zh-CN" altLang="en-US" sz="7200" b="1" dirty="0">
                <a:solidFill>
                  <a:srgbClr val="66FFFF"/>
                </a:solidFill>
                <a:ea typeface="KaiTi" panose="02010609060101010101" pitchFamily="49" charset="-122"/>
              </a:rPr>
              <a:t>記 </a:t>
            </a:r>
            <a:r>
              <a:rPr lang="en-US" sz="7200" b="1" dirty="0">
                <a:solidFill>
                  <a:srgbClr val="66FFFF"/>
                </a:solidFill>
                <a:ea typeface="KaiTi" panose="02010609060101010101" pitchFamily="49" charset="-122"/>
              </a:rPr>
              <a:t>31:6</a:t>
            </a: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你們當剛强壯膽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不要害怕</a:t>
            </a:r>
            <a:r>
              <a:rPr lang="en-US" altLang="zh-TW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也不要畏懼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他們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因爲耶和華你的神和你同去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他必不撇下你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也不丟弃你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BAF365-1DF7-DA92-E40E-26487B53DBCF}"/>
              </a:ext>
            </a:extLst>
          </p:cNvPr>
          <p:cNvSpPr/>
          <p:nvPr/>
        </p:nvSpPr>
        <p:spPr>
          <a:xfrm>
            <a:off x="762000" y="2311064"/>
            <a:ext cx="3810000" cy="107227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DEF86-AEEC-DA98-7469-94ED30C9D56D}"/>
              </a:ext>
            </a:extLst>
          </p:cNvPr>
          <p:cNvSpPr txBox="1"/>
          <p:nvPr/>
        </p:nvSpPr>
        <p:spPr>
          <a:xfrm>
            <a:off x="113425" y="1295400"/>
            <a:ext cx="1317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65x</a:t>
            </a:r>
          </a:p>
        </p:txBody>
      </p:sp>
    </p:spTree>
    <p:extLst>
      <p:ext uri="{BB962C8B-B14F-4D97-AF65-F5344CB8AC3E}">
        <p14:creationId xmlns:p14="http://schemas.microsoft.com/office/powerpoint/2010/main" val="15258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346F-367C-2D26-EABF-6162C7E49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895E1-E46A-CD67-3371-28D3BDA5466E}"/>
              </a:ext>
            </a:extLst>
          </p:cNvPr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以賽</a:t>
            </a:r>
            <a:r>
              <a:rPr lang="zh-CN" altLang="en-US" sz="7200" b="1" dirty="0">
                <a:solidFill>
                  <a:srgbClr val="66FFFF"/>
                </a:solidFill>
                <a:ea typeface="KaiTi" panose="02010609060101010101" pitchFamily="49" charset="-122"/>
              </a:rPr>
              <a:t>亞書 </a:t>
            </a:r>
            <a:r>
              <a:rPr lang="en-US" sz="7200" b="1" dirty="0">
                <a:solidFill>
                  <a:srgbClr val="66FFFF"/>
                </a:solidFill>
                <a:ea typeface="KaiTi" panose="02010609060101010101" pitchFamily="49" charset="-122"/>
              </a:rPr>
              <a:t>44:8  </a:t>
            </a: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你們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不要恐懼</a:t>
            </a:r>
            <a:r>
              <a:rPr lang="en-US" altLang="zh-TW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也不要害怕</a:t>
            </a:r>
            <a:endParaRPr lang="en-US" altLang="zh-CN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我豈不是從上古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就說明指示你們麽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幷且你們是我的見證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除我以外 豈有真神麽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35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神極奇妙的工作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77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" y="0"/>
            <a:ext cx="121634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66FFFF"/>
                </a:solidFill>
                <a:latin typeface="+mn-ea"/>
              </a:rPr>
              <a:t>約書亞記 </a:t>
            </a:r>
            <a:r>
              <a:rPr lang="en-US" sz="6600" b="1" dirty="0">
                <a:solidFill>
                  <a:srgbClr val="66FFFF"/>
                </a:solidFill>
              </a:rPr>
              <a:t>10:11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 </a:t>
            </a:r>
          </a:p>
          <a:p>
            <a:pPr algn="ctr"/>
            <a:r>
              <a:rPr lang="zh-TW" altLang="en-US" sz="6600" b="1" dirty="0">
                <a:latin typeface="+mn-ea"/>
              </a:rPr>
              <a:t>他們在以色列人面前逃跑</a:t>
            </a:r>
            <a:endParaRPr lang="en-US" altLang="zh-TW" sz="6600" b="1" dirty="0">
              <a:latin typeface="+mn-ea"/>
            </a:endParaRPr>
          </a:p>
          <a:p>
            <a:pPr algn="ctr"/>
            <a:r>
              <a:rPr lang="zh-TW" altLang="en-US" sz="6200" b="1" dirty="0">
                <a:latin typeface="+mn-ea"/>
              </a:rPr>
              <a:t>耶和華從天上</a:t>
            </a:r>
            <a:r>
              <a:rPr lang="zh-TW" altLang="en-US" sz="6200" b="1" dirty="0">
                <a:solidFill>
                  <a:srgbClr val="FFFF00"/>
                </a:solidFill>
                <a:latin typeface="+mn-ea"/>
              </a:rPr>
              <a:t>降大冰雹</a:t>
            </a:r>
            <a:r>
              <a:rPr lang="zh-TW" altLang="en-US" sz="6200" b="1" dirty="0">
                <a:latin typeface="+mn-ea"/>
              </a:rPr>
              <a:t>在他們身上</a:t>
            </a:r>
            <a:r>
              <a:rPr lang="en-US" sz="6600" b="1" dirty="0">
                <a:latin typeface="+mn-ea"/>
              </a:rPr>
              <a:t>…</a:t>
            </a:r>
            <a:r>
              <a:rPr lang="zh-TW" altLang="en-US" sz="6600" b="1" dirty="0">
                <a:latin typeface="+mn-ea"/>
              </a:rPr>
              <a:t>打死他們</a:t>
            </a:r>
            <a:endParaRPr lang="en-US" altLang="zh-TW" sz="6600" b="1" dirty="0">
              <a:latin typeface="+mn-ea"/>
            </a:endParaRPr>
          </a:p>
          <a:p>
            <a:pPr algn="ctr"/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被冰雹打死的</a:t>
            </a:r>
            <a:endParaRPr lang="en-US" altLang="zh-TW" sz="66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zh-TW" altLang="en-US" sz="6600" b="1" dirty="0">
                <a:latin typeface="+mn-ea"/>
              </a:rPr>
              <a:t>比以色列人用刀殺死的還多</a:t>
            </a:r>
            <a:endParaRPr 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332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約書亞記</a:t>
            </a:r>
            <a:r>
              <a:rPr lang="zh-TW" altLang="en-US" sz="6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6200" b="1" dirty="0">
                <a:solidFill>
                  <a:srgbClr val="66FFFF"/>
                </a:solidFill>
                <a:ea typeface="KaiTi" panose="02010609060101010101" pitchFamily="49" charset="-122"/>
              </a:rPr>
              <a:t>24:11-12</a:t>
            </a:r>
            <a:r>
              <a:rPr lang="en-US" sz="6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pPr algn="ctr"/>
            <a:r>
              <a:rPr lang="zh-TW" altLang="en-US" sz="6200" b="1" i="0" u="none" strike="noStrike" baseline="0" dirty="0">
                <a:latin typeface="Arial" panose="020B0604020202020204" pitchFamily="34" charset="0"/>
              </a:rPr>
              <a:t>我把他們交在你們手裏</a:t>
            </a:r>
            <a:endParaRPr lang="en-US" altLang="zh-TW" sz="62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zh-TW" altLang="en-US" sz="6200" b="1" dirty="0">
                <a:latin typeface="KaiTi" panose="02010609060101010101" pitchFamily="49" charset="-122"/>
                <a:ea typeface="KaiTi" panose="02010609060101010101" pitchFamily="49" charset="-122"/>
              </a:rPr>
              <a:t>我打發</a:t>
            </a:r>
            <a:r>
              <a:rPr lang="zh-TW" altLang="en-US" sz="6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黃蜂</a:t>
            </a:r>
            <a:r>
              <a:rPr lang="zh-TW" altLang="en-US" sz="6200" b="1" dirty="0">
                <a:latin typeface="KaiTi" panose="02010609060101010101" pitchFamily="49" charset="-122"/>
                <a:ea typeface="KaiTi" panose="02010609060101010101" pitchFamily="49" charset="-122"/>
              </a:rPr>
              <a:t>飛在你們前面</a:t>
            </a:r>
            <a:endParaRPr lang="en-US" altLang="zh-TW" sz="6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6200" b="1" dirty="0">
                <a:latin typeface="KaiTi" panose="02010609060101010101" pitchFamily="49" charset="-122"/>
                <a:ea typeface="KaiTi" panose="02010609060101010101" pitchFamily="49" charset="-122"/>
              </a:rPr>
              <a:t>將亞摩利人的二王</a:t>
            </a:r>
            <a:endParaRPr lang="en-US" altLang="zh-TW" sz="6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6200" b="1" dirty="0">
                <a:latin typeface="KaiTi" panose="02010609060101010101" pitchFamily="49" charset="-122"/>
                <a:ea typeface="KaiTi" panose="02010609060101010101" pitchFamily="49" charset="-122"/>
              </a:rPr>
              <a:t>從你們面前攆出</a:t>
            </a:r>
            <a:endParaRPr lang="en-US" altLang="zh-TW" sz="6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6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幷不是用你的刀</a:t>
            </a:r>
            <a:endParaRPr lang="en-US" altLang="zh-TW" sz="6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6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也不是用你的弓</a:t>
            </a:r>
            <a:endParaRPr lang="en-US" sz="6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83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1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如何對付九百輛鐵戰車</a:t>
            </a:r>
            <a:endParaRPr lang="en-US" altLang="zh-TW" sz="9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26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: A new Russian twin-engine jet fighter T-50 flies over Zhukovsky airfield as it takes part in MAKS-2011, the International Aviation and Space Show, in Zhukovsky, outside Moscow, Russia, Saturday, Aug. 13, 201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43381"/>
            <a:ext cx="1219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俄國最新隱形戰機</a:t>
            </a:r>
            <a:r>
              <a:rPr lang="en-US" altLang="zh-CN" sz="7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66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Su-57</a:t>
            </a:r>
            <a:endParaRPr lang="en-US" sz="66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84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fineartamerica.com/images-medium-large/group-of-canada-geese-in-flight-branta-philippe-hen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9" b="24765"/>
          <a:stretch/>
        </p:blipFill>
        <p:spPr bwMode="auto">
          <a:xfrm>
            <a:off x="0" y="-9527"/>
            <a:ext cx="12188952" cy="68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411450"/>
            <a:ext cx="8829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用雁！</a:t>
            </a:r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geese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6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C44FE-8473-B194-444A-B849A113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490E1-64E7-5B62-4562-043E7413144E}"/>
              </a:ext>
            </a:extLst>
          </p:cNvPr>
          <p:cNvSpPr/>
          <p:nvPr/>
        </p:nvSpPr>
        <p:spPr>
          <a:xfrm>
            <a:off x="0" y="1828800"/>
            <a:ext cx="121920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TW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使命真的太艱巨嗎</a:t>
            </a:r>
            <a:r>
              <a:rPr lang="zh-TW" altLang="en-US" sz="9600" b="1" dirty="0">
                <a:solidFill>
                  <a:srgbClr val="66FFFF"/>
                </a:solidFill>
                <a:latin typeface="+mn-ea"/>
              </a:rPr>
              <a:t>？</a:t>
            </a:r>
            <a:endParaRPr lang="en-US" altLang="zh-TW" sz="9600" b="1" dirty="0">
              <a:solidFill>
                <a:srgbClr val="66FFFF"/>
              </a:solidFill>
              <a:latin typeface="+mn-ea"/>
            </a:endParaRPr>
          </a:p>
          <a:p>
            <a:pPr algn="ctr">
              <a:spcAft>
                <a:spcPts val="3000"/>
              </a:spcAft>
            </a:pPr>
            <a:r>
              <a:rPr lang="zh-TW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士師記 </a:t>
            </a:r>
            <a:r>
              <a:rPr lang="en-US" altLang="zh-TW" sz="8800" b="1" dirty="0">
                <a:ea typeface="KaiTi" panose="02010609060101010101" pitchFamily="49" charset="-122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9851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ineartamerica.com/images-medium-large/migrating-canada-geese-flying-north-tim-la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r="4603" b="11411"/>
          <a:stretch/>
        </p:blipFill>
        <p:spPr bwMode="auto">
          <a:xfrm>
            <a:off x="-1" y="0"/>
            <a:ext cx="12226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839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雁能飛到</a:t>
            </a:r>
            <a:r>
              <a:rPr lang="en-US" altLang="zh-C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29000</a:t>
            </a:r>
            <a:r>
              <a:rPr lang="zh-CN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尺高空！</a:t>
            </a:r>
            <a:endParaRPr lang="en-US" altLang="zh-CN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16ABE-A627-792B-0DD6-3E018C4F5F7B}"/>
              </a:ext>
            </a:extLst>
          </p:cNvPr>
          <p:cNvSpPr txBox="1"/>
          <p:nvPr/>
        </p:nvSpPr>
        <p:spPr>
          <a:xfrm>
            <a:off x="8991600" y="2423764"/>
            <a:ext cx="320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禿</a:t>
            </a:r>
            <a:r>
              <a:rPr lang="zh-TW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鷹</a:t>
            </a:r>
            <a:endParaRPr lang="en-US" altLang="zh-TW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37000</a:t>
            </a:r>
            <a:r>
              <a:rPr lang="zh-CN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尺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0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denverchannel.com/2012/0731/31320359_640X4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6"/>
          <a:stretch/>
        </p:blipFill>
        <p:spPr bwMode="auto">
          <a:xfrm>
            <a:off x="-28575" y="0"/>
            <a:ext cx="1222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飛機與鳥相撞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8794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39.tinypic.com/10r0h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6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24400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-01-15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兩隻鳥擊中飛機的兩個發動機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8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2FB92-DC11-0DD4-1D28-21E923516F8A}"/>
              </a:ext>
            </a:extLst>
          </p:cNvPr>
          <p:cNvSpPr txBox="1"/>
          <p:nvPr/>
        </p:nvSpPr>
        <p:spPr>
          <a:xfrm>
            <a:off x="0" y="0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CN" altLang="en-US" sz="88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對那只鳥</a:t>
            </a:r>
            <a:endParaRPr lang="en-US" sz="8800" b="1" dirty="0">
              <a:solidFill>
                <a:srgbClr val="66FFFF"/>
              </a:solidFill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66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flying at the wrong place 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66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at the wrong time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TW" sz="7200" b="1" dirty="0">
                <a:solidFill>
                  <a:srgbClr val="FFFF99"/>
                </a:solidFill>
                <a:effectLst/>
                <a:latin typeface="+mn-ea"/>
                <a:cs typeface="Arial" panose="020B0604020202020204" pitchFamily="34" charset="0"/>
              </a:rPr>
              <a:t>在錯誤的時間</a:t>
            </a:r>
            <a:endParaRPr lang="en-US" altLang="zh-TW" sz="7200" b="1" dirty="0">
              <a:solidFill>
                <a:srgbClr val="FFFF99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TW" sz="7200" b="1" dirty="0">
                <a:solidFill>
                  <a:srgbClr val="FFFF99"/>
                </a:solidFill>
                <a:effectLst/>
                <a:latin typeface="+mn-ea"/>
                <a:cs typeface="Arial" panose="020B0604020202020204" pitchFamily="34" charset="0"/>
              </a:rPr>
              <a:t>飛到錯誤的地方</a:t>
            </a:r>
            <a:endParaRPr lang="en-US" altLang="zh-TW" sz="7200" b="1" dirty="0">
              <a:solidFill>
                <a:srgbClr val="FFFF9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89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2FB92-DC11-0DD4-1D28-21E923516F8A}"/>
              </a:ext>
            </a:extLst>
          </p:cNvPr>
          <p:cNvSpPr txBox="1"/>
          <p:nvPr/>
        </p:nvSpPr>
        <p:spPr>
          <a:xfrm>
            <a:off x="0" y="0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CN" altLang="en-US" sz="88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在神的安排</a:t>
            </a:r>
            <a:endParaRPr lang="en-US" altLang="zh-CN" sz="8800" b="1" dirty="0">
              <a:solidFill>
                <a:srgbClr val="66FFFF"/>
              </a:solidFill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66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flying at the right place 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66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at the right time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TW" sz="7200" b="1" dirty="0">
                <a:solidFill>
                  <a:srgbClr val="FFFF99"/>
                </a:solidFill>
                <a:effectLst/>
                <a:latin typeface="+mn-ea"/>
                <a:cs typeface="Arial" panose="020B0604020202020204" pitchFamily="34" charset="0"/>
              </a:rPr>
              <a:t>在正確的時間</a:t>
            </a:r>
            <a:endParaRPr lang="en-US" altLang="zh-TW" sz="7200" b="1" dirty="0">
              <a:solidFill>
                <a:srgbClr val="FFFF99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zh-TW" sz="7200" b="1" dirty="0">
                <a:solidFill>
                  <a:srgbClr val="FFFF99"/>
                </a:solidFill>
                <a:effectLst/>
                <a:latin typeface="+mn-ea"/>
                <a:cs typeface="Arial" panose="020B0604020202020204" pitchFamily="34" charset="0"/>
              </a:rPr>
              <a:t>飛到正確的地方</a:t>
            </a:r>
            <a:endParaRPr lang="en-US" sz="7200" b="1" dirty="0">
              <a:solidFill>
                <a:srgbClr val="FFFF9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53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4D10E-2BF5-ADAF-38A9-4F84C32916B0}"/>
              </a:ext>
            </a:extLst>
          </p:cNvPr>
          <p:cNvSpPr txBox="1"/>
          <p:nvPr/>
        </p:nvSpPr>
        <p:spPr>
          <a:xfrm>
            <a:off x="0" y="19050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8000" b="1" dirty="0">
                <a:solidFill>
                  <a:srgbClr val="00FFFF"/>
                </a:solidFill>
                <a:effectLst/>
                <a:latin typeface="+mn-ea"/>
                <a:cs typeface="Arial" panose="020B0604020202020204" pitchFamily="34" charset="0"/>
              </a:rPr>
              <a:t>求神給他們鐵車是愚蠢的</a:t>
            </a:r>
            <a:endParaRPr lang="en-US" sz="8000" dirty="0">
              <a:solidFill>
                <a:srgbClr val="00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1959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1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西西拉全軍覆沒</a:t>
            </a:r>
            <a:endParaRPr lang="en-US" altLang="zh-TW" sz="10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483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1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baseline="30000" dirty="0">
                <a:ea typeface="KaiTi" panose="02010609060101010101" pitchFamily="49" charset="-122"/>
              </a:rPr>
              <a:t>15</a:t>
            </a:r>
            <a:r>
              <a:rPr lang="en-US" sz="3200" b="1" dirty="0"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耶和華使西西拉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他一切車輛全軍潰亂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在巴拉</a:t>
            </a:r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面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前被刀殺敗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西西拉下車步行逃跑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E71AA7-1066-C11F-1B2A-C50AF5210408}"/>
              </a:ext>
            </a:extLst>
          </p:cNvPr>
          <p:cNvSpPr/>
          <p:nvPr/>
        </p:nvSpPr>
        <p:spPr>
          <a:xfrm>
            <a:off x="3276600" y="304800"/>
            <a:ext cx="3657600" cy="1066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sz="8000" b="1" dirty="0">
                <a:solidFill>
                  <a:srgbClr val="66FFFF"/>
                </a:solidFill>
                <a:ea typeface="KaiTi" panose="02010609060101010101" pitchFamily="49" charset="-122"/>
              </a:rPr>
              <a:t>5:20</a:t>
            </a:r>
            <a:r>
              <a:rPr lang="en-US" sz="4000" b="1" dirty="0">
                <a:solidFill>
                  <a:srgbClr val="66FFFF"/>
                </a:solidFill>
                <a:ea typeface="KaiTi" panose="02010609060101010101" pitchFamily="49" charset="-122"/>
              </a:rPr>
              <a:t> </a:t>
            </a:r>
          </a:p>
          <a:p>
            <a:pPr algn="ctr"/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星宿從天上爭戰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從其軌道攻擊西西拉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spcAft>
                <a:spcPts val="2400"/>
              </a:spcAft>
            </a:pPr>
            <a:r>
              <a:rPr lang="en-US" sz="7200" b="1" baseline="30000" dirty="0">
                <a:ea typeface="KaiTi" panose="02010609060101010101" pitchFamily="49" charset="-122"/>
              </a:rPr>
              <a:t>21</a:t>
            </a:r>
            <a:r>
              <a:rPr lang="en-US" sz="2000" b="1" dirty="0">
                <a:ea typeface="KaiTi" panose="02010609060101010101" pitchFamily="49" charset="-122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基順古河</a:t>
            </a:r>
            <a:r>
              <a:rPr lang="zh-TW" altLang="en-US" sz="4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把敵人沖沒</a:t>
            </a:r>
            <a:endParaRPr lang="en-US" altLang="zh-TW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98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s piled in the street with other debris after flash floods hit the Sedaví area of Valencia, Spain, on October 30, 2024.">
            <a:extLst>
              <a:ext uri="{FF2B5EF4-FFF2-40B4-BE49-F238E27FC236}">
                <a16:creationId xmlns:a16="http://schemas.microsoft.com/office/drawing/2014/main" id="{545445F1-359E-61A0-FC36-7F452ED09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FE818-7A82-81B9-7952-7B5914CB2EA5}"/>
              </a:ext>
            </a:extLst>
          </p:cNvPr>
          <p:cNvSpPr txBox="1"/>
          <p:nvPr/>
        </p:nvSpPr>
        <p:spPr>
          <a:xfrm>
            <a:off x="9525000" y="152400"/>
            <a:ext cx="2595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2024-10-29</a:t>
            </a:r>
          </a:p>
          <a:p>
            <a:pPr algn="ctr"/>
            <a:r>
              <a:rPr lang="en-US" altLang="zh-CN" sz="4000" b="1" dirty="0"/>
              <a:t>Spain </a:t>
            </a:r>
          </a:p>
          <a:p>
            <a:pPr algn="ctr"/>
            <a:r>
              <a:rPr lang="en-US" sz="4000" b="1" dirty="0"/>
              <a:t>Flash Flood</a:t>
            </a:r>
          </a:p>
          <a:p>
            <a:pPr algn="ctr"/>
            <a:endParaRPr lang="en-US" sz="3600" b="1" dirty="0"/>
          </a:p>
          <a:p>
            <a:pPr algn="ctr"/>
            <a:r>
              <a:rPr lang="zh-TW" altLang="en-US" sz="5400" b="1" dirty="0">
                <a:solidFill>
                  <a:srgbClr val="FFFF00"/>
                </a:solidFill>
              </a:rPr>
              <a:t>西班牙</a:t>
            </a:r>
            <a:endParaRPr lang="en-US" altLang="zh-TW" sz="5400" b="1" dirty="0">
              <a:solidFill>
                <a:srgbClr val="FFFF00"/>
              </a:solidFill>
            </a:endParaRPr>
          </a:p>
          <a:p>
            <a:pPr algn="ctr"/>
            <a:r>
              <a:rPr lang="zh-TW" altLang="en-US" sz="5400" b="1" dirty="0">
                <a:solidFill>
                  <a:srgbClr val="FFFF00"/>
                </a:solidFill>
              </a:rPr>
              <a:t>暴洪</a:t>
            </a:r>
            <a:endParaRPr lang="en-US" altLang="zh-TW" sz="5400" b="1" dirty="0">
              <a:solidFill>
                <a:srgbClr val="FFFF00"/>
              </a:solidFill>
            </a:endParaRPr>
          </a:p>
          <a:p>
            <a:pPr algn="ctr"/>
            <a:endParaRPr lang="en-US" altLang="zh-TW" sz="4400" b="1" dirty="0">
              <a:solidFill>
                <a:srgbClr val="FFFF00"/>
              </a:solidFill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205</a:t>
            </a:r>
            <a:r>
              <a:rPr lang="zh-CN" altLang="en-US" sz="4800" b="1" dirty="0">
                <a:solidFill>
                  <a:srgbClr val="FFFF00"/>
                </a:solidFill>
              </a:rPr>
              <a:t>死亡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118872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/>
              <a:t>4:1</a:t>
            </a:r>
            <a:r>
              <a:rPr lang="en-US" sz="3200" b="1" dirty="0">
                <a:solidFill>
                  <a:srgbClr val="00FFFF"/>
                </a:solidFill>
              </a:rPr>
              <a:t> </a:t>
            </a:r>
            <a:r>
              <a:rPr lang="zh-TW" altLang="en-US" sz="6600" b="1" dirty="0">
                <a:latin typeface="+mn-ea"/>
              </a:rPr>
              <a:t>以笏死後、以色列人</a:t>
            </a:r>
            <a:endParaRPr lang="en-US" altLang="zh-TW" sz="6600" b="1" dirty="0">
              <a:latin typeface="+mn-ea"/>
            </a:endParaRPr>
          </a:p>
          <a:p>
            <a:pPr>
              <a:spcAft>
                <a:spcPts val="1800"/>
              </a:spcAft>
            </a:pPr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又行耶和華眼中看爲惡的事</a:t>
            </a:r>
            <a:r>
              <a:rPr lang="zh-TW" altLang="en-US" sz="6600" b="1" dirty="0">
                <a:latin typeface="+mn-ea"/>
              </a:rPr>
              <a:t>。</a:t>
            </a:r>
            <a:endParaRPr lang="en-US" altLang="zh-TW" sz="6600" b="1" dirty="0">
              <a:latin typeface="+mn-ea"/>
            </a:endParaRPr>
          </a:p>
          <a:p>
            <a:r>
              <a:rPr lang="en-US" sz="6600" b="1" baseline="30000" dirty="0"/>
              <a:t>2</a:t>
            </a:r>
            <a:r>
              <a:rPr lang="en-US" sz="3200" b="1" dirty="0"/>
              <a:t> </a:t>
            </a:r>
            <a:r>
              <a:rPr lang="zh-TW" altLang="en-US" sz="6600" b="1" dirty="0">
                <a:latin typeface="+mn-ea"/>
              </a:rPr>
              <a:t>耶和華就把他們付與</a:t>
            </a:r>
            <a:endParaRPr lang="en-US" altLang="zh-TW" sz="6600" b="1" dirty="0">
              <a:latin typeface="+mn-ea"/>
            </a:endParaRPr>
          </a:p>
          <a:p>
            <a:r>
              <a:rPr lang="zh-TW" altLang="en-US" sz="6600" b="1" dirty="0">
                <a:latin typeface="+mn-ea"/>
              </a:rPr>
              <a:t>在夏瑣作王的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迦南王耶賓</a:t>
            </a:r>
            <a:r>
              <a:rPr lang="zh-TW" altLang="en-US" sz="6600" b="1" dirty="0">
                <a:latin typeface="+mn-ea"/>
              </a:rPr>
              <a:t>手中</a:t>
            </a:r>
            <a:r>
              <a:rPr lang="zh-CN" altLang="en-US" sz="6600" b="1" dirty="0">
                <a:latin typeface="+mn-ea"/>
              </a:rPr>
              <a:t>。</a:t>
            </a:r>
            <a:endParaRPr lang="en-US" altLang="zh-CN" sz="6600" b="1" dirty="0">
              <a:latin typeface="+mn-ea"/>
            </a:endParaRPr>
          </a:p>
          <a:p>
            <a:r>
              <a:rPr lang="zh-TW" altLang="en-US" sz="6600" b="1" dirty="0">
                <a:latin typeface="+mn-ea"/>
              </a:rPr>
              <a:t>他的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將軍是西西拉</a:t>
            </a:r>
            <a:r>
              <a:rPr lang="zh-TW" altLang="en-US" sz="6600" b="1" dirty="0">
                <a:latin typeface="+mn-ea"/>
              </a:rPr>
              <a:t>、</a:t>
            </a:r>
            <a:endParaRPr lang="en-US" altLang="zh-TW" sz="6600" b="1" dirty="0">
              <a:latin typeface="+mn-ea"/>
            </a:endParaRPr>
          </a:p>
          <a:p>
            <a:r>
              <a:rPr lang="zh-TW" altLang="en-US" sz="6600" b="1" dirty="0">
                <a:latin typeface="+mn-ea"/>
              </a:rPr>
              <a:t>住在外邦人的夏羅設。</a:t>
            </a:r>
            <a:endParaRPr lang="en-US" altLang="zh-TW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717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200" b="1" u="sng" dirty="0">
                <a:solidFill>
                  <a:srgbClr val="00FFFF"/>
                </a:solidFill>
              </a:rPr>
              <a:t>士</a:t>
            </a:r>
            <a:r>
              <a:rPr lang="en-US" sz="7200" b="1" u="sng" dirty="0">
                <a:solidFill>
                  <a:srgbClr val="00FFFF"/>
                </a:solidFill>
              </a:rPr>
              <a:t>4:16</a:t>
            </a:r>
            <a:r>
              <a:rPr lang="en-US" sz="7200" b="1" dirty="0">
                <a:solidFill>
                  <a:srgbClr val="00FFFF"/>
                </a:solidFill>
              </a:rPr>
              <a:t>  </a:t>
            </a:r>
          </a:p>
          <a:p>
            <a:pPr algn="ctr"/>
            <a:r>
              <a:rPr lang="zh-TW" altLang="en-US" sz="7200" b="1" dirty="0">
                <a:latin typeface="+mn-ea"/>
              </a:rPr>
              <a:t>巴拉追趕車輛</a:t>
            </a:r>
            <a:r>
              <a:rPr lang="zh-TW" altLang="en-US" sz="5400" b="1" dirty="0">
                <a:latin typeface="+mn-ea"/>
              </a:rPr>
              <a:t>、</a:t>
            </a:r>
            <a:r>
              <a:rPr lang="zh-TW" altLang="en-US" sz="7200" b="1" dirty="0">
                <a:latin typeface="+mn-ea"/>
              </a:rPr>
              <a:t>軍隊</a:t>
            </a:r>
            <a:endParaRPr lang="en-US" altLang="zh-TW" sz="7200" b="1" dirty="0"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直到外邦人的夏羅設</a:t>
            </a:r>
            <a:endParaRPr lang="en-US" altLang="zh-CN" sz="7200" b="1" dirty="0">
              <a:latin typeface="+mn-ea"/>
            </a:endParaRPr>
          </a:p>
          <a:p>
            <a:pPr algn="ctr"/>
            <a:r>
              <a:rPr lang="zh-TW" altLang="en-US" sz="7200" b="1" dirty="0">
                <a:latin typeface="+mn-ea"/>
              </a:rPr>
              <a:t>西西拉的全軍</a:t>
            </a:r>
            <a:endParaRPr lang="en-US" altLang="zh-TW" sz="7200" b="1" dirty="0">
              <a:latin typeface="+mn-ea"/>
            </a:endParaRPr>
          </a:p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都倒在刀下</a:t>
            </a:r>
            <a:endParaRPr lang="en-US" altLang="zh-TW" sz="72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+mn-ea"/>
              </a:rPr>
              <a:t>沒有留下一人</a:t>
            </a:r>
            <a:endParaRPr lang="en-US" sz="7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7752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1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迦南人雙重的失望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855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1"/>
            <a:ext cx="1188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</a:t>
            </a:r>
            <a:r>
              <a:rPr lang="zh-TW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如何回應神的</a:t>
            </a:r>
            <a:r>
              <a:rPr lang="zh-CN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使命</a:t>
            </a:r>
            <a:r>
              <a:rPr lang="zh-TW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983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219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我當宣教士</a:t>
            </a:r>
            <a:r>
              <a:rPr lang="zh-TW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神啊</a:t>
            </a:r>
            <a:r>
              <a:rPr lang="en-US" altLang="zh-CN" sz="8800" b="1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你必定跟我開玩笑</a:t>
            </a:r>
            <a:r>
              <a:rPr lang="en-US" altLang="zh-CN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93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9E8BA-4533-8DFC-89E5-4FCBD25F8D3D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中國內地會的創辦人戴德生牧師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Hudson Taylor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有一次有一個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只有一條腿的人對他說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“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我盼望到中國當宣教士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”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戴德生對他說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“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你只有一條腿，你覺得你能够當宣教士麽？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D25A9-CC3A-41C2-8C0F-42ABD6697A42}"/>
              </a:ext>
            </a:extLst>
          </p:cNvPr>
          <p:cNvSpPr txBox="1"/>
          <p:nvPr/>
        </p:nvSpPr>
        <p:spPr>
          <a:xfrm>
            <a:off x="0" y="4384596"/>
            <a:ext cx="1219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I do not see those with two legs going,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so I must.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B4C74-75BC-0586-3C56-9BF91267E696}"/>
              </a:ext>
            </a:extLst>
          </p:cNvPr>
          <p:cNvSpPr/>
          <p:nvPr/>
        </p:nvSpPr>
        <p:spPr>
          <a:xfrm>
            <a:off x="0" y="160020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我沒看見有兩條腿的人願意去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所以我必須去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09621-A40E-0107-AA12-6B3291AA7749}"/>
              </a:ext>
            </a:extLst>
          </p:cNvPr>
          <p:cNvSpPr/>
          <p:nvPr/>
        </p:nvSpPr>
        <p:spPr>
          <a:xfrm>
            <a:off x="0" y="15506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這個人回答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say.b0.upaiyun.com/969/392169/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17779" r="2603" b="14444"/>
          <a:stretch/>
        </p:blipFill>
        <p:spPr bwMode="auto">
          <a:xfrm>
            <a:off x="0" y="1219199"/>
            <a:ext cx="6285876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我沒看見有兩條腿的人願意去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A8669-63F6-F4CB-D8E6-AF7223748294}"/>
              </a:ext>
            </a:extLst>
          </p:cNvPr>
          <p:cNvSpPr/>
          <p:nvPr/>
        </p:nvSpPr>
        <p:spPr>
          <a:xfrm>
            <a:off x="6553200" y="1371600"/>
            <a:ext cx="533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曹雅直 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George Stott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F95FB-4AF7-80D7-7FBA-306C32AF9DCB}"/>
              </a:ext>
            </a:extLst>
          </p:cNvPr>
          <p:cNvSpPr/>
          <p:nvPr/>
        </p:nvSpPr>
        <p:spPr>
          <a:xfrm>
            <a:off x="6277855" y="3962400"/>
            <a:ext cx="5828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1866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來溫州當宣教士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 panose="02010609060101010101" pitchFamily="49" charset="-122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2016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  <a:sym typeface="Wingdings" panose="05000000000000000000" pitchFamily="2" charset="2"/>
              </a:rPr>
              <a:t>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150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周年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憑信心信靠神的應許</a:t>
            </a:r>
            <a:endParaRPr lang="en-US" altLang="zh-CN" sz="88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8800" b="1" dirty="0">
                <a:latin typeface="KaiTi" panose="02010609060101010101" pitchFamily="49" charset="-122"/>
                <a:ea typeface="KaiTi" panose="02010609060101010101" pitchFamily="49" charset="-122"/>
              </a:rPr>
              <a:t>絕不與神討價還價</a:t>
            </a:r>
            <a:endParaRPr lang="en-US" altLang="zh-TW" sz="8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5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1188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/>
              <a:t>3</a:t>
            </a:r>
            <a:r>
              <a:rPr lang="en-US" sz="3200" b="1" dirty="0"/>
              <a:t> </a:t>
            </a:r>
            <a:r>
              <a:rPr lang="zh-TW" altLang="en-US" sz="6600" b="1" dirty="0">
                <a:latin typeface="+mn-ea"/>
              </a:rPr>
              <a:t>耶賓王有</a:t>
            </a:r>
            <a:r>
              <a:rPr lang="zh-TW" altLang="en-US" sz="6600" b="1" dirty="0">
                <a:solidFill>
                  <a:srgbClr val="FFC000"/>
                </a:solidFill>
                <a:latin typeface="+mn-ea"/>
              </a:rPr>
              <a:t>鐵車九百輛</a:t>
            </a:r>
            <a:r>
              <a:rPr lang="zh-CN" altLang="en-US" sz="6600" b="1" dirty="0">
                <a:latin typeface="+mn-ea"/>
              </a:rPr>
              <a:t>。</a:t>
            </a:r>
            <a:endParaRPr lang="en-US" altLang="zh-CN" sz="6600" b="1" dirty="0">
              <a:latin typeface="+mn-ea"/>
            </a:endParaRPr>
          </a:p>
          <a:p>
            <a:r>
              <a:rPr lang="zh-TW" altLang="en-US" sz="6600" b="1" dirty="0">
                <a:latin typeface="+mn-ea"/>
              </a:rPr>
              <a:t>他大大欺壓以色列人二十年、</a:t>
            </a:r>
            <a:endParaRPr lang="en-US" altLang="zh-TW" sz="6600" b="1" dirty="0">
              <a:latin typeface="+mn-ea"/>
            </a:endParaRPr>
          </a:p>
          <a:p>
            <a:r>
              <a:rPr lang="zh-TW" altLang="en-US" sz="6600" b="1" dirty="0">
                <a:solidFill>
                  <a:srgbClr val="FFFF00"/>
                </a:solidFill>
                <a:latin typeface="+mn-ea"/>
              </a:rPr>
              <a:t>以色列人就呼求耶和華</a:t>
            </a:r>
            <a:r>
              <a:rPr lang="zh-TW" altLang="en-US" sz="6600" b="1" dirty="0">
                <a:latin typeface="+mn-ea"/>
              </a:rPr>
              <a:t>。</a:t>
            </a:r>
            <a:endParaRPr lang="en-US" sz="6600" b="1" dirty="0">
              <a:latin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B24B36-F2A9-848B-C1FC-508CF4D1176F}"/>
              </a:ext>
            </a:extLst>
          </p:cNvPr>
          <p:cNvSpPr/>
          <p:nvPr/>
        </p:nvSpPr>
        <p:spPr>
          <a:xfrm>
            <a:off x="7848600" y="1066800"/>
            <a:ext cx="25146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 flipV="1">
            <a:off x="6507135" y="3708127"/>
            <a:ext cx="2713065" cy="2283187"/>
          </a:xfrm>
          <a:prstGeom prst="arc">
            <a:avLst/>
          </a:prstGeom>
          <a:ln w="762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1" name="Arc 10"/>
          <p:cNvSpPr/>
          <p:nvPr/>
        </p:nvSpPr>
        <p:spPr>
          <a:xfrm flipH="1" flipV="1">
            <a:off x="3281065" y="3620661"/>
            <a:ext cx="2667000" cy="2399016"/>
          </a:xfrm>
          <a:prstGeom prst="arc">
            <a:avLst/>
          </a:prstGeom>
          <a:ln w="76200"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660" y="1295400"/>
            <a:ext cx="296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悖逆神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6163" y="334082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受欺壓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068" y="5440838"/>
            <a:ext cx="2037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求救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187" y="3432983"/>
            <a:ext cx="296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蒙拯救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8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以色列人悖逆神蒙拯救的循環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09C28AAD-ACF1-955B-78FA-DBE78DD51BA6}"/>
              </a:ext>
            </a:extLst>
          </p:cNvPr>
          <p:cNvSpPr/>
          <p:nvPr/>
        </p:nvSpPr>
        <p:spPr>
          <a:xfrm rot="5400000" flipH="1" flipV="1">
            <a:off x="2981082" y="2115192"/>
            <a:ext cx="2667000" cy="2399016"/>
          </a:xfrm>
          <a:prstGeom prst="arc">
            <a:avLst/>
          </a:prstGeom>
          <a:ln w="76200"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05CDBC1-C31E-CA1B-521E-8E86E2924249}"/>
              </a:ext>
            </a:extLst>
          </p:cNvPr>
          <p:cNvSpPr/>
          <p:nvPr/>
        </p:nvSpPr>
        <p:spPr>
          <a:xfrm rot="10800000" flipH="1" flipV="1">
            <a:off x="6594183" y="1886039"/>
            <a:ext cx="2667000" cy="2399016"/>
          </a:xfrm>
          <a:prstGeom prst="arc">
            <a:avLst/>
          </a:prstGeom>
          <a:ln w="76200"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12BAF-ED6F-55D3-DE88-3BB60CB6596B}"/>
              </a:ext>
            </a:extLst>
          </p:cNvPr>
          <p:cNvSpPr txBox="1"/>
          <p:nvPr/>
        </p:nvSpPr>
        <p:spPr>
          <a:xfrm>
            <a:off x="3195837" y="3447871"/>
            <a:ext cx="580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72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第三次循環</a:t>
            </a:r>
            <a:endParaRPr lang="en-US" sz="72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/>
      <p:bldP spid="15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神興起一位女士師</a:t>
            </a:r>
            <a:endParaRPr lang="en-US" altLang="zh-TW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01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1211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30000" dirty="0">
                <a:ea typeface="KaiTi" panose="02010609060101010101" pitchFamily="49" charset="-122"/>
              </a:rPr>
              <a:t>4</a:t>
            </a:r>
            <a:r>
              <a:rPr lang="en-US" sz="7200" b="1" dirty="0"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有一位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女先知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名叫</a:t>
            </a:r>
            <a:r>
              <a:rPr lang="zh-TW" altLang="en-US" sz="7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底波拉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2400"/>
              </a:spcAft>
            </a:pP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是拉比多的妻、當時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作以色列的士師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2400"/>
              </a:spcAft>
            </a:pPr>
            <a:r>
              <a:rPr lang="en-US" sz="7200" b="1" baseline="30000" dirty="0">
                <a:ea typeface="KaiTi" panose="02010609060101010101" pitchFamily="49" charset="-122"/>
              </a:rPr>
              <a:t>5</a:t>
            </a:r>
            <a:r>
              <a:rPr lang="en-US" sz="3600" b="1" dirty="0">
                <a:ea typeface="KaiTi" panose="02010609060101010101" pitchFamily="49" charset="-122"/>
              </a:rPr>
              <a:t> </a:t>
            </a:r>
            <a:r>
              <a:rPr lang="en-US" sz="7200" b="1" dirty="0">
                <a:ea typeface="KaiTi" panose="02010609060101010101" pitchFamily="49" charset="-122"/>
              </a:rPr>
              <a:t>…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以色列人都上他那裏去聽判斷。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41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男性失去屬靈領導地位</a:t>
            </a:r>
            <a:endParaRPr lang="en-US" altLang="zh-TW" sz="9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066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DengXian">
      <a:majorFont>
        <a:latin typeface="Calibri"/>
        <a:ea typeface="DengXian"/>
        <a:cs typeface=""/>
      </a:majorFont>
      <a:minorFont>
        <a:latin typeface="Calibri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992</Words>
  <Application>Microsoft Office PowerPoint</Application>
  <PresentationFormat>Widescreen</PresentationFormat>
  <Paragraphs>141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Calibri</vt:lpstr>
      <vt:lpstr>Arial</vt:lpstr>
      <vt:lpstr>KaiTi</vt:lpstr>
      <vt:lpstr>DengXian</vt:lpstr>
      <vt:lpstr>Calibri Light</vt:lpstr>
      <vt:lpstr>Office Theme</vt:lpstr>
      <vt:lpstr>2_Office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Larry</dc:creator>
  <cp:lastModifiedBy>Larry Wong</cp:lastModifiedBy>
  <cp:revision>106</cp:revision>
  <cp:lastPrinted>2012-08-29T19:50:42Z</cp:lastPrinted>
  <dcterms:created xsi:type="dcterms:W3CDTF">2008-02-27T22:39:16Z</dcterms:created>
  <dcterms:modified xsi:type="dcterms:W3CDTF">2024-11-10T18:25:23Z</dcterms:modified>
</cp:coreProperties>
</file>