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352" r:id="rId2"/>
    <p:sldId id="317" r:id="rId3"/>
    <p:sldId id="316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55" r:id="rId12"/>
    <p:sldId id="313" r:id="rId13"/>
    <p:sldId id="318" r:id="rId14"/>
    <p:sldId id="31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7D1116"/>
    <a:srgbClr val="784245"/>
    <a:srgbClr val="836263"/>
    <a:srgbClr val="925053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5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33600" y="3162300"/>
            <a:ext cx="14442179" cy="2456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zh-CN" altLang="en-US" sz="80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英雄末路父子情</a:t>
            </a:r>
          </a:p>
          <a:p>
            <a:pPr lvl="0" algn="ctr">
              <a:lnSpc>
                <a:spcPct val="114000"/>
              </a:lnSpc>
              <a:defRPr/>
            </a:pPr>
            <a:r>
              <a:rPr lang="en-US" sz="6000" dirty="0">
                <a:solidFill>
                  <a:srgbClr val="7D1116"/>
                </a:solidFill>
                <a:latin typeface="Arial" panose="020B0604020202020204" pitchFamily="34" charset="0"/>
                <a:ea typeface="IM Fell"/>
                <a:cs typeface="Arial" panose="020B0604020202020204" pitchFamily="34" charset="0"/>
                <a:sym typeface="IM Fell"/>
              </a:rPr>
              <a:t>If Only I had Died Instead of You, My Son!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6819900"/>
            <a:ext cx="11744957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240"/>
              </a:lnSpc>
              <a:spcBef>
                <a:spcPct val="0"/>
              </a:spcBef>
              <a:defRPr/>
            </a:pP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nva Sans Bold"/>
              </a:rPr>
              <a:t>撒母耳記下 </a:t>
            </a:r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nva Sans Bold"/>
              </a:rPr>
              <a:t>18</a:t>
            </a:r>
            <a:endParaRPr lang="en-US" altLang="zh-CN" sz="6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12403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48639" y="2019300"/>
            <a:ext cx="13339161" cy="4394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14000"/>
              </a:lnSpc>
            </a:pPr>
            <a:r>
              <a:rPr lang="zh-CN" altLang="en-US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善用兵者</a:t>
            </a:r>
            <a:r>
              <a:rPr lang="zh-CN" altLang="en-US" sz="64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6400" u="sng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能使敵人前後不相及</a:t>
            </a:r>
            <a:r>
              <a:rPr lang="zh-CN" altLang="en-US" sz="64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6400" u="sng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衆寡不相恃</a:t>
            </a:r>
            <a:r>
              <a:rPr lang="en-US" altLang="zh-CN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...</a:t>
            </a:r>
            <a:r>
              <a:rPr lang="zh-CN" altLang="en-US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故兵之情主速</a:t>
            </a:r>
            <a:r>
              <a:rPr lang="zh-CN" altLang="en-US" sz="64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6400" u="sng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乘人之不及</a:t>
            </a:r>
            <a:r>
              <a:rPr lang="zh-CN" altLang="en-US" sz="64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由不虞之道</a:t>
            </a:r>
            <a:r>
              <a:rPr lang="zh-CN" altLang="en-US" sz="64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64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攻其所不戒也</a:t>
            </a:r>
            <a:r>
              <a:rPr lang="zh-CN" altLang="en-US" sz="64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7751607"/>
            <a:ext cx="11273773" cy="112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200"/>
              </a:lnSpc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孫子兵法 </a:t>
            </a: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- </a:t>
            </a:r>
            <a:r>
              <a:rPr lang="zh-CN" altLang="en-US" sz="6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九</a:t>
            </a:r>
            <a:r>
              <a:rPr lang="zh-CN" altLang="en-US" sz="6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地篇</a:t>
            </a:r>
          </a:p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384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439693" y="3543300"/>
            <a:ext cx="11635182" cy="2667000"/>
            <a:chOff x="300272" y="575646"/>
            <a:chExt cx="12984897" cy="2868708"/>
          </a:xfrm>
        </p:grpSpPr>
        <p:sp>
          <p:nvSpPr>
            <p:cNvPr id="9" name="TextBox 9"/>
            <p:cNvSpPr txBox="1"/>
            <p:nvPr/>
          </p:nvSpPr>
          <p:spPr>
            <a:xfrm>
              <a:off x="300272" y="1809775"/>
              <a:ext cx="12984897" cy="16345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12480"/>
                </a:lnSpc>
                <a:defRPr/>
              </a:pPr>
              <a:r>
                <a:rPr lang="zh-CN" altLang="en-US" sz="104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公義 </a:t>
              </a:r>
              <a:r>
                <a:rPr lang="en-US" altLang="zh-CN" sz="104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vs </a:t>
              </a:r>
              <a:r>
                <a:rPr lang="zh-CN" altLang="en-US" sz="10400" spc="3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親情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93647" y="575646"/>
              <a:ext cx="11225407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3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51845" y="1714500"/>
            <a:ext cx="13947055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zh-CN" altLang="en-US" sz="8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逆倫者的結局</a:t>
            </a:r>
          </a:p>
          <a:p>
            <a:pPr lvl="0" algn="ctr">
              <a:defRPr/>
            </a:pPr>
            <a:endParaRPr lang="zh-CN" altLang="en-US" sz="6600" spc="300" dirty="0">
              <a:solidFill>
                <a:srgbClr val="7D11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 Fell"/>
              <a:sym typeface="IM Fell"/>
            </a:endParaRPr>
          </a:p>
          <a:p>
            <a:pPr lvl="0" algn="ctr">
              <a:defRPr/>
            </a:pPr>
            <a:r>
              <a:rPr lang="zh-CN" altLang="en-US" sz="8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良善者的掙扎</a:t>
            </a:r>
          </a:p>
          <a:p>
            <a:pPr lvl="0" algn="ctr">
              <a:defRPr/>
            </a:pPr>
            <a:endParaRPr lang="zh-CN" altLang="en-US" sz="6600" spc="300" dirty="0">
              <a:solidFill>
                <a:srgbClr val="7D11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 Fell"/>
              <a:sym typeface="IM Fell"/>
            </a:endParaRPr>
          </a:p>
          <a:p>
            <a:pPr lvl="0" algn="ctr">
              <a:defRPr/>
            </a:pPr>
            <a:r>
              <a:rPr lang="zh-CN" altLang="en-US" sz="80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耶和華的公義</a:t>
            </a:r>
          </a:p>
        </p:txBody>
      </p:sp>
    </p:spTree>
    <p:extLst>
      <p:ext uri="{BB962C8B-B14F-4D97-AF65-F5344CB8AC3E}">
        <p14:creationId xmlns:p14="http://schemas.microsoft.com/office/powerpoint/2010/main" val="31367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37306" y="2628900"/>
            <a:ext cx="12592547" cy="4631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14000"/>
              </a:lnSpc>
              <a:defRPr/>
            </a:pPr>
            <a:r>
              <a:rPr lang="zh-CN" altLang="en-US" sz="88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最大的恩賜</a:t>
            </a:r>
          </a:p>
          <a:p>
            <a:pPr lvl="0" algn="ctr">
              <a:lnSpc>
                <a:spcPct val="114000"/>
              </a:lnSpc>
              <a:defRPr/>
            </a:pPr>
            <a:r>
              <a:rPr lang="zh-CN" altLang="en-US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也可能是</a:t>
            </a:r>
          </a:p>
          <a:p>
            <a:pPr lvl="0" algn="ctr">
              <a:lnSpc>
                <a:spcPct val="114000"/>
              </a:lnSpc>
              <a:defRPr/>
            </a:pPr>
            <a:r>
              <a:rPr lang="zh-CN" altLang="en-US" sz="8800" b="1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最大</a:t>
            </a:r>
            <a:r>
              <a:rPr lang="zh-CN" altLang="en-US" sz="8800" b="1" spc="3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的致命傷</a:t>
            </a:r>
            <a:endParaRPr lang="zh-CN" altLang="en-US" sz="8800" b="1" spc="300" dirty="0">
              <a:solidFill>
                <a:srgbClr val="7D111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 Fell"/>
              <a:sym typeface="IM Fell"/>
            </a:endParaRPr>
          </a:p>
        </p:txBody>
      </p:sp>
    </p:spTree>
    <p:extLst>
      <p:ext uri="{BB962C8B-B14F-4D97-AF65-F5344CB8AC3E}">
        <p14:creationId xmlns:p14="http://schemas.microsoft.com/office/powerpoint/2010/main" val="39833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50490" y="2705100"/>
            <a:ext cx="13805948" cy="4652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8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人性的不完美</a:t>
            </a:r>
          </a:p>
          <a:p>
            <a:pPr lvl="0" algn="ctr">
              <a:lnSpc>
                <a:spcPts val="12480"/>
              </a:lnSpc>
              <a:defRPr/>
            </a:pPr>
            <a:r>
              <a:rPr lang="en-US" altLang="zh-CN" sz="8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vs</a:t>
            </a:r>
          </a:p>
          <a:p>
            <a:pPr lvl="0" algn="ctr">
              <a:lnSpc>
                <a:spcPts val="12480"/>
              </a:lnSpc>
              <a:defRPr/>
            </a:pPr>
            <a:r>
              <a:rPr lang="zh-CN" altLang="en-US" sz="8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上帝的公義</a:t>
            </a:r>
          </a:p>
        </p:txBody>
      </p:sp>
    </p:spTree>
    <p:extLst>
      <p:ext uri="{BB962C8B-B14F-4D97-AF65-F5344CB8AC3E}">
        <p14:creationId xmlns:p14="http://schemas.microsoft.com/office/powerpoint/2010/main" val="25917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86200" y="2396847"/>
            <a:ext cx="12424653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7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故善用兵者</a:t>
            </a:r>
            <a:r>
              <a:rPr lang="zh-CN" altLang="en-US" sz="76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7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屈人之兵而非戰也</a:t>
            </a:r>
            <a:r>
              <a:rPr lang="zh-CN" altLang="en-US" sz="76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7600" u="sng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拔人之城而非攻也</a:t>
            </a:r>
            <a:r>
              <a:rPr lang="zh-CN" altLang="en-US" sz="76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76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毀人之國而非久也</a:t>
            </a:r>
            <a:r>
              <a:rPr lang="zh-CN" altLang="en-US" sz="80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。</a:t>
            </a:r>
            <a:endParaRPr lang="zh-CN" altLang="en-US" sz="7600" spc="300" dirty="0">
              <a:solidFill>
                <a:srgbClr val="7D1116"/>
              </a:solidFill>
              <a:latin typeface="+mn-ea"/>
              <a:cs typeface="IM Fell Italics"/>
              <a:sym typeface="IM Fell Itali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6627" y="7223416"/>
            <a:ext cx="11273773" cy="5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200"/>
              </a:lnSpc>
              <a:defRPr/>
            </a:pPr>
            <a:r>
              <a:rPr lang="zh-CN" altLang="en-US" sz="6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孫子兵法 </a:t>
            </a:r>
            <a:r>
              <a:rPr lang="en-US" altLang="zh-CN" sz="6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- </a:t>
            </a:r>
            <a:r>
              <a:rPr lang="zh-CN" altLang="en-US" sz="60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謀攻篇</a:t>
            </a:r>
          </a:p>
        </p:txBody>
      </p:sp>
    </p:spTree>
    <p:extLst>
      <p:ext uri="{BB962C8B-B14F-4D97-AF65-F5344CB8AC3E}">
        <p14:creationId xmlns:p14="http://schemas.microsoft.com/office/powerpoint/2010/main" val="30460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31331" y="587647"/>
            <a:ext cx="11140666" cy="8884681"/>
          </a:xfrm>
          <a:custGeom>
            <a:avLst/>
            <a:gdLst/>
            <a:ahLst/>
            <a:cxnLst/>
            <a:rect l="l" t="t" r="r" b="b"/>
            <a:pathLst>
              <a:path w="11140666" h="8884681">
                <a:moveTo>
                  <a:pt x="0" y="0"/>
                </a:moveTo>
                <a:lnTo>
                  <a:pt x="11140666" y="0"/>
                </a:lnTo>
                <a:lnTo>
                  <a:pt x="11140666" y="8884681"/>
                </a:lnTo>
                <a:lnTo>
                  <a:pt x="0" y="8884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19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43839" y="3046859"/>
            <a:ext cx="13339161" cy="266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14000"/>
              </a:lnSpc>
            </a:pP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視卒如嬰兒</a:t>
            </a:r>
            <a:r>
              <a:rPr lang="zh-CN" altLang="en-US" sz="7000" spc="-15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故可以與之赴深溪</a:t>
            </a:r>
            <a:r>
              <a:rPr lang="zh-CN" altLang="en-US" sz="80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；</a:t>
            </a: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視卒如愛子</a:t>
            </a:r>
            <a:r>
              <a:rPr lang="zh-CN" altLang="en-US" sz="7000" spc="-15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故可與之俱</a:t>
            </a:r>
            <a:r>
              <a:rPr lang="zh-CN" altLang="en-US" sz="7000" spc="300" dirty="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死</a:t>
            </a:r>
            <a:r>
              <a:rPr kumimoji="0" lang="zh-CN" altLang="en-US" sz="72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。</a:t>
            </a:r>
            <a:endParaRPr kumimoji="0" lang="zh-CN" altLang="en-US" sz="7000" b="0" i="0" u="none" strike="noStrike" kern="1200" cap="none" spc="300" normalizeH="0" baseline="0" noProof="0" dirty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IM Fell Italics"/>
              <a:sym typeface="IM Fell Itali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6896100"/>
            <a:ext cx="11273773" cy="5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200"/>
              </a:lnSpc>
              <a:defRPr/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孫子兵法 </a:t>
            </a:r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- 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地形篇</a:t>
            </a:r>
          </a:p>
        </p:txBody>
      </p:sp>
    </p:spTree>
    <p:extLst>
      <p:ext uri="{BB962C8B-B14F-4D97-AF65-F5344CB8AC3E}">
        <p14:creationId xmlns:p14="http://schemas.microsoft.com/office/powerpoint/2010/main" val="7323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96239" y="2628900"/>
            <a:ext cx="13339161" cy="3590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14000"/>
              </a:lnSpc>
            </a:pP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三軍可奪氣</a:t>
            </a:r>
            <a:r>
              <a:rPr lang="zh-CN" altLang="en-US" sz="70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將軍可奪心</a:t>
            </a:r>
            <a:r>
              <a:rPr lang="zh-CN" altLang="en-US" sz="70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。</a:t>
            </a: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是故朝氣銳</a:t>
            </a:r>
            <a:r>
              <a:rPr lang="zh-CN" altLang="en-US" sz="70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晝氣惰</a:t>
            </a:r>
            <a:r>
              <a:rPr lang="zh-CN" altLang="en-US" sz="70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暮氣歸</a:t>
            </a:r>
            <a:r>
              <a:rPr lang="zh-CN" altLang="en-US" sz="70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。</a:t>
            </a:r>
            <a:r>
              <a:rPr lang="zh-CN" altLang="en-US" sz="7000" u="sng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故善用兵者</a:t>
            </a:r>
            <a:r>
              <a:rPr lang="zh-CN" altLang="en-US" sz="7000" u="sng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7000" u="sng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避其銳氣</a:t>
            </a:r>
            <a:r>
              <a:rPr lang="zh-CN" altLang="en-US" sz="70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。</a:t>
            </a:r>
            <a:r>
              <a:rPr lang="zh-CN" altLang="en-US" sz="7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7223416"/>
            <a:ext cx="11273773" cy="5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200"/>
              </a:lnSpc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孫子兵法 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- </a:t>
            </a:r>
            <a:r>
              <a:rPr lang="zh-CN" altLang="en-US" sz="6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軍</a:t>
            </a:r>
            <a:r>
              <a:rPr lang="zh-CN" altLang="en-US" sz="6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爭篇</a:t>
            </a:r>
          </a:p>
        </p:txBody>
      </p:sp>
    </p:spTree>
    <p:extLst>
      <p:ext uri="{BB962C8B-B14F-4D97-AF65-F5344CB8AC3E}">
        <p14:creationId xmlns:p14="http://schemas.microsoft.com/office/powerpoint/2010/main" val="9030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43839" y="3717084"/>
            <a:ext cx="13339161" cy="1426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zh-CN" altLang="en-US" sz="88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知彼知己，百戰不殆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6896100"/>
            <a:ext cx="11273773" cy="112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200"/>
              </a:lnSpc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孫子兵法 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- </a:t>
            </a:r>
            <a:r>
              <a:rPr lang="zh-CN" altLang="en-US" sz="6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謀</a:t>
            </a:r>
            <a:r>
              <a:rPr lang="zh-CN" altLang="en-US" sz="6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攻篇</a:t>
            </a:r>
          </a:p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4858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65420" y="2194885"/>
            <a:ext cx="12617580" cy="2796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zh-CN" altLang="en-US" sz="8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凡先處戰地而待敵者佚</a:t>
            </a:r>
            <a:r>
              <a:rPr lang="zh-CN" altLang="en-US" sz="80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80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後處戰地而趨戰者勞</a:t>
            </a:r>
            <a:r>
              <a:rPr lang="zh-CN" altLang="en-US" sz="88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。</a:t>
            </a:r>
            <a:endParaRPr lang="zh-CN" altLang="en-US" sz="8000" spc="300" dirty="0">
              <a:solidFill>
                <a:srgbClr val="7D1116"/>
              </a:solidFill>
              <a:latin typeface="+mn-ea"/>
              <a:cs typeface="IM Fell Italics"/>
              <a:sym typeface="IM Fell Itali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6743700"/>
            <a:ext cx="11273773" cy="5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200"/>
              </a:lnSpc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孫子兵法 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- </a:t>
            </a:r>
            <a:r>
              <a:rPr lang="zh-CN" altLang="en-US" sz="6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虛</a:t>
            </a:r>
            <a:r>
              <a:rPr lang="zh-CN" altLang="en-US" sz="6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實篇</a:t>
            </a:r>
          </a:p>
        </p:txBody>
      </p:sp>
    </p:spTree>
    <p:extLst>
      <p:ext uri="{BB962C8B-B14F-4D97-AF65-F5344CB8AC3E}">
        <p14:creationId xmlns:p14="http://schemas.microsoft.com/office/powerpoint/2010/main" val="6209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20039" y="2953806"/>
            <a:ext cx="13339161" cy="3385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14000"/>
              </a:lnSpc>
            </a:pPr>
            <a:r>
              <a:rPr lang="zh-CN" altLang="en-US" sz="61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途有所不由</a:t>
            </a:r>
            <a:r>
              <a:rPr lang="zh-CN" altLang="en-US" sz="61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61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軍有所不擊</a:t>
            </a:r>
            <a:r>
              <a:rPr lang="zh-CN" altLang="en-US" sz="61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61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城有所不攻</a:t>
            </a:r>
            <a:r>
              <a:rPr lang="zh-CN" altLang="en-US" sz="6100" spc="300" dirty="0">
                <a:solidFill>
                  <a:srgbClr val="7D1116"/>
                </a:solidFill>
                <a:latin typeface="+mn-ea"/>
                <a:cs typeface="IM Fell Italics"/>
                <a:sym typeface="IM Fell Italics"/>
              </a:rPr>
              <a:t>，</a:t>
            </a:r>
            <a:r>
              <a:rPr lang="zh-CN" altLang="en-US" sz="61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地有所不爭</a:t>
            </a:r>
            <a:r>
              <a:rPr lang="zh-CN" altLang="en-US" sz="61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6100" u="sng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君命有所不受</a:t>
            </a:r>
            <a:r>
              <a:rPr lang="zh-CN" altLang="en-US" sz="66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。</a:t>
            </a:r>
            <a:r>
              <a:rPr lang="zh-CN" altLang="en-US" sz="61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故將通於九變之利者</a:t>
            </a:r>
            <a:r>
              <a:rPr lang="zh-CN" altLang="en-US" sz="61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，</a:t>
            </a:r>
            <a:r>
              <a:rPr lang="zh-CN" altLang="en-US" sz="6100" spc="300" dirty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 Italics"/>
                <a:sym typeface="IM Fell Italics"/>
              </a:rPr>
              <a:t>知用兵矣</a:t>
            </a:r>
            <a:r>
              <a:rPr lang="zh-CN" altLang="en-US" sz="6600" spc="300" dirty="0">
                <a:solidFill>
                  <a:srgbClr val="7D1116"/>
                </a:solidFill>
                <a:latin typeface="宋体" panose="02010600030101010101" pitchFamily="2" charset="-122"/>
                <a:ea typeface="宋体" panose="02010600030101010101" pitchFamily="2" charset="-122"/>
                <a:cs typeface="IM Fell Italics"/>
                <a:sym typeface="IM Fell Italics"/>
              </a:rPr>
              <a:t>。</a:t>
            </a:r>
            <a:endParaRPr lang="zh-CN" altLang="en-US" sz="6100" spc="300" dirty="0">
              <a:solidFill>
                <a:srgbClr val="7D1116"/>
              </a:solidFill>
              <a:latin typeface="宋体" panose="02010600030101010101" pitchFamily="2" charset="-122"/>
              <a:ea typeface="宋体" panose="02010600030101010101" pitchFamily="2" charset="-122"/>
              <a:cs typeface="IM Fell Italics"/>
              <a:sym typeface="IM Fell Itali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7751607"/>
            <a:ext cx="11273773" cy="112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200"/>
              </a:lnSpc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孫子兵法 </a:t>
            </a: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- </a:t>
            </a:r>
            <a:r>
              <a:rPr lang="zh-CN" altLang="en-US" sz="66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九</a:t>
            </a:r>
            <a:r>
              <a:rPr lang="zh-CN" altLang="en-US" sz="6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nter"/>
                <a:sym typeface="Inter"/>
              </a:rPr>
              <a:t>變篇</a:t>
            </a:r>
          </a:p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8336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356</Words>
  <Application>Microsoft Office PowerPoint</Application>
  <PresentationFormat>自定义</PresentationFormat>
  <Paragraphs>30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Canva Sans Bold</vt:lpstr>
      <vt:lpstr>IM Fell</vt:lpstr>
      <vt:lpstr>IM Fell Italics</vt:lpstr>
      <vt:lpstr>Inter</vt:lpstr>
      <vt:lpstr>等线</vt:lpstr>
      <vt:lpstr>宋体</vt:lpstr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LWCCC</cp:lastModifiedBy>
  <cp:revision>42</cp:revision>
  <dcterms:created xsi:type="dcterms:W3CDTF">2006-08-16T00:00:00Z</dcterms:created>
  <dcterms:modified xsi:type="dcterms:W3CDTF">2025-04-06T20:54:41Z</dcterms:modified>
  <dc:identifier>DAGKGUjSdVU</dc:identifier>
</cp:coreProperties>
</file>