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2"/>
  </p:sldMasterIdLst>
  <p:notesMasterIdLst>
    <p:notesMasterId r:id="rId33"/>
  </p:notesMasterIdLst>
  <p:sldIdLst>
    <p:sldId id="8411" r:id="rId3"/>
    <p:sldId id="369" r:id="rId4"/>
    <p:sldId id="263" r:id="rId5"/>
    <p:sldId id="264" r:id="rId6"/>
    <p:sldId id="8412" r:id="rId7"/>
    <p:sldId id="355" r:id="rId8"/>
    <p:sldId id="342" r:id="rId9"/>
    <p:sldId id="359" r:id="rId10"/>
    <p:sldId id="360" r:id="rId11"/>
    <p:sldId id="344" r:id="rId12"/>
    <p:sldId id="364" r:id="rId13"/>
    <p:sldId id="376" r:id="rId14"/>
    <p:sldId id="258" r:id="rId15"/>
    <p:sldId id="261" r:id="rId16"/>
    <p:sldId id="358" r:id="rId17"/>
    <p:sldId id="270" r:id="rId18"/>
    <p:sldId id="8413" r:id="rId19"/>
    <p:sldId id="356" r:id="rId20"/>
    <p:sldId id="366" r:id="rId21"/>
    <p:sldId id="268" r:id="rId22"/>
    <p:sldId id="259" r:id="rId23"/>
    <p:sldId id="354" r:id="rId24"/>
    <p:sldId id="370" r:id="rId25"/>
    <p:sldId id="373" r:id="rId26"/>
    <p:sldId id="374" r:id="rId27"/>
    <p:sldId id="375" r:id="rId28"/>
    <p:sldId id="367" r:id="rId29"/>
    <p:sldId id="351" r:id="rId30"/>
    <p:sldId id="8414" r:id="rId31"/>
    <p:sldId id="341" r:id="rId32"/>
  </p:sldIdLst>
  <p:sldSz cx="12192000" cy="6858000"/>
  <p:notesSz cx="6858000" cy="9144000"/>
  <p:embeddedFontLst>
    <p:embeddedFont>
      <p:font typeface="DengXian" panose="02010600030101010101" pitchFamily="2" charset="-122"/>
      <p:regular r:id="rId34"/>
      <p:bold r:id="rId35"/>
    </p:embeddedFont>
    <p:embeddedFont>
      <p:font typeface="KaiTi" panose="02010609060101010101" pitchFamily="49" charset="-122"/>
      <p:regular r:id="rId36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4ECE6"/>
    <a:srgbClr val="00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3740" autoAdjust="0"/>
  </p:normalViewPr>
  <p:slideViewPr>
    <p:cSldViewPr>
      <p:cViewPr varScale="1">
        <p:scale>
          <a:sx n="66" d="100"/>
          <a:sy n="66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3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font" Target="fonts/font1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font" Target="fonts/font3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font" Target="fonts/font2.fntdata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CA94D-381B-44FA-BA39-697587904D3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27750-55BE-4AD1-8B21-A63C0F22F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79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C27750-55BE-4AD1-8B21-A63C0F22F1E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55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898CA-7BB5-4E87-9931-7336F7DF8D87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B2480-FC7F-45FD-89C4-0710C5C59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94CB7-4D5C-482E-A881-5BFC6B353291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F7CE2-A329-4766-909A-C62B6A165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9E7C0-D4BF-47FF-9FB9-6E34AA82C69E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66680-54B1-44CE-A449-307F68CC4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163B4-1D50-4505-A4D0-41A1A1E231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9CC6A5-4C30-4638-A920-106C32DCD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7E7D7-F0D5-4108-A1F2-026B75EA5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CEF3B-3812-4B3D-9578-A2E99D0E3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468FC-9152-4170-A464-3CE486529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13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07C9E-70A4-4ECF-ACB4-3684AB2FB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CC3A9-E2B8-4BFE-B96C-2BE660C93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B375E-B725-4786-8C10-AB7BD4E84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32C7D-F38F-4E88-8C30-7122D2860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64399-D35A-40C9-BCC5-E7B32C1FE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066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DCB9C-F96A-4EFC-9136-B8D2D5538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32A20-5C1B-4983-B55C-1F6C25E2A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AF756-35C1-4209-8140-76DF02843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3D1A6-0F56-48FC-885D-321A6BE2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F3F1C-6676-458A-9D60-15A6B86BF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57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14E64-0306-47B5-AD57-4455A8E58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B88E5-60D9-461F-B846-90FA2F2CE9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4706F3-A8A6-48FE-8B83-0A9FB6D645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0F458-9F78-404C-B6C4-92C86C305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60CD7-7E2A-4530-90AB-8C1DBCA05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F7DBC-D98B-4DAA-A9A4-E21DAAF75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819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80B00-E442-4A3D-93F2-A86005B1F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440400-1C6E-4C01-A12B-ED59B5B14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8AF377-6D44-4A97-94E7-9425BDFE1C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106D37-BB24-4365-B9B1-9A3FBB8BD6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36EF79-B4E1-4B63-97D2-DAF4964B1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A0E3BA-C66E-40FA-AE3B-3EFA0676D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34E1E2-8144-4736-B03D-EF167C68E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84B631-30F3-45D2-B2E8-AF383221F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34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0A924-B471-47AE-83DF-695C0D667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EE1858-F87E-4DAC-A75E-621059731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38AD18-C2D3-4EDF-9879-23E82A26F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7BAB22-C3AA-45DB-820F-C654D607F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314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2BA917-8017-4D7B-8FEF-DB046179D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C4CD6E-C6CF-4B5F-B291-8C5E65E3D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C062E5-EE12-4160-9189-DAEA09C7F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451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59271-8FCF-45D2-8056-9C3F13D27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15C04-C719-4F61-B67E-256A898DD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CCC012-9D7A-4EBE-BCF1-6E442CE6A7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46A0D-CC6A-4C69-BEA0-B21AA98E9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D77B27-3F74-40E8-81ED-E1B219D6B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9AFA5B-A6A9-4C7C-9E89-583BAB4E4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A7CC0-1EF0-43AC-8FD6-A93CFBC31F01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D93D1-69B6-40D8-9F60-A44AB4FEF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A3302-0A68-445C-9D10-06AEB4358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111E05-BC68-44AF-92D0-4F0E2AEA99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045CB3-A63A-471C-AA38-7B3F5E9D0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CC6378-2B9E-4C7C-B1DA-85ABE9CC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89E9F0-16DC-4495-A527-9A706B33B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94512-147E-4B9C-ABAE-C18D8367A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29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D5103-5DC6-4584-98ED-EDF13F7A6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A17837-E38F-4490-A592-C7599B96E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0F830-1AB0-4C73-B77F-3172D5EF4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95426-8173-4DF2-A23C-B0F7507DD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2B0F1-8B6C-4D17-974F-08499E3F9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246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C0D67D-BAD1-43BA-A481-72F075C7E8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008C0F-41AF-47CD-97E6-3BF4B9A14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3A274-21D1-43BA-A655-B4CEC5216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C92-599F-4AF9-9BA5-138640C4266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FADE9-078E-4E25-BB2D-4C8D48AC7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1B5C9-0C72-4866-A593-38625ED42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8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6B03A-5E6A-4A45-ACE3-F2803DDB5E91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C3673-BF2B-4ACE-AF36-3DE96FD71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48D28-4944-4066-87AC-D6EAD7E00AE9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70B3E-94A4-42BB-819D-396E346ED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1EAEE-4150-481D-BAFB-85CFD933BFB3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D0FA5-BAF4-4D8E-BB78-E5423D8DC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DCCE5-B551-4901-A4F3-2FC840A962B9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EF7E-2FBC-4082-9BF2-9990602ED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3BE51-DA13-4957-AF53-A67A36952E26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DDBA5-E055-411E-966C-EA298FA1F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3F677-0CEC-4A84-AD65-01492A9501D9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8BBE0-5310-45AD-BB82-295EC6815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73788-749D-437A-B608-C583F0740FD6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80EE7-1786-4854-9B47-3E2351BE9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9F8D9F-97D7-407E-B553-FA3E16D94712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A1C152-E6A0-429F-9AE5-1EA90FB4C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C611F0-0328-44BE-ACC1-892097DC8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BC2849-589B-4A5B-8D82-6C88DB71D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C5B1C-4588-42C5-B400-5EB835C033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28C92-599F-4AF9-9BA5-138640C4266D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B6F7D-9C41-45EC-B108-1C8FF689B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04EF4-6636-47EF-9D97-9F51569DA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D4EC8-1141-4A83-B2A8-B925B6E3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9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43A55BB-87EB-46EF-BCFF-8A837B8AE3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6" r="1955" b="7088"/>
          <a:stretch/>
        </p:blipFill>
        <p:spPr>
          <a:xfrm>
            <a:off x="1676400" y="1752600"/>
            <a:ext cx="8686800" cy="238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304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5EC0BEA-D8C7-44D4-832B-A8A7517A9908}"/>
              </a:ext>
            </a:extLst>
          </p:cNvPr>
          <p:cNvSpPr txBox="1"/>
          <p:nvPr/>
        </p:nvSpPr>
        <p:spPr>
          <a:xfrm>
            <a:off x="0" y="609600"/>
            <a:ext cx="12192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TW" sz="72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創</a:t>
            </a:r>
            <a:r>
              <a:rPr lang="en-US" sz="7200" b="1" dirty="0">
                <a:solidFill>
                  <a:srgbClr val="66FFFF"/>
                </a:solidFill>
                <a:effectLst/>
                <a:latin typeface="+mn-lt"/>
                <a:cs typeface="Times New Roman" panose="02020603050405020304" pitchFamily="18" charset="0"/>
              </a:rPr>
              <a:t>20:12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TW" sz="7200" b="1" dirty="0">
                <a:effectLst/>
                <a:latin typeface="+mn-ea"/>
                <a:cs typeface="SimSun" panose="02010600030101010101" pitchFamily="2" charset="-122"/>
              </a:rPr>
              <a:t>况且她也實在是我的妹子</a:t>
            </a:r>
            <a:endParaRPr lang="en-US" altLang="zh-TW" sz="7200" b="1" dirty="0">
              <a:effectLst/>
              <a:latin typeface="+mn-ea"/>
              <a:cs typeface="SimSun" panose="02010600030101010101" pitchFamily="2" charset="-122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TW" sz="7200" b="1" dirty="0">
                <a:effectLst/>
                <a:latin typeface="+mn-ea"/>
                <a:cs typeface="SimSun" panose="02010600030101010101" pitchFamily="2" charset="-122"/>
              </a:rPr>
              <a:t>她與我是</a:t>
            </a:r>
            <a:r>
              <a:rPr lang="zh-TW" sz="7200" b="1" dirty="0">
                <a:solidFill>
                  <a:srgbClr val="FFFF00"/>
                </a:solidFill>
                <a:effectLst/>
                <a:latin typeface="+mn-ea"/>
                <a:cs typeface="SimSun" panose="02010600030101010101" pitchFamily="2" charset="-122"/>
              </a:rPr>
              <a:t>同父异母</a:t>
            </a:r>
            <a:endParaRPr lang="en-US" altLang="zh-TW" sz="7200" b="1" dirty="0">
              <a:solidFill>
                <a:srgbClr val="FFFF00"/>
              </a:solidFill>
              <a:effectLst/>
              <a:latin typeface="+mn-ea"/>
              <a:cs typeface="SimSun" panose="02010600030101010101" pitchFamily="2" charset="-122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TW" sz="7200" b="1" dirty="0">
                <a:effectLst/>
                <a:latin typeface="+mn-ea"/>
                <a:cs typeface="SimSun" panose="02010600030101010101" pitchFamily="2" charset="-122"/>
              </a:rPr>
              <a:t>後來作了我的妻子</a:t>
            </a:r>
            <a:endParaRPr lang="en-US" sz="7200" b="1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641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95400"/>
            <a:ext cx="12191999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zh-TW" sz="80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亞伯蘭</a:t>
            </a:r>
            <a:r>
              <a:rPr lang="zh-CN" altLang="en-US" sz="80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若被殺</a:t>
            </a:r>
            <a:endParaRPr lang="en-US" altLang="zh-CN" sz="8000" b="1" dirty="0">
              <a:solidFill>
                <a:srgbClr val="66FFFF"/>
              </a:solidFill>
              <a:latin typeface="+mn-ea"/>
              <a:cs typeface="Times New Roman" panose="02020603050405020304" pitchFamily="18" charset="0"/>
            </a:endParaRPr>
          </a:p>
          <a:p>
            <a:pPr algn="ctr">
              <a:spcAft>
                <a:spcPts val="1800"/>
              </a:spcAft>
            </a:pPr>
            <a:r>
              <a:rPr lang="zh-CN" altLang="en-US" sz="8000" b="1" dirty="0">
                <a:latin typeface="+mn-ea"/>
                <a:cs typeface="Times New Roman" panose="02020603050405020304" pitchFamily="18" charset="0"/>
              </a:rPr>
              <a:t>耶和華的應許如何成就？</a:t>
            </a:r>
            <a:endParaRPr lang="en-US" altLang="zh-TW" sz="8000" b="1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838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6738"/>
            <a:ext cx="121919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zh-TW" sz="88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亞伯蘭</a:t>
            </a:r>
            <a:r>
              <a:rPr lang="zh-TW" altLang="en-US" sz="88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的</a:t>
            </a:r>
            <a:r>
              <a:rPr lang="zh-TW" sz="88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懼怕</a:t>
            </a:r>
            <a:r>
              <a:rPr lang="zh-CN" altLang="en-US" sz="88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果然</a:t>
            </a:r>
            <a:r>
              <a:rPr lang="zh-TW" sz="88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發生</a:t>
            </a:r>
            <a:endParaRPr lang="en-US" altLang="zh-TW" sz="8800" b="1" dirty="0">
              <a:solidFill>
                <a:srgbClr val="66FFFF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406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0" y="0"/>
            <a:ext cx="12192000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6000" b="1" baseline="30000" dirty="0">
                <a:latin typeface="+mn-lt"/>
              </a:rPr>
              <a:t>14</a:t>
            </a:r>
            <a:r>
              <a:rPr lang="en-US" sz="6000" b="1" dirty="0">
                <a:solidFill>
                  <a:srgbClr val="66FFFF"/>
                </a:solidFill>
                <a:latin typeface="+mn-lt"/>
              </a:rPr>
              <a:t> </a:t>
            </a:r>
            <a:r>
              <a:rPr lang="zh-CN" altLang="en-US" sz="6000" b="1" dirty="0">
                <a:latin typeface="+mn-lt"/>
              </a:rPr>
              <a:t>及至亞伯蘭到了埃及，埃及人看見那婦人極其美貌。 </a:t>
            </a:r>
            <a:endParaRPr lang="en-US" sz="6000" b="1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en-US" sz="5500" b="1" baseline="30000" dirty="0">
                <a:latin typeface="+mn-lt"/>
              </a:rPr>
              <a:t>15</a:t>
            </a:r>
            <a:r>
              <a:rPr lang="en-US" sz="5500" b="1" dirty="0">
                <a:latin typeface="+mn-lt"/>
              </a:rPr>
              <a:t> </a:t>
            </a:r>
            <a:r>
              <a:rPr lang="zh-CN" altLang="en-US" sz="5500" b="1" dirty="0">
                <a:latin typeface="+mn-lt"/>
              </a:rPr>
              <a:t>法老的臣宰看見了她，就在法老面前誇獎她。那婦人就被帶進法老的宮去。</a:t>
            </a:r>
            <a:endParaRPr lang="en-US" altLang="zh-CN" sz="5500" b="1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en-US" sz="6000" b="1" baseline="30000" dirty="0">
                <a:latin typeface="+mn-lt"/>
              </a:rPr>
              <a:t>16</a:t>
            </a:r>
            <a:r>
              <a:rPr lang="en-US" sz="6000" b="1" dirty="0">
                <a:latin typeface="+mn-lt"/>
              </a:rPr>
              <a:t> </a:t>
            </a:r>
            <a:r>
              <a:rPr lang="zh-CN" altLang="en-US" sz="6000" b="1" dirty="0">
                <a:solidFill>
                  <a:srgbClr val="FFFF00"/>
                </a:solidFill>
                <a:latin typeface="+mn-lt"/>
              </a:rPr>
              <a:t>法老因這婦人就厚待亞伯蘭</a:t>
            </a:r>
            <a:r>
              <a:rPr lang="zh-CN" altLang="en-US" sz="6000" b="1" dirty="0">
                <a:latin typeface="+mn-lt"/>
              </a:rPr>
              <a:t>，</a:t>
            </a:r>
            <a:endParaRPr lang="en-US" altLang="zh-CN" sz="6000" b="1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zh-CN" altLang="en-US" sz="6000" b="1" dirty="0">
                <a:latin typeface="+mn-lt"/>
              </a:rPr>
              <a:t>亞伯蘭得了許多牛、羊、駱駝、</a:t>
            </a:r>
            <a:endParaRPr lang="en-US" altLang="zh-CN" sz="6000" b="1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zh-CN" altLang="en-US" sz="6000" b="1" dirty="0">
                <a:latin typeface="+mn-lt"/>
              </a:rPr>
              <a:t>公驢、母驢、</a:t>
            </a:r>
            <a:r>
              <a:rPr lang="zh-CN" altLang="en-US" sz="6000" b="1" dirty="0">
                <a:solidFill>
                  <a:srgbClr val="FFC000"/>
                </a:solidFill>
                <a:latin typeface="+mn-lt"/>
              </a:rPr>
              <a:t>僕婢</a:t>
            </a:r>
            <a:r>
              <a:rPr lang="zh-CN" altLang="en-US" sz="6000" b="1" dirty="0">
                <a:latin typeface="+mn-lt"/>
              </a:rPr>
              <a:t>。 </a:t>
            </a:r>
            <a:endParaRPr lang="en-US" altLang="zh-CN" sz="6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6929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4879BB7-12BE-4F3D-AA89-7F7E7B7ACE0D}"/>
              </a:ext>
            </a:extLst>
          </p:cNvPr>
          <p:cNvSpPr txBox="1"/>
          <p:nvPr/>
        </p:nvSpPr>
        <p:spPr>
          <a:xfrm>
            <a:off x="0" y="457200"/>
            <a:ext cx="121920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8000" b="1" u="sng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創</a:t>
            </a:r>
            <a:r>
              <a:rPr lang="en-US" altLang="zh-CN" sz="8000" b="1" u="sng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12</a:t>
            </a:r>
            <a:r>
              <a:rPr lang="en-US" altLang="zh-CN" sz="8000" b="1" u="sng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:2</a:t>
            </a:r>
            <a:r>
              <a:rPr lang="zh-CN" altLang="en-US" sz="8000" b="1" u="sng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 </a:t>
            </a:r>
            <a:endParaRPr lang="en-US" altLang="zh-CN" sz="8000" b="1" u="sng" dirty="0">
              <a:solidFill>
                <a:srgbClr val="66FFFF"/>
              </a:solidFill>
              <a:latin typeface="+mn-ea"/>
              <a:cs typeface="Times New Roman" panose="02020603050405020304" pitchFamily="18" charset="0"/>
            </a:endParaRPr>
          </a:p>
          <a:p>
            <a:pPr algn="ctr"/>
            <a:r>
              <a:rPr lang="zh-TW" sz="8000" b="1" dirty="0">
                <a:solidFill>
                  <a:srgbClr val="FFFF00"/>
                </a:solidFill>
                <a:effectLst/>
                <a:latin typeface="+mn-ea"/>
                <a:cs typeface="SimSun" panose="02010600030101010101" pitchFamily="2" charset="-122"/>
              </a:rPr>
              <a:t>我</a:t>
            </a:r>
            <a:r>
              <a:rPr lang="zh-TW" sz="8000" b="1" dirty="0">
                <a:effectLst/>
                <a:latin typeface="+mn-ea"/>
                <a:cs typeface="SimSun" panose="02010600030101010101" pitchFamily="2" charset="-122"/>
              </a:rPr>
              <a:t>必叫你成</a:t>
            </a:r>
            <a:r>
              <a:rPr lang="zh-TW" altLang="en-US" sz="8000" b="1" dirty="0">
                <a:effectLst/>
                <a:latin typeface="+mn-ea"/>
                <a:cs typeface="SimSun" panose="02010600030101010101" pitchFamily="2" charset="-122"/>
              </a:rPr>
              <a:t>為</a:t>
            </a:r>
            <a:r>
              <a:rPr lang="zh-TW" sz="8000" b="1" dirty="0">
                <a:effectLst/>
                <a:latin typeface="+mn-ea"/>
                <a:cs typeface="SimSun" panose="02010600030101010101" pitchFamily="2" charset="-122"/>
              </a:rPr>
              <a:t>大國</a:t>
            </a:r>
            <a:endParaRPr lang="en-US" altLang="zh-TW" sz="8000" b="1" dirty="0">
              <a:effectLst/>
              <a:latin typeface="+mn-ea"/>
              <a:cs typeface="SimSun" panose="02010600030101010101" pitchFamily="2" charset="-122"/>
            </a:endParaRPr>
          </a:p>
          <a:p>
            <a:pPr algn="ctr"/>
            <a:r>
              <a:rPr lang="zh-TW" sz="8000" b="1" dirty="0">
                <a:solidFill>
                  <a:srgbClr val="FFFF00"/>
                </a:solidFill>
                <a:effectLst/>
                <a:latin typeface="+mn-ea"/>
                <a:cs typeface="SimSun" panose="02010600030101010101" pitchFamily="2" charset="-122"/>
              </a:rPr>
              <a:t>我</a:t>
            </a:r>
            <a:r>
              <a:rPr lang="zh-TW" sz="8000" b="1" dirty="0">
                <a:effectLst/>
                <a:latin typeface="+mn-ea"/>
                <a:cs typeface="SimSun" panose="02010600030101010101" pitchFamily="2" charset="-122"/>
              </a:rPr>
              <a:t>必賜福給你</a:t>
            </a:r>
            <a:endParaRPr lang="en-US" altLang="zh-TW" sz="8000" b="1" dirty="0">
              <a:effectLst/>
              <a:latin typeface="+mn-ea"/>
              <a:cs typeface="SimSun" panose="02010600030101010101" pitchFamily="2" charset="-122"/>
            </a:endParaRPr>
          </a:p>
          <a:p>
            <a:pPr algn="ctr"/>
            <a:r>
              <a:rPr lang="zh-TW" sz="8000" b="1" dirty="0">
                <a:effectLst/>
                <a:latin typeface="+mn-ea"/>
                <a:cs typeface="SimSun" panose="02010600030101010101" pitchFamily="2" charset="-122"/>
              </a:rPr>
              <a:t>叫你的名</a:t>
            </a:r>
            <a:r>
              <a:rPr lang="zh-TW" altLang="en-US" sz="8000" b="1" dirty="0">
                <a:effectLst/>
                <a:latin typeface="+mn-ea"/>
                <a:cs typeface="SimSun" panose="02010600030101010101" pitchFamily="2" charset="-122"/>
              </a:rPr>
              <a:t>為</a:t>
            </a:r>
            <a:r>
              <a:rPr lang="zh-TW" sz="8000" b="1" dirty="0">
                <a:effectLst/>
                <a:latin typeface="+mn-ea"/>
                <a:cs typeface="SimSun" panose="02010600030101010101" pitchFamily="2" charset="-122"/>
              </a:rPr>
              <a:t>大</a:t>
            </a:r>
            <a:endParaRPr lang="en-US" sz="8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65701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95400"/>
            <a:ext cx="121919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zh-CN" altLang="en-US" sz="88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法老和他全家遭殃</a:t>
            </a:r>
            <a:endParaRPr lang="en-US" altLang="zh-TW" sz="8800" b="1" dirty="0">
              <a:solidFill>
                <a:srgbClr val="66FFFF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492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0" y="681097"/>
            <a:ext cx="12192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zh-CN" sz="8000" b="1" baseline="30000" dirty="0">
                <a:latin typeface="+mn-lt"/>
              </a:rPr>
              <a:t>17</a:t>
            </a:r>
            <a:r>
              <a:rPr lang="en-US" sz="8000" b="1" dirty="0">
                <a:solidFill>
                  <a:srgbClr val="66FFFF"/>
                </a:solidFill>
                <a:latin typeface="+mn-lt"/>
              </a:rPr>
              <a:t> </a:t>
            </a:r>
            <a:r>
              <a:rPr lang="zh-CN" altLang="en-US" sz="8000" b="1" dirty="0">
                <a:latin typeface="+mn-lt"/>
              </a:rPr>
              <a:t>耶和華因亞伯蘭</a:t>
            </a:r>
            <a:endParaRPr lang="en-US" altLang="zh-CN" sz="8000" b="1" dirty="0">
              <a:latin typeface="+mn-lt"/>
            </a:endParaRPr>
          </a:p>
          <a:p>
            <a:pPr algn="ctr">
              <a:spcAft>
                <a:spcPts val="0"/>
              </a:spcAft>
            </a:pPr>
            <a:r>
              <a:rPr lang="zh-CN" altLang="en-US" sz="8000" b="1" dirty="0">
                <a:latin typeface="+mn-lt"/>
              </a:rPr>
              <a:t>妻子撒萊的緣故</a:t>
            </a:r>
            <a:endParaRPr lang="en-US" altLang="zh-CN" sz="8000" b="1" dirty="0">
              <a:latin typeface="+mn-lt"/>
            </a:endParaRPr>
          </a:p>
          <a:p>
            <a:pPr algn="ctr">
              <a:spcAft>
                <a:spcPts val="0"/>
              </a:spcAft>
            </a:pPr>
            <a:r>
              <a:rPr lang="zh-CN" altLang="en-US" sz="8000" b="1" dirty="0">
                <a:solidFill>
                  <a:srgbClr val="FFFF00"/>
                </a:solidFill>
                <a:latin typeface="+mn-lt"/>
              </a:rPr>
              <a:t>降大灾與法老和他的全家</a:t>
            </a:r>
            <a:endParaRPr lang="en-US" sz="8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75349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554066-D184-1AD4-525B-D05B8189FB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CB0CF90F-83D4-07DE-6628-32C26E402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0"/>
            <a:ext cx="12115800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6200" b="1" baseline="30000" dirty="0">
                <a:latin typeface="+mn-lt"/>
              </a:rPr>
              <a:t>18</a:t>
            </a:r>
            <a:r>
              <a:rPr lang="en-US" sz="6200" b="1" dirty="0">
                <a:latin typeface="+mn-lt"/>
              </a:rPr>
              <a:t> </a:t>
            </a:r>
            <a:r>
              <a:rPr lang="zh-CN" altLang="en-US" sz="6200" b="1" dirty="0">
                <a:latin typeface="+mn-lt"/>
              </a:rPr>
              <a:t>法老就召了亞伯蘭來，說：</a:t>
            </a:r>
            <a:endParaRPr lang="en-US" altLang="zh-CN" sz="6200" b="1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zh-CN" altLang="en-US" sz="6200" b="1" dirty="0">
                <a:latin typeface="+mn-lt"/>
              </a:rPr>
              <a:t>你這向我作的是甚麽事呢？</a:t>
            </a:r>
            <a:endParaRPr lang="en-US" altLang="zh-CN" sz="6200" b="1" dirty="0">
              <a:latin typeface="+mn-lt"/>
            </a:endParaRPr>
          </a:p>
          <a:p>
            <a:pPr>
              <a:spcAft>
                <a:spcPts val="1200"/>
              </a:spcAft>
            </a:pPr>
            <a:r>
              <a:rPr lang="zh-CN" altLang="en-US" sz="6200" b="1" dirty="0">
                <a:solidFill>
                  <a:srgbClr val="FFFF00"/>
                </a:solidFill>
                <a:latin typeface="+mn-lt"/>
              </a:rPr>
              <a:t>為甚麽</a:t>
            </a:r>
            <a:r>
              <a:rPr lang="zh-CN" altLang="en-US" sz="6200" b="1" dirty="0">
                <a:latin typeface="+mn-lt"/>
              </a:rPr>
              <a:t>沒有告訴我她是你的妻子？</a:t>
            </a:r>
          </a:p>
          <a:p>
            <a:pPr>
              <a:spcAft>
                <a:spcPts val="0"/>
              </a:spcAft>
            </a:pPr>
            <a:r>
              <a:rPr lang="en-US" sz="6200" b="1" baseline="30000" dirty="0">
                <a:latin typeface="+mn-lt"/>
              </a:rPr>
              <a:t>19</a:t>
            </a:r>
            <a:r>
              <a:rPr lang="en-US" sz="6200" b="1" dirty="0">
                <a:latin typeface="+mn-lt"/>
              </a:rPr>
              <a:t> </a:t>
            </a:r>
            <a:r>
              <a:rPr lang="zh-CN" altLang="en-US" sz="6200" b="1" dirty="0">
                <a:solidFill>
                  <a:srgbClr val="FFFF00"/>
                </a:solidFill>
                <a:latin typeface="+mn-lt"/>
              </a:rPr>
              <a:t>為甚麽</a:t>
            </a:r>
            <a:r>
              <a:rPr lang="zh-CN" altLang="en-US" sz="6200" b="1" dirty="0">
                <a:latin typeface="+mn-lt"/>
              </a:rPr>
              <a:t>說她是你的妹子，</a:t>
            </a:r>
            <a:endParaRPr lang="en-US" altLang="zh-CN" sz="6200" b="1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zh-CN" altLang="en-US" sz="6200" b="1" dirty="0">
                <a:latin typeface="+mn-lt"/>
              </a:rPr>
              <a:t>以致我把她取來要作我的妻子？</a:t>
            </a:r>
            <a:endParaRPr lang="en-US" altLang="zh-CN" sz="6200" b="1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zh-CN" altLang="en-US" sz="6200" b="1" dirty="0">
                <a:latin typeface="+mn-lt"/>
              </a:rPr>
              <a:t>現在你的妻子在這裏，可以帶她走吧。</a:t>
            </a:r>
            <a:endParaRPr lang="en-US" altLang="zh-CN" sz="6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3970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81200"/>
            <a:ext cx="121919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CN" altLang="en-US" sz="8800" b="1" dirty="0">
                <a:solidFill>
                  <a:srgbClr val="66FFFF"/>
                </a:solidFill>
                <a:latin typeface="+mn-ea"/>
              </a:rPr>
              <a:t>為何降災與法老？</a:t>
            </a:r>
            <a:endParaRPr lang="en-US" altLang="zh-CN" sz="8800" b="1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82432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81200"/>
            <a:ext cx="121919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CN" altLang="en-US" sz="8000" b="1" dirty="0">
                <a:solidFill>
                  <a:srgbClr val="66FFFF"/>
                </a:solidFill>
                <a:latin typeface="+mn-ea"/>
              </a:rPr>
              <a:t>神未必干預阻止人犯罪！</a:t>
            </a:r>
            <a:endParaRPr lang="en-US" altLang="zh-CN" sz="8000" b="1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4695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81200"/>
            <a:ext cx="12191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進退兩難</a:t>
            </a:r>
            <a:r>
              <a:rPr kumimoji="0" lang="en-US" altLang="zh-CN" sz="96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KaiTi"/>
                <a:ea typeface="KaiTi"/>
                <a:cs typeface="Arial" charset="0"/>
              </a:rPr>
              <a:t>!</a:t>
            </a:r>
            <a:endParaRPr kumimoji="0" lang="en-US" sz="9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KaiT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206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0" y="61347"/>
            <a:ext cx="12192000" cy="626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zh-CN" altLang="en-US" sz="6600" b="1" dirty="0">
                <a:solidFill>
                  <a:srgbClr val="66FFFF"/>
                </a:solidFill>
                <a:latin typeface="+mn-ea"/>
              </a:rPr>
              <a:t>以西結書</a:t>
            </a:r>
            <a:r>
              <a:rPr lang="en-US" sz="6600" b="1" dirty="0">
                <a:solidFill>
                  <a:srgbClr val="66FFFF"/>
                </a:solidFill>
                <a:latin typeface="+mn-lt"/>
              </a:rPr>
              <a:t>36:22</a:t>
            </a:r>
          </a:p>
          <a:p>
            <a:pPr algn="ctr"/>
            <a:r>
              <a:rPr lang="zh-CN" altLang="en-US" sz="6600" b="1" dirty="0">
                <a:latin typeface="+mn-ea"/>
              </a:rPr>
              <a:t>主耶和華如此說</a:t>
            </a:r>
            <a:endParaRPr lang="en-US" altLang="zh-CN" sz="6600" b="1" dirty="0">
              <a:latin typeface="+mn-ea"/>
            </a:endParaRPr>
          </a:p>
          <a:p>
            <a:pPr algn="ctr"/>
            <a:r>
              <a:rPr lang="zh-CN" altLang="en-US" sz="6600" b="1" dirty="0">
                <a:latin typeface="+mn-ea"/>
              </a:rPr>
              <a:t>以色列家啊</a:t>
            </a:r>
            <a:endParaRPr lang="en-US" altLang="zh-CN" sz="6600" b="1" dirty="0">
              <a:latin typeface="+mn-ea"/>
            </a:endParaRPr>
          </a:p>
          <a:p>
            <a:pPr algn="ctr"/>
            <a:r>
              <a:rPr lang="zh-CN" altLang="en-US" sz="6600" b="1" dirty="0">
                <a:solidFill>
                  <a:srgbClr val="FFFF00"/>
                </a:solidFill>
                <a:latin typeface="+mn-ea"/>
              </a:rPr>
              <a:t>我行這事不是為你們</a:t>
            </a:r>
            <a:endParaRPr lang="en-US" altLang="zh-CN" sz="6600" b="1" dirty="0">
              <a:solidFill>
                <a:srgbClr val="FFFF00"/>
              </a:solidFill>
              <a:latin typeface="+mn-ea"/>
            </a:endParaRPr>
          </a:p>
          <a:p>
            <a:pPr algn="ctr"/>
            <a:r>
              <a:rPr lang="zh-CN" altLang="en-US" sz="6600" b="1" dirty="0">
                <a:solidFill>
                  <a:srgbClr val="FFFF00"/>
                </a:solidFill>
                <a:latin typeface="+mn-ea"/>
              </a:rPr>
              <a:t>乃是為我的聖名</a:t>
            </a:r>
            <a:endParaRPr lang="en-US" altLang="zh-CN" sz="6600" b="1" dirty="0">
              <a:solidFill>
                <a:srgbClr val="FFFF00"/>
              </a:solidFill>
              <a:latin typeface="+mn-ea"/>
            </a:endParaRPr>
          </a:p>
          <a:p>
            <a:pPr algn="ctr"/>
            <a:r>
              <a:rPr lang="zh-CN" altLang="en-US" sz="6600" b="1" dirty="0">
                <a:latin typeface="+mn-ea"/>
              </a:rPr>
              <a:t>就是在你們到的列國中所褻瀆的</a:t>
            </a:r>
            <a:endParaRPr lang="en-US" sz="6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01585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0" y="1295400"/>
            <a:ext cx="12192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7200" b="1" baseline="30000" dirty="0">
                <a:latin typeface="+mn-lt"/>
              </a:rPr>
              <a:t>20 </a:t>
            </a:r>
            <a:r>
              <a:rPr lang="zh-CN" altLang="en-US" sz="7200" b="1" dirty="0">
                <a:latin typeface="+mn-ea"/>
              </a:rPr>
              <a:t>于是法老吩咐人將亞伯蘭和他妻子幷他所有的都</a:t>
            </a:r>
            <a:r>
              <a:rPr lang="zh-CN" altLang="en-US" sz="7200" b="1" dirty="0">
                <a:solidFill>
                  <a:srgbClr val="FFFF00"/>
                </a:solidFill>
                <a:latin typeface="+mn-ea"/>
              </a:rPr>
              <a:t>送走</a:t>
            </a:r>
            <a:r>
              <a:rPr lang="zh-CN" altLang="en-US" sz="7200" b="1" dirty="0">
                <a:latin typeface="+mn-ea"/>
              </a:rPr>
              <a:t>了</a:t>
            </a:r>
            <a:endParaRPr lang="en-US" sz="7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969299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19200"/>
            <a:ext cx="1219199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9600" b="1" dirty="0">
                <a:solidFill>
                  <a:srgbClr val="66FFFF"/>
                </a:solidFill>
                <a:latin typeface="+mn-ea"/>
              </a:rPr>
              <a:t>如何面對</a:t>
            </a:r>
            <a:endParaRPr lang="en-US" altLang="zh-CN" sz="9600" b="1" dirty="0">
              <a:solidFill>
                <a:srgbClr val="66FFFF"/>
              </a:solidFill>
              <a:latin typeface="+mn-ea"/>
            </a:endParaRPr>
          </a:p>
          <a:p>
            <a:pPr algn="ctr">
              <a:spcAft>
                <a:spcPts val="0"/>
              </a:spcAft>
            </a:pPr>
            <a:r>
              <a:rPr lang="zh-CN" altLang="en-US" sz="9600" b="1" dirty="0">
                <a:latin typeface="+mn-ea"/>
              </a:rPr>
              <a:t>進退兩難的困境？</a:t>
            </a:r>
            <a:endParaRPr lang="en-US" altLang="zh-CN" sz="9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364188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95400"/>
            <a:ext cx="12191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zh-CN" altLang="en-US" sz="96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三大原則！</a:t>
            </a:r>
            <a:endParaRPr lang="en-US" altLang="zh-TW" sz="9600" b="1" dirty="0">
              <a:solidFill>
                <a:srgbClr val="66FFFF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2319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14400"/>
            <a:ext cx="12191999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TW" sz="96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不要</a:t>
            </a:r>
            <a:r>
              <a:rPr lang="zh-CN" altLang="en-US" sz="96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輕</a:t>
            </a:r>
            <a:r>
              <a:rPr lang="zh-TW" sz="96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看無傷大雅</a:t>
            </a:r>
            <a:endParaRPr lang="en-US" altLang="zh-TW" sz="9600" b="1" dirty="0">
              <a:solidFill>
                <a:srgbClr val="66FFFF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ctr">
              <a:spcAft>
                <a:spcPts val="1800"/>
              </a:spcAft>
            </a:pPr>
            <a:r>
              <a:rPr lang="zh-TW" sz="9600" b="1" dirty="0">
                <a:effectLst/>
                <a:latin typeface="+mn-ea"/>
                <a:cs typeface="Times New Roman" panose="02020603050405020304" pitchFamily="18" charset="0"/>
              </a:rPr>
              <a:t>善意</a:t>
            </a:r>
            <a:r>
              <a:rPr lang="zh-TW" altLang="en-US" sz="9600" b="1" dirty="0">
                <a:latin typeface="+mn-ea"/>
                <a:cs typeface="Times New Roman" panose="02020603050405020304" pitchFamily="18" charset="0"/>
              </a:rPr>
              <a:t>的</a:t>
            </a:r>
            <a:r>
              <a:rPr lang="zh-TW" sz="9600" b="1" dirty="0">
                <a:effectLst/>
                <a:latin typeface="+mn-ea"/>
                <a:cs typeface="Times New Roman" panose="02020603050405020304" pitchFamily="18" charset="0"/>
              </a:rPr>
              <a:t>謊言</a:t>
            </a:r>
            <a:endParaRPr lang="en-US" altLang="zh-TW" sz="9600" b="1" dirty="0">
              <a:effectLst/>
              <a:latin typeface="+mn-ea"/>
              <a:cs typeface="Times New Roman" panose="02020603050405020304" pitchFamily="18" charset="0"/>
            </a:endParaRPr>
          </a:p>
          <a:p>
            <a:pPr algn="ctr">
              <a:spcAft>
                <a:spcPts val="3000"/>
              </a:spcAft>
            </a:pPr>
            <a:r>
              <a:rPr lang="en-US" altLang="zh-CN" sz="8800" b="1" dirty="0">
                <a:latin typeface="+mn-lt"/>
                <a:cs typeface="Times New Roman" panose="02020603050405020304" pitchFamily="18" charset="0"/>
              </a:rPr>
              <a:t>white lie</a:t>
            </a:r>
            <a:endParaRPr lang="en-US" altLang="zh-CN" sz="8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232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95400"/>
            <a:ext cx="121919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zh-CN" altLang="en-US" sz="88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用</a:t>
            </a:r>
            <a:r>
              <a:rPr lang="zh-TW" sz="88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瞞騙</a:t>
            </a:r>
            <a:r>
              <a:rPr lang="zh-CN" altLang="en-US" sz="88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方法不蒙神賜福</a:t>
            </a:r>
            <a:endParaRPr lang="en-US" altLang="zh-TW" sz="8800" b="1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3278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4879BB7-12BE-4F3D-AA89-7F7E7B7ACE0D}"/>
              </a:ext>
            </a:extLst>
          </p:cNvPr>
          <p:cNvSpPr txBox="1"/>
          <p:nvPr/>
        </p:nvSpPr>
        <p:spPr>
          <a:xfrm>
            <a:off x="0" y="457200"/>
            <a:ext cx="1219200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zh-CN" altLang="en-US" sz="8000" b="1" u="sng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創</a:t>
            </a:r>
            <a:r>
              <a:rPr lang="en-US" altLang="zh-CN" sz="8000" b="1" u="sng" dirty="0">
                <a:solidFill>
                  <a:srgbClr val="66FFFF"/>
                </a:solidFill>
                <a:effectLst/>
                <a:latin typeface="+mn-lt"/>
                <a:cs typeface="Times New Roman" panose="02020603050405020304" pitchFamily="18" charset="0"/>
              </a:rPr>
              <a:t>12</a:t>
            </a:r>
            <a:r>
              <a:rPr lang="en-US" altLang="zh-CN" sz="8000" b="1" u="sng" dirty="0">
                <a:solidFill>
                  <a:srgbClr val="66FFFF"/>
                </a:solidFill>
                <a:latin typeface="+mn-lt"/>
                <a:cs typeface="Times New Roman" panose="02020603050405020304" pitchFamily="18" charset="0"/>
              </a:rPr>
              <a:t>:3</a:t>
            </a:r>
            <a:r>
              <a:rPr lang="zh-CN" altLang="en-US" sz="8000" b="1" u="sng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 </a:t>
            </a:r>
            <a:endParaRPr lang="en-US" altLang="zh-CN" sz="8000" b="1" u="sng" dirty="0">
              <a:solidFill>
                <a:srgbClr val="66FFFF"/>
              </a:solidFill>
              <a:latin typeface="+mn-ea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zh-CN" sz="8000" b="1" dirty="0">
                <a:effectLst/>
                <a:latin typeface="+mn-ea"/>
                <a:cs typeface="Arial" panose="020B0604020202020204" pitchFamily="34" charset="0"/>
              </a:rPr>
              <a:t>地上的萬族都要</a:t>
            </a:r>
            <a:endParaRPr lang="en-US" altLang="zh-CN" sz="8000" b="1" dirty="0">
              <a:effectLst/>
              <a:latin typeface="+mn-ea"/>
              <a:cs typeface="Arial" panose="020B060402020202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zh-CN" sz="8000" b="1" dirty="0">
                <a:solidFill>
                  <a:srgbClr val="FFFF00"/>
                </a:solidFill>
                <a:effectLst/>
                <a:latin typeface="+mn-ea"/>
                <a:cs typeface="Arial" panose="020B0604020202020204" pitchFamily="34" charset="0"/>
              </a:rPr>
              <a:t>因你得福</a:t>
            </a:r>
            <a:endParaRPr lang="en-US" sz="8000" dirty="0">
              <a:solidFill>
                <a:srgbClr val="FFFF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545749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3400"/>
            <a:ext cx="121919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zh-CN" altLang="en-US" sz="80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神盼望透過你</a:t>
            </a:r>
            <a:endParaRPr lang="en-US" altLang="zh-CN" sz="8000" b="1" dirty="0">
              <a:solidFill>
                <a:srgbClr val="66FFFF"/>
              </a:solidFill>
              <a:latin typeface="+mn-ea"/>
              <a:cs typeface="Times New Roman" panose="02020603050405020304" pitchFamily="18" charset="0"/>
            </a:endParaRPr>
          </a:p>
          <a:p>
            <a:pPr algn="ctr">
              <a:spcAft>
                <a:spcPts val="1800"/>
              </a:spcAft>
            </a:pPr>
            <a:r>
              <a:rPr lang="zh-CN" altLang="en-US" sz="8000" b="1" dirty="0">
                <a:latin typeface="+mn-ea"/>
                <a:cs typeface="Times New Roman" panose="02020603050405020304" pitchFamily="18" charset="0"/>
              </a:rPr>
              <a:t>來祝福</a:t>
            </a:r>
            <a:endParaRPr lang="en-US" altLang="zh-CN" sz="8000" b="1" dirty="0">
              <a:latin typeface="+mn-ea"/>
              <a:cs typeface="Times New Roman" panose="02020603050405020304" pitchFamily="18" charset="0"/>
            </a:endParaRPr>
          </a:p>
          <a:p>
            <a:pPr algn="ctr">
              <a:spcAft>
                <a:spcPts val="1800"/>
              </a:spcAft>
            </a:pPr>
            <a:r>
              <a:rPr lang="zh-CN" altLang="en-US" sz="8000" b="1" dirty="0">
                <a:effectLst/>
                <a:latin typeface="+mn-ea"/>
                <a:cs typeface="Times New Roman" panose="02020603050405020304" pitchFamily="18" charset="0"/>
              </a:rPr>
              <a:t>不是咒詛</a:t>
            </a:r>
            <a:endParaRPr lang="en-US" altLang="zh-TW" sz="8000" b="1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710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95400"/>
            <a:ext cx="12191999" cy="3031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zh-CN" altLang="en-US" sz="88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當</a:t>
            </a:r>
            <a:r>
              <a:rPr lang="zh-TW" sz="88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信靠神的應許</a:t>
            </a:r>
            <a:endParaRPr lang="en-US" altLang="zh-TW" sz="8800" b="1" dirty="0">
              <a:solidFill>
                <a:srgbClr val="66FFFF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ctr">
              <a:spcAft>
                <a:spcPts val="1800"/>
              </a:spcAft>
            </a:pPr>
            <a:r>
              <a:rPr lang="zh-TW" sz="8800" b="1" dirty="0">
                <a:effectLst/>
                <a:latin typeface="+mn-ea"/>
                <a:cs typeface="Times New Roman" panose="02020603050405020304" pitchFamily="18" charset="0"/>
              </a:rPr>
              <a:t>面對危險和困難</a:t>
            </a:r>
            <a:endParaRPr lang="en-US" altLang="zh-TW" sz="8800" b="1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140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39971E3-0D90-4994-CA56-82A955C27964}"/>
              </a:ext>
            </a:extLst>
          </p:cNvPr>
          <p:cNvSpPr txBox="1"/>
          <p:nvPr/>
        </p:nvSpPr>
        <p:spPr>
          <a:xfrm>
            <a:off x="0" y="809685"/>
            <a:ext cx="12192000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7600" b="1" dirty="0">
                <a:solidFill>
                  <a:srgbClr val="66FFFF"/>
                </a:solidFill>
                <a:latin typeface="+mn-ea"/>
              </a:rPr>
              <a:t>如何面對進退兩難的困境？</a:t>
            </a:r>
            <a:endParaRPr lang="en-US" altLang="zh-CN" sz="7600" b="1" dirty="0">
              <a:solidFill>
                <a:srgbClr val="66FFFF"/>
              </a:solidFill>
              <a:latin typeface="+mn-ea"/>
            </a:endParaRPr>
          </a:p>
          <a:p>
            <a:pPr algn="ctr"/>
            <a:r>
              <a:rPr lang="zh-TW" sz="7600" b="1" dirty="0">
                <a:effectLst/>
                <a:latin typeface="+mn-ea"/>
                <a:cs typeface="Times New Roman" panose="02020603050405020304" pitchFamily="18" charset="0"/>
              </a:rPr>
              <a:t>不要用人的聰明和手段</a:t>
            </a:r>
            <a:endParaRPr lang="en-US" altLang="zh-TW" sz="7600" b="1" dirty="0">
              <a:effectLst/>
              <a:latin typeface="+mn-ea"/>
              <a:cs typeface="Times New Roman" panose="02020603050405020304" pitchFamily="18" charset="0"/>
            </a:endParaRPr>
          </a:p>
          <a:p>
            <a:pPr algn="ctr"/>
            <a:r>
              <a:rPr lang="zh-TW" sz="7600" b="1" dirty="0">
                <a:effectLst/>
                <a:latin typeface="+mn-ea"/>
                <a:cs typeface="Times New Roman" panose="02020603050405020304" pitchFamily="18" charset="0"/>
              </a:rPr>
              <a:t>來救自己渡過難關</a:t>
            </a:r>
            <a:endParaRPr lang="en-US" altLang="zh-TW" sz="7600" b="1" dirty="0">
              <a:effectLst/>
              <a:latin typeface="+mn-ea"/>
              <a:cs typeface="Times New Roman" panose="02020603050405020304" pitchFamily="18" charset="0"/>
            </a:endParaRPr>
          </a:p>
          <a:p>
            <a:pPr algn="ctr"/>
            <a:r>
              <a:rPr lang="zh-CN" altLang="en-US" sz="7600" b="1" dirty="0">
                <a:latin typeface="+mn-ea"/>
                <a:cs typeface="Times New Roman" panose="02020603050405020304" pitchFamily="18" charset="0"/>
              </a:rPr>
              <a:t>要</a:t>
            </a:r>
            <a:r>
              <a:rPr lang="zh-TW" sz="7600" b="1" dirty="0">
                <a:effectLst/>
                <a:latin typeface="+mn-ea"/>
                <a:cs typeface="Times New Roman" panose="02020603050405020304" pitchFamily="18" charset="0"/>
              </a:rPr>
              <a:t>全然信靠神來脫離危險</a:t>
            </a:r>
            <a:endParaRPr lang="en-US" sz="7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6203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52600"/>
            <a:ext cx="12191999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CN" altLang="en-US" sz="7800" b="1" dirty="0">
                <a:solidFill>
                  <a:srgbClr val="66FFFF"/>
                </a:solidFill>
                <a:latin typeface="+mn-ea"/>
              </a:rPr>
              <a:t>如何面對進退兩難的困境？</a:t>
            </a:r>
            <a:endParaRPr lang="en-US" altLang="zh-CN" sz="7800" b="1" dirty="0">
              <a:solidFill>
                <a:srgbClr val="66FFFF"/>
              </a:solidFill>
              <a:latin typeface="+mn-ea"/>
            </a:endParaRPr>
          </a:p>
          <a:p>
            <a:pPr algn="ctr">
              <a:spcAft>
                <a:spcPts val="4800"/>
              </a:spcAft>
            </a:pPr>
            <a:r>
              <a:rPr lang="zh-CN" altLang="en-US" sz="8000" b="1" dirty="0">
                <a:solidFill>
                  <a:prstClr val="white"/>
                </a:solidFill>
                <a:latin typeface="+mn-ea"/>
              </a:rPr>
              <a:t>創世記 </a:t>
            </a:r>
            <a:r>
              <a:rPr lang="en-US" altLang="zh-CN" sz="8000" b="1" dirty="0">
                <a:solidFill>
                  <a:prstClr val="white"/>
                </a:solidFill>
                <a:latin typeface="+mn-lt"/>
              </a:rPr>
              <a:t>12:10-20</a:t>
            </a:r>
            <a:endParaRPr lang="en-US" sz="8000" dirty="0">
              <a:solidFill>
                <a:prstClr val="whit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5860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43A55BB-87EB-46EF-BCFF-8A837B8AE3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6" r="1955" b="7088"/>
          <a:stretch/>
        </p:blipFill>
        <p:spPr>
          <a:xfrm>
            <a:off x="1600200" y="1600200"/>
            <a:ext cx="9195956" cy="252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408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0" y="0"/>
            <a:ext cx="1219200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6000" b="1" baseline="30000" dirty="0">
                <a:latin typeface="+mn-lt"/>
              </a:rPr>
              <a:t>10 </a:t>
            </a:r>
            <a:r>
              <a:rPr lang="zh-CN" altLang="en-US" sz="6000" b="1" dirty="0">
                <a:latin typeface="+mn-lt"/>
              </a:rPr>
              <a:t>那地遭遇饑荒。因</a:t>
            </a:r>
            <a:r>
              <a:rPr lang="zh-CN" altLang="en-US" sz="6000" b="1" dirty="0">
                <a:solidFill>
                  <a:srgbClr val="FFC000"/>
                </a:solidFill>
                <a:latin typeface="+mn-lt"/>
              </a:rPr>
              <a:t>饑荒甚大</a:t>
            </a:r>
            <a:r>
              <a:rPr lang="zh-CN" altLang="en-US" sz="6000" b="1" dirty="0">
                <a:latin typeface="+mn-lt"/>
              </a:rPr>
              <a:t>，亞伯蘭就下埃及去，要在那裏暫居。 </a:t>
            </a:r>
            <a:endParaRPr lang="en-US" sz="60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en-US" sz="6000" b="1" baseline="30000" dirty="0">
                <a:latin typeface="+mn-lt"/>
              </a:rPr>
              <a:t>11</a:t>
            </a:r>
            <a:r>
              <a:rPr lang="en-US" sz="6000" b="1" dirty="0">
                <a:latin typeface="+mn-lt"/>
              </a:rPr>
              <a:t> </a:t>
            </a:r>
            <a:r>
              <a:rPr lang="zh-CN" altLang="en-US" sz="6000" b="1" dirty="0">
                <a:latin typeface="+mn-lt"/>
              </a:rPr>
              <a:t>將近埃及，就對他妻子撒萊說：我知道你是容貌俊美的婦人。  </a:t>
            </a:r>
            <a:endParaRPr lang="en-US" altLang="zh-CN" sz="60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en-US" sz="6000" b="1" baseline="30000" dirty="0">
                <a:latin typeface="+mn-lt"/>
              </a:rPr>
              <a:t>12</a:t>
            </a:r>
            <a:r>
              <a:rPr lang="en-US" sz="6000" b="1" dirty="0">
                <a:latin typeface="+mn-lt"/>
              </a:rPr>
              <a:t> </a:t>
            </a:r>
            <a:r>
              <a:rPr lang="zh-CN" altLang="en-US" sz="6000" b="1" dirty="0">
                <a:latin typeface="+mn-lt"/>
              </a:rPr>
              <a:t>埃及人看見你必說：</a:t>
            </a:r>
            <a:r>
              <a:rPr lang="en-US" altLang="zh-CN" sz="60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zh-CN" altLang="en-US" sz="6000" b="1" dirty="0">
                <a:latin typeface="+mn-lt"/>
              </a:rPr>
              <a:t>這是他的妻子</a:t>
            </a:r>
            <a:r>
              <a:rPr lang="en-US" altLang="zh-CN" sz="6000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zh-CN" altLang="en-US" sz="6000" b="1" dirty="0">
                <a:latin typeface="+mn-lt"/>
              </a:rPr>
              <a:t>，他們就要殺我，却叫你存活。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139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CCA0B8-60AE-1EF2-248F-AD60A57C35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2DF848EE-FC8E-415A-C9F4-F81E491D6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6600" b="1" baseline="30000" dirty="0">
                <a:latin typeface="+mn-lt"/>
              </a:rPr>
              <a:t>13</a:t>
            </a:r>
            <a:r>
              <a:rPr lang="en-US" sz="6600" b="1" dirty="0">
                <a:latin typeface="+mn-lt"/>
              </a:rPr>
              <a:t> </a:t>
            </a:r>
            <a:r>
              <a:rPr lang="zh-CN" altLang="en-US" sz="6600" b="1" dirty="0">
                <a:solidFill>
                  <a:srgbClr val="FFFF00"/>
                </a:solidFill>
                <a:latin typeface="+mn-lt"/>
              </a:rPr>
              <a:t>求你說，你是我的妹子</a:t>
            </a:r>
            <a:endParaRPr lang="en-US" altLang="zh-CN" sz="6600" b="1" dirty="0">
              <a:solidFill>
                <a:srgbClr val="FFFF00"/>
              </a:solidFill>
              <a:latin typeface="+mn-lt"/>
            </a:endParaRPr>
          </a:p>
          <a:p>
            <a:pPr algn="ctr">
              <a:spcAft>
                <a:spcPts val="0"/>
              </a:spcAft>
            </a:pPr>
            <a:r>
              <a:rPr lang="zh-CN" altLang="en-US" sz="6600" b="1" dirty="0">
                <a:latin typeface="+mn-lt"/>
              </a:rPr>
              <a:t>使我因你得平安</a:t>
            </a:r>
            <a:endParaRPr lang="en-US" altLang="zh-CN" sz="6600" b="1" dirty="0">
              <a:latin typeface="+mn-lt"/>
            </a:endParaRPr>
          </a:p>
          <a:p>
            <a:pPr algn="ctr">
              <a:spcAft>
                <a:spcPts val="0"/>
              </a:spcAft>
            </a:pPr>
            <a:r>
              <a:rPr lang="zh-CN" altLang="en-US" sz="6600" b="1" dirty="0">
                <a:latin typeface="+mn-lt"/>
              </a:rPr>
              <a:t>我的命也因你存活</a:t>
            </a:r>
            <a:endParaRPr lang="en-US" sz="6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6654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81200"/>
            <a:ext cx="12191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CN" altLang="en-US" sz="9600" b="1" dirty="0">
                <a:solidFill>
                  <a:srgbClr val="66FFFF"/>
                </a:solidFill>
                <a:latin typeface="+mn-ea"/>
              </a:rPr>
              <a:t>是否必須去埃及？</a:t>
            </a:r>
            <a:endParaRPr lang="en-US" altLang="zh-CN" sz="9600" b="1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19744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533400" y="0"/>
            <a:ext cx="10896600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6600" b="1" baseline="30000" dirty="0">
                <a:latin typeface="+mn-lt"/>
              </a:rPr>
              <a:t>10</a:t>
            </a:r>
            <a:r>
              <a:rPr lang="en-US" sz="6600" b="1" dirty="0">
                <a:solidFill>
                  <a:srgbClr val="66FFFF"/>
                </a:solidFill>
                <a:latin typeface="+mn-lt"/>
              </a:rPr>
              <a:t> </a:t>
            </a:r>
            <a:r>
              <a:rPr lang="zh-CN" altLang="en-US" sz="6600" b="1" dirty="0">
                <a:latin typeface="+mn-ea"/>
              </a:rPr>
              <a:t>那地遭遇饑荒</a:t>
            </a:r>
            <a:endParaRPr lang="en-US" altLang="zh-CN" sz="6600" b="1" dirty="0">
              <a:latin typeface="+mn-ea"/>
            </a:endParaRPr>
          </a:p>
          <a:p>
            <a:pPr>
              <a:spcAft>
                <a:spcPts val="600"/>
              </a:spcAft>
            </a:pPr>
            <a:r>
              <a:rPr lang="zh-CN" altLang="en-US" sz="6600" b="1" dirty="0">
                <a:latin typeface="+mn-ea"/>
              </a:rPr>
              <a:t>因</a:t>
            </a:r>
            <a:r>
              <a:rPr lang="zh-CN" altLang="en-US" sz="6600" b="1" dirty="0">
                <a:solidFill>
                  <a:srgbClr val="FFC000"/>
                </a:solidFill>
                <a:latin typeface="+mn-ea"/>
              </a:rPr>
              <a:t>饑荒甚大</a:t>
            </a:r>
            <a:endParaRPr lang="en-US" altLang="zh-CN" sz="6600" b="1" dirty="0">
              <a:latin typeface="+mn-ea"/>
            </a:endParaRPr>
          </a:p>
          <a:p>
            <a:pPr>
              <a:spcAft>
                <a:spcPts val="600"/>
              </a:spcAft>
            </a:pPr>
            <a:r>
              <a:rPr lang="zh-CN" altLang="en-US" sz="6600" b="1" dirty="0">
                <a:latin typeface="+mn-ea"/>
              </a:rPr>
              <a:t>亞伯蘭就下</a:t>
            </a:r>
            <a:r>
              <a:rPr lang="zh-CN" altLang="en-US" sz="6600" b="1" dirty="0">
                <a:solidFill>
                  <a:srgbClr val="FFFF00"/>
                </a:solidFill>
                <a:latin typeface="+mn-ea"/>
              </a:rPr>
              <a:t>埃及</a:t>
            </a:r>
            <a:r>
              <a:rPr lang="zh-CN" altLang="en-US" sz="6600" b="1" dirty="0">
                <a:latin typeface="+mn-ea"/>
              </a:rPr>
              <a:t>去</a:t>
            </a:r>
            <a:br>
              <a:rPr lang="en-US" altLang="zh-CN" sz="6600" b="1" dirty="0">
                <a:latin typeface="+mn-ea"/>
              </a:rPr>
            </a:br>
            <a:r>
              <a:rPr lang="zh-CN" altLang="en-US" sz="6600" b="1" dirty="0">
                <a:latin typeface="+mn-ea"/>
              </a:rPr>
              <a:t>要在那裏</a:t>
            </a:r>
            <a:r>
              <a:rPr lang="zh-CN" altLang="en-US" sz="6600" b="1" dirty="0">
                <a:solidFill>
                  <a:srgbClr val="FFFF00"/>
                </a:solidFill>
                <a:latin typeface="+mn-ea"/>
              </a:rPr>
              <a:t>暫居</a:t>
            </a:r>
            <a:endParaRPr lang="en-US" sz="3200" b="1" dirty="0">
              <a:latin typeface="+mn-ea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7B79CA1-9708-4F10-AE67-8BB4F5B836E0}"/>
              </a:ext>
            </a:extLst>
          </p:cNvPr>
          <p:cNvSpPr/>
          <p:nvPr/>
        </p:nvSpPr>
        <p:spPr>
          <a:xfrm>
            <a:off x="4800600" y="2316930"/>
            <a:ext cx="1752600" cy="9144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F93B36-8A07-4250-BB75-9ED42585359B}"/>
              </a:ext>
            </a:extLst>
          </p:cNvPr>
          <p:cNvSpPr txBox="1"/>
          <p:nvPr/>
        </p:nvSpPr>
        <p:spPr>
          <a:xfrm>
            <a:off x="7612931" y="2154436"/>
            <a:ext cx="45790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6000" dirty="0">
                <a:solidFill>
                  <a:srgbClr val="FFFF00"/>
                </a:solidFill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מִצְרַיִם</a:t>
            </a:r>
            <a:r>
              <a:rPr lang="en-US" sz="6000" dirty="0">
                <a:solidFill>
                  <a:srgbClr val="FFFF00"/>
                </a:solidFill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4800" b="1" dirty="0">
                <a:solidFill>
                  <a:srgbClr val="FFFF00"/>
                </a:solidFill>
                <a:latin typeface="+mn-lt"/>
              </a:rPr>
              <a:t>Mizraim</a:t>
            </a:r>
            <a:endParaRPr lang="en-US" sz="4800" dirty="0">
              <a:solidFill>
                <a:srgbClr val="FFFF00"/>
              </a:solidFill>
              <a:effectLst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0C19F54-42F2-4780-8F10-DE8498A64AE6}"/>
              </a:ext>
            </a:extLst>
          </p:cNvPr>
          <p:cNvSpPr/>
          <p:nvPr/>
        </p:nvSpPr>
        <p:spPr>
          <a:xfrm>
            <a:off x="4020820" y="3312901"/>
            <a:ext cx="1752600" cy="9144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AAE1B1-B81C-4027-8103-770F570590E5}"/>
              </a:ext>
            </a:extLst>
          </p:cNvPr>
          <p:cNvSpPr txBox="1"/>
          <p:nvPr/>
        </p:nvSpPr>
        <p:spPr>
          <a:xfrm>
            <a:off x="4648200" y="3333644"/>
            <a:ext cx="226523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SA" sz="6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גוּר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9AEF2F-2AED-442C-A80E-9DB01FE4474B}"/>
              </a:ext>
            </a:extLst>
          </p:cNvPr>
          <p:cNvSpPr txBox="1"/>
          <p:nvPr/>
        </p:nvSpPr>
        <p:spPr>
          <a:xfrm>
            <a:off x="533400" y="4766608"/>
            <a:ext cx="11430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sz="60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出</a:t>
            </a:r>
            <a:r>
              <a:rPr lang="en-US" sz="6000" b="1" dirty="0">
                <a:solidFill>
                  <a:srgbClr val="66FFFF"/>
                </a:solidFill>
                <a:effectLst/>
                <a:latin typeface="+mn-lt"/>
                <a:cs typeface="Times New Roman" panose="02020603050405020304" pitchFamily="18" charset="0"/>
              </a:rPr>
              <a:t>1:8</a:t>
            </a:r>
            <a:r>
              <a:rPr lang="en-US" sz="6000" b="1" dirty="0"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lang="zh-CN" sz="6000" b="1" dirty="0">
                <a:effectLst/>
                <a:latin typeface="+mn-ea"/>
                <a:cs typeface="Arial" panose="020B0604020202020204" pitchFamily="34" charset="0"/>
              </a:rPr>
              <a:t>有不認識約瑟的新王起來治理埃及</a:t>
            </a:r>
            <a:r>
              <a:rPr lang="en-US" altLang="zh-CN" sz="6000" b="1" dirty="0">
                <a:latin typeface="+mn-ea"/>
                <a:cs typeface="Arial" panose="020B0604020202020204" pitchFamily="34" charset="0"/>
              </a:rPr>
              <a:t>…</a:t>
            </a:r>
            <a:endParaRPr lang="en-US" sz="6000" b="1" dirty="0">
              <a:latin typeface="+mn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518906-A803-B159-4F74-73BDF57186AA}"/>
              </a:ext>
            </a:extLst>
          </p:cNvPr>
          <p:cNvSpPr txBox="1"/>
          <p:nvPr/>
        </p:nvSpPr>
        <p:spPr>
          <a:xfrm>
            <a:off x="7010400" y="3498092"/>
            <a:ext cx="24445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latin typeface="+mn-lt"/>
                <a:cs typeface="Times New Roman" panose="02020603050405020304" pitchFamily="18" charset="0"/>
              </a:rPr>
              <a:t>sojourn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BFEB48-E091-E476-398B-251EEB94755E}"/>
              </a:ext>
            </a:extLst>
          </p:cNvPr>
          <p:cNvSpPr txBox="1"/>
          <p:nvPr/>
        </p:nvSpPr>
        <p:spPr>
          <a:xfrm>
            <a:off x="9624170" y="1484121"/>
            <a:ext cx="18323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5400" b="1" dirty="0"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麥西</a:t>
            </a:r>
            <a:r>
              <a:rPr lang="en-US" altLang="zh-CN" sz="4800" b="1" dirty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endParaRPr lang="en-US" sz="4800" b="1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321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 animBg="1"/>
      <p:bldP spid="7" grpId="0"/>
      <p:bldP spid="8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95400"/>
            <a:ext cx="12191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zh-CN" altLang="en-US" sz="9600" b="1" dirty="0">
                <a:solidFill>
                  <a:srgbClr val="66FFFF"/>
                </a:solidFill>
                <a:latin typeface="+mn-ea"/>
                <a:cs typeface="Times New Roman" panose="02020603050405020304" pitchFamily="18" charset="0"/>
              </a:rPr>
              <a:t>亞伯蘭進退兩難！</a:t>
            </a:r>
            <a:endParaRPr lang="en-US" altLang="zh-TW" sz="9600" b="1" dirty="0">
              <a:solidFill>
                <a:srgbClr val="66FFFF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937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0" y="685800"/>
            <a:ext cx="121920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2400"/>
              </a:spcAft>
            </a:pPr>
            <a:r>
              <a:rPr lang="zh-CN" altLang="en-US" sz="7200" b="1" dirty="0">
                <a:solidFill>
                  <a:srgbClr val="66FFFF"/>
                </a:solidFill>
                <a:latin typeface="+mn-ea"/>
              </a:rPr>
              <a:t>如何解决？</a:t>
            </a:r>
            <a:endParaRPr lang="en-US" sz="7200" b="1" dirty="0">
              <a:solidFill>
                <a:srgbClr val="66FFFF"/>
              </a:solidFill>
              <a:latin typeface="+mn-ea"/>
            </a:endParaRPr>
          </a:p>
          <a:p>
            <a:pPr algn="ctr">
              <a:spcAft>
                <a:spcPts val="0"/>
              </a:spcAft>
            </a:pPr>
            <a:r>
              <a:rPr lang="en-US" sz="6600" b="1" baseline="30000" dirty="0">
                <a:latin typeface="+mn-lt"/>
              </a:rPr>
              <a:t>13 </a:t>
            </a:r>
            <a:r>
              <a:rPr lang="zh-CN" altLang="en-US" sz="6600" b="1" dirty="0">
                <a:solidFill>
                  <a:srgbClr val="FFFF00"/>
                </a:solidFill>
                <a:latin typeface="+mn-ea"/>
              </a:rPr>
              <a:t>求你說，你是我的妹子</a:t>
            </a:r>
            <a:endParaRPr lang="en-US" altLang="zh-CN" sz="6600" b="1" dirty="0">
              <a:latin typeface="+mn-ea"/>
            </a:endParaRPr>
          </a:p>
          <a:p>
            <a:pPr algn="ctr">
              <a:spcAft>
                <a:spcPts val="0"/>
              </a:spcAft>
            </a:pPr>
            <a:r>
              <a:rPr lang="zh-CN" altLang="en-US" sz="6600" b="1" dirty="0">
                <a:latin typeface="+mn-ea"/>
              </a:rPr>
              <a:t>使我因你得平安</a:t>
            </a:r>
            <a:endParaRPr lang="en-US" altLang="zh-CN" sz="6600" b="1" dirty="0">
              <a:latin typeface="+mn-ea"/>
            </a:endParaRPr>
          </a:p>
          <a:p>
            <a:pPr algn="ctr">
              <a:spcAft>
                <a:spcPts val="0"/>
              </a:spcAft>
            </a:pPr>
            <a:r>
              <a:rPr lang="zh-CN" altLang="en-US" sz="6600" b="1" dirty="0">
                <a:solidFill>
                  <a:srgbClr val="FFFF00"/>
                </a:solidFill>
                <a:latin typeface="+mn-ea"/>
              </a:rPr>
              <a:t>我的命也因你存活</a:t>
            </a:r>
            <a:endParaRPr lang="en-US" sz="6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5292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1">
      <a:majorFont>
        <a:latin typeface="Calibri"/>
        <a:ea typeface="KaiTi"/>
        <a:cs typeface=""/>
      </a:majorFont>
      <a:minorFont>
        <a:latin typeface="Calibri"/>
        <a:ea typeface="KaiT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-DengXian">
      <a:majorFont>
        <a:latin typeface="Calibri"/>
        <a:ea typeface="DengXian"/>
        <a:cs typeface=""/>
      </a:majorFont>
      <a:minorFont>
        <a:latin typeface="Calibri"/>
        <a:ea typeface="DengXia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</TotalTime>
  <Words>645</Words>
  <Application>Microsoft Office PowerPoint</Application>
  <PresentationFormat>Widescreen</PresentationFormat>
  <Paragraphs>78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Times New Roman</vt:lpstr>
      <vt:lpstr>Calibri</vt:lpstr>
      <vt:lpstr>KaiTi</vt:lpstr>
      <vt:lpstr>DengXian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Larry Wong</dc:creator>
  <cp:lastModifiedBy>Larry Wong</cp:lastModifiedBy>
  <cp:revision>52</cp:revision>
  <dcterms:created xsi:type="dcterms:W3CDTF">2008-05-13T23:38:07Z</dcterms:created>
  <dcterms:modified xsi:type="dcterms:W3CDTF">2025-06-07T15:29:38Z</dcterms:modified>
</cp:coreProperties>
</file>