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14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2133600" y="2044111"/>
            <a:ext cx="14554199" cy="43858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7061"/>
              </a:lnSpc>
            </a:pPr>
            <a:r>
              <a:rPr lang="zh-CN" altLang="en-US" sz="12186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積善之家必有餘慶</a:t>
            </a:r>
          </a:p>
          <a:p>
            <a:pPr algn="ctr">
              <a:lnSpc>
                <a:spcPts val="17061"/>
              </a:lnSpc>
            </a:pPr>
            <a:endParaRPr lang="en-US" sz="12186">
              <a:solidFill>
                <a:srgbClr val="70743E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4818282" y="5373207"/>
            <a:ext cx="8306459" cy="873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03"/>
              </a:lnSpc>
            </a:pPr>
            <a:r>
              <a:rPr lang="en-US" sz="5217" b="1">
                <a:solidFill>
                  <a:srgbClr val="8F644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Raleway Semi-Bold"/>
                <a:sym typeface="Raleway Semi-Bold"/>
              </a:rPr>
              <a:t>傳道書 </a:t>
            </a:r>
            <a:r>
              <a:rPr lang="en-US" sz="5217" b="1">
                <a:solidFill>
                  <a:srgbClr val="8F6446"/>
                </a:solidFill>
                <a:latin typeface="Calibri" panose="020F0502020204030204" pitchFamily="34" charset="0"/>
                <a:ea typeface="Raleway Semi-Bold"/>
                <a:cs typeface="Calibri" panose="020F0502020204030204" pitchFamily="34" charset="0"/>
                <a:sym typeface="Raleway Semi-Bold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652841" y="2255388"/>
            <a:ext cx="17379817" cy="57708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959"/>
              </a:lnSpc>
            </a:pPr>
            <a:r>
              <a:rPr lang="en-US" sz="6399">
                <a:solidFill>
                  <a:srgbClr val="8F6446"/>
                </a:solidFill>
                <a:latin typeface="Raleway"/>
                <a:ea typeface="Raleway"/>
                <a:cs typeface="Raleway"/>
                <a:sym typeface="Raleway"/>
              </a:rPr>
              <a:t>1 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當將你的糧食撒在水面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因為</a:t>
            </a:r>
            <a:r>
              <a:rPr lang="en-US" sz="6399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日久必能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得著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。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 </a:t>
            </a:r>
          </a:p>
          <a:p>
            <a:pPr algn="l">
              <a:lnSpc>
                <a:spcPts val="8959"/>
              </a:lnSpc>
            </a:pPr>
            <a:r>
              <a:rPr lang="en-US" sz="6399">
                <a:solidFill>
                  <a:srgbClr val="8F6446"/>
                </a:solidFill>
                <a:latin typeface="Raleway"/>
                <a:ea typeface="Raleway"/>
                <a:cs typeface="Raleway"/>
                <a:sym typeface="Raleway"/>
              </a:rPr>
              <a:t>2 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你要分給七人或分給八人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因為</a:t>
            </a:r>
            <a:r>
              <a:rPr lang="en-US" sz="6399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你不知道將來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有什麼災禍臨到地上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。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 </a:t>
            </a:r>
          </a:p>
          <a:p>
            <a:pPr algn="l">
              <a:lnSpc>
                <a:spcPts val="8959"/>
              </a:lnSpc>
            </a:pPr>
            <a:r>
              <a:rPr lang="en-US" sz="6400">
                <a:solidFill>
                  <a:srgbClr val="8F6446"/>
                </a:solidFill>
                <a:latin typeface="Raleway"/>
                <a:ea typeface="Raleway"/>
                <a:cs typeface="Raleway"/>
                <a:sym typeface="Raleway"/>
              </a:rPr>
              <a:t>3</a:t>
            </a:r>
            <a:r>
              <a:rPr lang="en-US" sz="6399">
                <a:solidFill>
                  <a:srgbClr val="8F6446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雲若滿了雨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就必傾倒在地上</a:t>
            </a:r>
            <a:r>
              <a:rPr lang="en-US" sz="6399">
                <a:solidFill>
                  <a:srgbClr val="8F6446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Raleway"/>
                <a:sym typeface="Raleway"/>
              </a:rPr>
              <a:t>；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樹若向南倒或向北倒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樹倒在何處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就存在何處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。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867400" y="409892"/>
            <a:ext cx="5655566" cy="10540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  <a:spcBef>
                <a:spcPct val="0"/>
              </a:spcBef>
            </a:pPr>
            <a:r>
              <a:rPr lang="en-US" sz="6399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為什麼要行善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652841" y="1333382"/>
            <a:ext cx="17379817" cy="70019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840"/>
              </a:lnSpc>
            </a:pPr>
            <a:r>
              <a:rPr lang="en-US" sz="5600">
                <a:solidFill>
                  <a:srgbClr val="8F6446"/>
                </a:solidFill>
                <a:latin typeface="Raleway"/>
                <a:ea typeface="Raleway"/>
                <a:cs typeface="Raleway"/>
                <a:sym typeface="Raleway"/>
              </a:rPr>
              <a:t>4 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看風的必不撒種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望雲的必不收割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。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 </a:t>
            </a:r>
          </a:p>
          <a:p>
            <a:pPr algn="l">
              <a:lnSpc>
                <a:spcPts val="7840"/>
              </a:lnSpc>
            </a:pPr>
            <a:r>
              <a:rPr lang="en-US" sz="5600">
                <a:solidFill>
                  <a:srgbClr val="8F6446"/>
                </a:solidFill>
                <a:latin typeface="Raleway"/>
                <a:ea typeface="Raleway"/>
                <a:cs typeface="Raleway"/>
                <a:sym typeface="Raleway"/>
              </a:rPr>
              <a:t>5 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風從何道來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骨頭在懷孕婦人的胎中如何長成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你尚且</a:t>
            </a:r>
            <a:r>
              <a:rPr lang="en-US" sz="5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不得知道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這樣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行萬事之神的作為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 smtClean="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你更</a:t>
            </a:r>
            <a:r>
              <a:rPr lang="en-US" sz="560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不得知  道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。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 </a:t>
            </a:r>
          </a:p>
          <a:p>
            <a:pPr algn="l">
              <a:lnSpc>
                <a:spcPts val="7840"/>
              </a:lnSpc>
            </a:pPr>
            <a:r>
              <a:rPr lang="en-US" sz="5600">
                <a:solidFill>
                  <a:srgbClr val="8F6446"/>
                </a:solidFill>
                <a:latin typeface="Raleway"/>
                <a:ea typeface="Raleway"/>
                <a:cs typeface="Raleway"/>
                <a:sym typeface="Raleway"/>
              </a:rPr>
              <a:t>6 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早晨要撒你的種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晚上也不要歇你的手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因為</a:t>
            </a:r>
            <a:r>
              <a:rPr lang="en-US" sz="5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你不知道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那一樣發旺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或是早撒的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或是晚撒的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5600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或是兩樣都好</a:t>
            </a:r>
            <a:r>
              <a:rPr lang="en-US" sz="5600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。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54092" y="100092"/>
            <a:ext cx="17379817" cy="10608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  <a:spcBef>
                <a:spcPct val="0"/>
              </a:spcBef>
            </a:pPr>
            <a:r>
              <a:rPr lang="en-US" sz="6399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行善的態度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454092" y="2966767"/>
            <a:ext cx="17379817" cy="34624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959"/>
              </a:lnSpc>
            </a:pPr>
            <a:r>
              <a:rPr lang="en-US" sz="6399">
                <a:solidFill>
                  <a:srgbClr val="8F6446"/>
                </a:solidFill>
                <a:latin typeface="Raleway"/>
                <a:ea typeface="Raleway"/>
                <a:cs typeface="Raleway"/>
                <a:sym typeface="Raleway"/>
              </a:rPr>
              <a:t>7 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光本是佳美的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眼見日光也是可悅的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。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 </a:t>
            </a:r>
          </a:p>
          <a:p>
            <a:pPr algn="l">
              <a:lnSpc>
                <a:spcPts val="8959"/>
              </a:lnSpc>
            </a:pPr>
            <a:r>
              <a:rPr lang="en-US" sz="6399">
                <a:solidFill>
                  <a:srgbClr val="8F6446"/>
                </a:solidFill>
                <a:latin typeface="Raleway"/>
                <a:ea typeface="Raleway"/>
                <a:cs typeface="Raleway"/>
                <a:sym typeface="Raleway"/>
              </a:rPr>
              <a:t>8 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人活多年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就當快樂多年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。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然而也當想到</a:t>
            </a:r>
            <a:r>
              <a:rPr lang="en-US" sz="6399" b="1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 Bold"/>
                <a:sym typeface="Raleway Bold"/>
              </a:rPr>
              <a:t>黑暗</a:t>
            </a:r>
            <a:r>
              <a:rPr lang="en-US" sz="6399">
                <a:solidFill>
                  <a:srgbClr val="8F644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的日子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6399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因為這日子必多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，</a:t>
            </a:r>
            <a:r>
              <a:rPr lang="en-US" sz="6399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所要來的都是</a:t>
            </a:r>
            <a:r>
              <a:rPr lang="en-US" sz="6399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 Bold"/>
                <a:sym typeface="Raleway Bold"/>
              </a:rPr>
              <a:t>虛空</a:t>
            </a:r>
            <a:r>
              <a:rPr lang="en-US" sz="6399">
                <a:solidFill>
                  <a:srgbClr val="8F6446"/>
                </a:solidFill>
                <a:latin typeface="+mn-ea"/>
                <a:cs typeface="Raleway"/>
                <a:sym typeface="Raleway"/>
              </a:rPr>
              <a:t>。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54092" y="745836"/>
            <a:ext cx="17379817" cy="10608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  <a:spcBef>
                <a:spcPct val="0"/>
              </a:spcBef>
            </a:pPr>
            <a:r>
              <a:rPr lang="en-US" sz="6399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為善最樂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454092" y="2947717"/>
            <a:ext cx="17379817" cy="37985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080"/>
              </a:lnSpc>
            </a:pPr>
            <a:r>
              <a:rPr lang="en-US" sz="7200" b="1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 Bold"/>
                <a:sym typeface="Raleway Bold"/>
              </a:rPr>
              <a:t>短暫不長</a:t>
            </a:r>
          </a:p>
          <a:p>
            <a:pPr algn="ctr">
              <a:lnSpc>
                <a:spcPts val="10080"/>
              </a:lnSpc>
            </a:pPr>
            <a:r>
              <a:rPr lang="en-US" sz="7200" b="1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 Bold"/>
                <a:sym typeface="Raleway Bold"/>
              </a:rPr>
              <a:t>無足輕重</a:t>
            </a:r>
          </a:p>
          <a:p>
            <a:pPr algn="ctr">
              <a:lnSpc>
                <a:spcPts val="10080"/>
              </a:lnSpc>
            </a:pPr>
            <a:r>
              <a:rPr lang="en-US" sz="7200" b="1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 Bold"/>
                <a:sym typeface="Raleway Bold"/>
              </a:rPr>
              <a:t>轉瞬即逝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54092" y="717261"/>
            <a:ext cx="17379817" cy="13213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200"/>
              </a:lnSpc>
              <a:spcBef>
                <a:spcPct val="0"/>
              </a:spcBef>
            </a:pPr>
            <a:r>
              <a:rPr lang="en-US" sz="8000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aleway"/>
                <a:sym typeface="Raleway"/>
              </a:rPr>
              <a:t>虛空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4818282" y="6860535"/>
            <a:ext cx="8306459" cy="873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730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217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Raleway Semi-Bold"/>
                <a:sym typeface="Raleway Semi-Bold"/>
              </a:rPr>
              <a:t>（箴言</a:t>
            </a:r>
            <a:r>
              <a:rPr kumimoji="0" lang="en-US" altLang="zh-CN" sz="5217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Raleway Semi-Bold"/>
                <a:sym typeface="Raleway Semi-Bold"/>
              </a:rPr>
              <a:t>11</a:t>
            </a:r>
            <a:r>
              <a:rPr kumimoji="0" lang="zh-CN" altLang="en-US" sz="5217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Raleway Semi-Bold"/>
                <a:sym typeface="Raleway Semi-Bold"/>
              </a:rPr>
              <a:t>）</a:t>
            </a:r>
            <a:endParaRPr kumimoji="0" lang="en-US" sz="5217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 Light" panose="020B0303020204020204" pitchFamily="34" charset="0"/>
              <a:ea typeface="Raleway Semi-Bold"/>
              <a:cs typeface="Calibri" panose="020F0502020204030204" pitchFamily="34" charset="0"/>
              <a:sym typeface="Raleway Semi-Bol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32464" y="1398041"/>
            <a:ext cx="13421936" cy="51809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008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24 有施散的</a:t>
            </a:r>
            <a:r>
              <a:rPr kumimoji="0" lang="en-US" sz="7200" b="0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Canva Sans"/>
                <a:sym typeface="Canva Sans"/>
              </a:rPr>
              <a:t>，</a:t>
            </a:r>
            <a:r>
              <a:rPr kumimoji="0" lang="en-US" sz="7200" b="0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卻更增添</a:t>
            </a:r>
            <a:r>
              <a:rPr kumimoji="0" lang="en-US" sz="7200" b="0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Canva Sans"/>
                <a:sym typeface="Canva Sans"/>
              </a:rPr>
              <a:t>；</a:t>
            </a:r>
          </a:p>
          <a:p>
            <a:pPr marL="0" marR="0" lvl="0" indent="0" algn="l" defTabSz="914400" rtl="0" eaLnBrk="1" fontAlgn="auto" latinLnBrk="0" hangingPunct="1">
              <a:lnSpc>
                <a:spcPts val="1008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smtClean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    有吝惜過度的</a:t>
            </a:r>
            <a:r>
              <a:rPr kumimoji="0" lang="en-US" sz="7200" b="0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Canva Sans"/>
                <a:sym typeface="Canva Sans"/>
              </a:rPr>
              <a:t>，</a:t>
            </a:r>
            <a:r>
              <a:rPr kumimoji="0" lang="en-US" sz="7200" b="0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反致窮乏</a:t>
            </a:r>
            <a:r>
              <a:rPr kumimoji="0" lang="en-US" sz="7200" b="0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Canva Sans"/>
                <a:sym typeface="Canva San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ts val="1008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25 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好施捨的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Canva Sans Bold"/>
                <a:sym typeface="Canva Sans Bold"/>
              </a:rPr>
              <a:t>，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必得豐裕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Canva Sans Bold"/>
                <a:sym typeface="Canva Sans Bold"/>
              </a:rPr>
              <a:t>；</a:t>
            </a:r>
          </a:p>
          <a:p>
            <a:pPr marL="0" marR="0" lvl="0" indent="0" algn="l" defTabSz="914400" rtl="0" eaLnBrk="1" fontAlgn="auto" latinLnBrk="0" hangingPunct="1">
              <a:lnSpc>
                <a:spcPts val="1008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     </a:t>
            </a:r>
            <a:r>
              <a:rPr kumimoji="0" lang="en-US" sz="7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滋潤人的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Canva Sans Bold"/>
                <a:sym typeface="Canva Sans Bold"/>
              </a:rPr>
              <a:t>，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必得滋潤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Canva Sans Bold"/>
                <a:sym typeface="Canva Sans Bold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6686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1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1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48507" y="0"/>
            <a:ext cx="12149620" cy="10782788"/>
          </a:xfrm>
          <a:custGeom>
            <a:avLst/>
            <a:gdLst/>
            <a:ahLst/>
            <a:cxnLst/>
            <a:rect l="l" t="t" r="r" b="b"/>
            <a:pathLst>
              <a:path w="12149620" h="10782788">
                <a:moveTo>
                  <a:pt x="0" y="0"/>
                </a:moveTo>
                <a:lnTo>
                  <a:pt x="12149620" y="0"/>
                </a:lnTo>
                <a:lnTo>
                  <a:pt x="12149620" y="10782788"/>
                </a:lnTo>
                <a:lnTo>
                  <a:pt x="0" y="1078278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6845243" y="-37465"/>
            <a:ext cx="4876800" cy="8210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719"/>
              </a:lnSpc>
              <a:spcBef>
                <a:spcPct val="0"/>
              </a:spcBef>
            </a:pPr>
            <a:r>
              <a:rPr lang="en-US" sz="48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馬達加斯加活水堂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2658539" y="3031573"/>
            <a:ext cx="12387037" cy="14515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319"/>
              </a:lnSpc>
            </a:pPr>
            <a:r>
              <a:rPr lang="en-US" sz="8799" b="1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願意給</a:t>
            </a:r>
            <a:r>
              <a:rPr lang="en-US" sz="8799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也</a:t>
            </a:r>
            <a:r>
              <a:rPr lang="en-US" sz="8799" b="1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給的廣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658539" y="5069819"/>
            <a:ext cx="12315650" cy="14515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319"/>
              </a:lnSpc>
              <a:spcBef>
                <a:spcPct val="0"/>
              </a:spcBef>
            </a:pPr>
            <a:r>
              <a:rPr lang="en-US" sz="8799" b="1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不要等</a:t>
            </a:r>
            <a:r>
              <a:rPr lang="en-US" sz="8799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也</a:t>
            </a:r>
            <a:r>
              <a:rPr lang="en-US" sz="8799" b="1" spc="3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不要停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4114800" y="876300"/>
            <a:ext cx="9296400" cy="13213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1200"/>
              </a:lnSpc>
              <a:spcBef>
                <a:spcPct val="0"/>
              </a:spcBef>
            </a:pPr>
            <a:r>
              <a:rPr lang="en-US" sz="8000">
                <a:solidFill>
                  <a:srgbClr val="7074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積善人家必有餘慶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115</Words>
  <Application>Microsoft Office PowerPoint</Application>
  <PresentationFormat>自定义</PresentationFormat>
  <Paragraphs>26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Canva Sans</vt:lpstr>
      <vt:lpstr>Canva Sans Bold</vt:lpstr>
      <vt:lpstr>Microsoft JhengHei</vt:lpstr>
      <vt:lpstr>Raleway</vt:lpstr>
      <vt:lpstr>Raleway Bold</vt:lpstr>
      <vt:lpstr>Raleway Semi-Bold</vt:lpstr>
      <vt:lpstr>华文仿宋</vt:lpstr>
      <vt:lpstr>楷体</vt:lpstr>
      <vt:lpstr>微软雅黑</vt:lpstr>
      <vt:lpstr>Arial</vt:lpstr>
      <vt:lpstr>Calibri</vt:lpstr>
      <vt:lpstr>Corbel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積善人家慶有餘 傳道書 11</dc:title>
  <dc:creator>Ping</dc:creator>
  <cp:lastModifiedBy>Ping</cp:lastModifiedBy>
  <cp:revision>9</cp:revision>
  <dcterms:created xsi:type="dcterms:W3CDTF">2006-08-16T00:00:00Z</dcterms:created>
  <dcterms:modified xsi:type="dcterms:W3CDTF">2025-07-12T19:40:03Z</dcterms:modified>
  <dc:identifier>DAGs333SjQ8</dc:identifier>
</cp:coreProperties>
</file>