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4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112262" y="1908382"/>
            <a:ext cx="12387037" cy="4449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1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人生最大資產</a:t>
            </a:r>
          </a:p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70743E"/>
                </a:solidFill>
                <a:effectLst/>
                <a:uLnTx/>
                <a:uFillTx/>
                <a:latin typeface="Arial" panose="020B0604020202020204" pitchFamily="34" charset="0"/>
                <a:ea typeface="Bricolage Grotesque"/>
                <a:cs typeface="Arial" panose="020B0604020202020204" pitchFamily="34" charset="0"/>
                <a:sym typeface="Bricolage Grotesque"/>
              </a:rPr>
              <a:t>The Widow’s Last Oil</a:t>
            </a:r>
          </a:p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70743E"/>
              </a:solidFill>
              <a:effectLst/>
              <a:uLnTx/>
              <a:uFillTx/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152551" y="5700217"/>
            <a:ext cx="8306459" cy="182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17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Raleway Semi-Bold"/>
                <a:sym typeface="Raleway Semi-Bold"/>
              </a:rPr>
              <a:t>列王紀下 4</a:t>
            </a:r>
          </a:p>
          <a:p>
            <a:pPr marL="0" marR="0" lvl="0" indent="0" algn="ctr" defTabSz="914400" rtl="0" eaLnBrk="1" fontAlgn="auto" latinLnBrk="0" hangingPunct="1">
              <a:lnSpc>
                <a:spcPts val="7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17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Raleway Semi-Bold"/>
                <a:sym typeface="Raleway Semi-Bold"/>
              </a:rPr>
              <a:t>2 Kings 4</a:t>
            </a:r>
          </a:p>
        </p:txBody>
      </p:sp>
    </p:spTree>
    <p:extLst>
      <p:ext uri="{BB962C8B-B14F-4D97-AF65-F5344CB8AC3E}">
        <p14:creationId xmlns:p14="http://schemas.microsoft.com/office/powerpoint/2010/main" val="74821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950481" y="3674793"/>
            <a:ext cx="12387037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70743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從 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空的盡頭</a:t>
            </a: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70743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 到 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滿的盡頭</a:t>
            </a:r>
          </a:p>
        </p:txBody>
      </p:sp>
    </p:spTree>
    <p:extLst>
      <p:ext uri="{BB962C8B-B14F-4D97-AF65-F5344CB8AC3E}">
        <p14:creationId xmlns:p14="http://schemas.microsoft.com/office/powerpoint/2010/main" val="62710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39986" y="3467417"/>
            <a:ext cx="4734203" cy="2358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0" i="0" u="none" strike="noStrike" kern="1200" cap="none" spc="0" normalizeH="0" baseline="0" noProof="0">
                <a:ln>
                  <a:noFill/>
                </a:ln>
                <a:solidFill>
                  <a:srgbClr val="70743E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價值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57066" y="4383088"/>
            <a:ext cx="2032040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70743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知識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33934" y="3873182"/>
            <a:ext cx="1524000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書</a:t>
            </a:r>
          </a:p>
        </p:txBody>
      </p:sp>
      <p:sp>
        <p:nvSpPr>
          <p:cNvPr id="19" name="AutoShape 19"/>
          <p:cNvSpPr/>
          <p:nvPr/>
        </p:nvSpPr>
        <p:spPr>
          <a:xfrm>
            <a:off x="6294431" y="5143500"/>
            <a:ext cx="870546" cy="0"/>
          </a:xfrm>
          <a:prstGeom prst="line">
            <a:avLst/>
          </a:prstGeom>
          <a:ln w="142875" cap="flat">
            <a:solidFill>
              <a:srgbClr val="70743E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0" name="AutoShape 20"/>
          <p:cNvSpPr/>
          <p:nvPr/>
        </p:nvSpPr>
        <p:spPr>
          <a:xfrm>
            <a:off x="9426890" y="5143500"/>
            <a:ext cx="1099539" cy="0"/>
          </a:xfrm>
          <a:prstGeom prst="line">
            <a:avLst/>
          </a:prstGeom>
          <a:ln w="247650" cap="flat">
            <a:solidFill>
              <a:srgbClr val="70743E"/>
            </a:solidFill>
            <a:prstDash val="solid"/>
            <a:headEnd type="none" w="sm" len="sm"/>
            <a:tailEnd type="arrow" w="med" len="sm"/>
          </a:ln>
        </p:spPr>
      </p:sp>
    </p:spTree>
    <p:extLst>
      <p:ext uri="{BB962C8B-B14F-4D97-AF65-F5344CB8AC3E}">
        <p14:creationId xmlns:p14="http://schemas.microsoft.com/office/powerpoint/2010/main" val="360928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950481" y="3636693"/>
            <a:ext cx="12387037" cy="3072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不要只看你失去的</a:t>
            </a:r>
          </a:p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要看你還有的</a:t>
            </a:r>
          </a:p>
        </p:txBody>
      </p:sp>
    </p:spTree>
    <p:extLst>
      <p:ext uri="{BB962C8B-B14F-4D97-AF65-F5344CB8AC3E}">
        <p14:creationId xmlns:p14="http://schemas.microsoft.com/office/powerpoint/2010/main" val="351701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390645" y="3674793"/>
            <a:ext cx="13708147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nva Sans Bold"/>
              </a:rPr>
              <a:t>God Pours in as we Pour out. </a:t>
            </a:r>
          </a:p>
        </p:txBody>
      </p:sp>
    </p:spTree>
    <p:extLst>
      <p:ext uri="{BB962C8B-B14F-4D97-AF65-F5344CB8AC3E}">
        <p14:creationId xmlns:p14="http://schemas.microsoft.com/office/powerpoint/2010/main" val="29730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3633" y="384818"/>
            <a:ext cx="10980733" cy="6143429"/>
          </a:xfrm>
          <a:custGeom>
            <a:avLst/>
            <a:gdLst/>
            <a:ahLst/>
            <a:cxnLst/>
            <a:rect l="l" t="t" r="r" b="b"/>
            <a:pathLst>
              <a:path w="10980733" h="6143429">
                <a:moveTo>
                  <a:pt x="0" y="0"/>
                </a:moveTo>
                <a:lnTo>
                  <a:pt x="10980734" y="0"/>
                </a:lnTo>
                <a:lnTo>
                  <a:pt x="10980734" y="6143429"/>
                </a:lnTo>
                <a:lnTo>
                  <a:pt x="0" y="614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80" r="-27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653633" y="6336031"/>
            <a:ext cx="10980733" cy="3347998"/>
          </a:xfrm>
          <a:custGeom>
            <a:avLst/>
            <a:gdLst/>
            <a:ahLst/>
            <a:cxnLst/>
            <a:rect l="l" t="t" r="r" b="b"/>
            <a:pathLst>
              <a:path w="10980733" h="3347998">
                <a:moveTo>
                  <a:pt x="0" y="0"/>
                </a:moveTo>
                <a:lnTo>
                  <a:pt x="10980734" y="0"/>
                </a:lnTo>
                <a:lnTo>
                  <a:pt x="10980734" y="3347998"/>
                </a:lnTo>
                <a:lnTo>
                  <a:pt x="0" y="33479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18"/>
            </a:stretch>
          </a:blipFill>
        </p:spPr>
      </p:sp>
    </p:spTree>
    <p:extLst>
      <p:ext uri="{BB962C8B-B14F-4D97-AF65-F5344CB8AC3E}">
        <p14:creationId xmlns:p14="http://schemas.microsoft.com/office/powerpoint/2010/main" val="355713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3371" y="1791637"/>
            <a:ext cx="11301259" cy="6102680"/>
          </a:xfrm>
          <a:custGeom>
            <a:avLst/>
            <a:gdLst/>
            <a:ahLst/>
            <a:cxnLst/>
            <a:rect l="l" t="t" r="r" b="b"/>
            <a:pathLst>
              <a:path w="11301259" h="6102680">
                <a:moveTo>
                  <a:pt x="0" y="0"/>
                </a:moveTo>
                <a:lnTo>
                  <a:pt x="11301258" y="0"/>
                </a:lnTo>
                <a:lnTo>
                  <a:pt x="11301258" y="6102680"/>
                </a:lnTo>
                <a:lnTo>
                  <a:pt x="0" y="6102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5686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7542" y="1234926"/>
            <a:ext cx="16892916" cy="756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Jewish CEOs of the largest companies in the United States:</a:t>
            </a:r>
          </a:p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1-Jeff Bezos**, CEO of Amazon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2-Marc Benioff**, CEO of Salesforce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3-Warren Buffett**, CEO of Berkshire Hathaway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4-Larry Fink**, CEO of BlackRock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5-Jamie Dimon**, CEO of JPMorgan Chase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6-David Solomon**, CEO of Goldman Sachs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7-Brian Cornell**, CEO of Target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8-Doug McMillon**, CEO of Walmart</a:t>
            </a:r>
          </a:p>
        </p:txBody>
      </p:sp>
    </p:spTree>
    <p:extLst>
      <p:ext uri="{BB962C8B-B14F-4D97-AF65-F5344CB8AC3E}">
        <p14:creationId xmlns:p14="http://schemas.microsoft.com/office/powerpoint/2010/main" val="118527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999469" y="238760"/>
            <a:ext cx="9944085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70743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lleza"/>
                <a:sym typeface="Belleza"/>
              </a:rPr>
              <a:t>禱告尋求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2841" y="2123290"/>
            <a:ext cx="16992257" cy="700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1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有一個先知門徒的妻哀求以利沙說：</a:t>
            </a:r>
            <a:r>
              <a:rPr kumimoji="0" lang="en-US" sz="5600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Raleway"/>
                <a:sym typeface="Raleway"/>
              </a:rPr>
              <a:t>「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你僕人我丈夫死了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他敬畏耶和華是你所知道的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。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現在有債主來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要取我兩個兒子做奴僕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。</a:t>
            </a:r>
            <a:r>
              <a:rPr kumimoji="0" lang="en-US" sz="5600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Raleway"/>
                <a:sym typeface="Raleway"/>
              </a:rPr>
              <a:t>」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2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以利沙問她說：</a:t>
            </a:r>
            <a:r>
              <a:rPr kumimoji="0" lang="en-US" sz="5600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Raleway"/>
                <a:sym typeface="Raleway"/>
              </a:rPr>
              <a:t>「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我可以為你做什麼呢？你告訴我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5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你家裡有什麼？</a:t>
            </a:r>
            <a:r>
              <a:rPr kumimoji="0" lang="en-US" sz="5600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Raleway"/>
                <a:sym typeface="Raleway"/>
              </a:rPr>
              <a:t>」</a:t>
            </a:r>
            <a:r>
              <a:rPr kumimoji="0" lang="en-US" sz="5600" b="0" i="0" u="none" strike="noStrike" kern="1200" cap="none" spc="0" normalizeH="0" baseline="0" noProof="0" smtClean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她說 : </a:t>
            </a:r>
            <a:r>
              <a:rPr kumimoji="0" lang="en-US" sz="5600" b="1" i="0" u="none" strike="noStrike" kern="1200" cap="none" spc="0" normalizeH="0" baseline="0" noProof="0" smtClean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Raleway"/>
                <a:sym typeface="Raleway"/>
              </a:rPr>
              <a:t>「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婢女家中除了一瓶油之外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沒有什麼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。</a:t>
            </a:r>
            <a:r>
              <a:rPr kumimoji="0" lang="en-US" sz="5600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Raleway"/>
                <a:sym typeface="Raleway"/>
              </a:rPr>
              <a:t>」</a:t>
            </a: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>
              <a:ln>
                <a:noFill/>
              </a:ln>
              <a:solidFill>
                <a:srgbClr val="8F6446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23455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171958" y="531893"/>
            <a:ext cx="9944085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300" normalizeH="0" baseline="0" noProof="0">
                <a:ln>
                  <a:noFill/>
                </a:ln>
                <a:solidFill>
                  <a:srgbClr val="70743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lleza"/>
                <a:sym typeface="Belleza"/>
              </a:rPr>
              <a:t>開啟指引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3723" y="3035899"/>
            <a:ext cx="16751375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3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</a:t>
            </a:r>
            <a:r>
              <a:rPr kumimoji="0" lang="en-US" sz="6399" b="0" i="0" u="none" strike="noStrike" kern="1200" cap="none" spc="0" normalizeH="0" baseline="0" noProof="0" smtClean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以利沙說 :</a:t>
            </a:r>
            <a:r>
              <a:rPr kumimoji="0" lang="en-US" sz="6399" b="1" i="0" u="none" strike="noStrike" kern="1200" cap="none" spc="0" normalizeH="0" baseline="0" noProof="0" smtClean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Raleway"/>
                <a:sym typeface="Raleway"/>
              </a:rPr>
              <a:t>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你去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向你眾鄰舍借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空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器皿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不要少借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。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4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回到家裡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關上門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你和你兒子在裡面將油倒在所有的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器皿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裡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倒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滿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了的放在一邊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。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Raleway"/>
                <a:sym typeface="Raleway"/>
              </a:rPr>
              <a:t>」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 Medium"/>
                <a:sym typeface="Raleway Medium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399" b="1" i="0" u="none" strike="noStrike" kern="1200" cap="none" spc="0" normalizeH="0" baseline="0" noProof="0">
              <a:ln>
                <a:noFill/>
              </a:ln>
              <a:solidFill>
                <a:srgbClr val="8F6446"/>
              </a:solidFill>
              <a:effectLst/>
              <a:uLnTx/>
              <a:uFillTx/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1184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403373" y="329045"/>
            <a:ext cx="7138217" cy="115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22" b="0" i="0" u="none" strike="noStrike" kern="1200" cap="none" spc="300" normalizeH="0" baseline="0" noProof="0">
                <a:ln>
                  <a:noFill/>
                </a:ln>
                <a:solidFill>
                  <a:srgbClr val="70743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lleza"/>
                <a:sym typeface="Belleza"/>
              </a:rPr>
              <a:t>順服行動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6800" y="2230385"/>
            <a:ext cx="16463632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5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於是婦人離開以利沙去了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關上門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自己和兒子在裡面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兒子把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器皿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拿來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她就倒油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。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6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器皿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都滿了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她對兒子說：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Raleway"/>
                <a:sym typeface="Raleway"/>
              </a:rPr>
              <a:t>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再給我拿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器皿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來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。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Raleway"/>
                <a:sym typeface="Raleway"/>
              </a:rPr>
              <a:t>」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兒子說：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Raleway"/>
                <a:sym typeface="Raleway"/>
              </a:rPr>
              <a:t>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再沒有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器皿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了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。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Raleway"/>
                <a:sym typeface="Raleway"/>
              </a:rPr>
              <a:t>」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油就止住了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3893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402403" y="847233"/>
            <a:ext cx="7138217" cy="115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22" b="0" i="0" u="none" strike="noStrike" kern="1200" cap="none" spc="300" normalizeH="0" baseline="0" noProof="0">
                <a:ln>
                  <a:noFill/>
                </a:ln>
                <a:solidFill>
                  <a:srgbClr val="70743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lleza"/>
                <a:sym typeface="Belleza"/>
              </a:rPr>
              <a:t>見證奇蹟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8543" y="3391217"/>
            <a:ext cx="16992257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7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婦人去告訴神人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神人說：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Raleway"/>
                <a:sym typeface="Raleway"/>
              </a:rPr>
              <a:t>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你去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賣油還債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所剩的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，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你和你兒子可以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靠著度日</a:t>
            </a:r>
            <a:r>
              <a:rPr kumimoji="0" lang="en-US" sz="6399" b="0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Raleway"/>
                <a:sym typeface="Raleway"/>
              </a:rPr>
              <a:t>。</a:t>
            </a:r>
            <a:r>
              <a:rPr kumimoji="0" lang="en-US" sz="6399" b="1" i="0" u="none" strike="noStrike" kern="1200" cap="none" spc="0" normalizeH="0" baseline="0" noProof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Raleway"/>
                <a:sym typeface="Raleway"/>
              </a:rPr>
              <a:t>」</a:t>
            </a:r>
          </a:p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399" b="0" i="0" u="none" strike="noStrike" kern="1200" cap="none" spc="0" normalizeH="0" baseline="0" noProof="0">
              <a:ln>
                <a:noFill/>
              </a:ln>
              <a:solidFill>
                <a:srgbClr val="8F644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69952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429000" y="1579681"/>
            <a:ext cx="11734800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70743E"/>
                </a:solidFill>
                <a:effectLst/>
                <a:uLnTx/>
                <a:uFillTx/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One man's trash is another man's treasure.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27499" y="5480567"/>
            <a:ext cx="4602501" cy="1321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創造價值</a:t>
            </a:r>
          </a:p>
        </p:txBody>
      </p:sp>
    </p:spTree>
    <p:extLst>
      <p:ext uri="{BB962C8B-B14F-4D97-AF65-F5344CB8AC3E}">
        <p14:creationId xmlns:p14="http://schemas.microsoft.com/office/powerpoint/2010/main" val="3312540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184</Words>
  <Application>Microsoft Office PowerPoint</Application>
  <PresentationFormat>自定义</PresentationFormat>
  <Paragraphs>34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Belleza</vt:lpstr>
      <vt:lpstr>Bricolage Grotesque</vt:lpstr>
      <vt:lpstr>Canva Sans</vt:lpstr>
      <vt:lpstr>Canva Sans Bold</vt:lpstr>
      <vt:lpstr>DFKai-SB</vt:lpstr>
      <vt:lpstr>Microsoft JhengHei</vt:lpstr>
      <vt:lpstr>Raleway</vt:lpstr>
      <vt:lpstr>Raleway Bold</vt:lpstr>
      <vt:lpstr>Raleway Medium</vt:lpstr>
      <vt:lpstr>Raleway Semi-Bold</vt:lpstr>
      <vt:lpstr>楷体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積善人家慶有餘 傳道書 11</dc:title>
  <dc:creator>Ping</dc:creator>
  <cp:lastModifiedBy>Ping</cp:lastModifiedBy>
  <cp:revision>13</cp:revision>
  <dcterms:created xsi:type="dcterms:W3CDTF">2006-08-16T00:00:00Z</dcterms:created>
  <dcterms:modified xsi:type="dcterms:W3CDTF">2025-07-19T00:43:52Z</dcterms:modified>
  <dc:identifier>DAGs333SjQ8</dc:identifier>
</cp:coreProperties>
</file>