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9" r:id="rId12"/>
    <p:sldId id="270" r:id="rId13"/>
    <p:sldId id="271" r:id="rId14"/>
    <p:sldId id="272" r:id="rId15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108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8024" b="-108024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874191" y="7893553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652841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7" y="0"/>
                </a:lnTo>
                <a:lnTo>
                  <a:pt x="2199077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2732464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4" y="0"/>
                </a:lnTo>
                <a:lnTo>
                  <a:pt x="2249204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3204295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5152551" y="8133679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6772434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8852057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9323888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1244359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12894566" y="82396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4974189" y="86566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1"/>
                </a:lnTo>
                <a:lnTo>
                  <a:pt x="0" y="299144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5446020" y="9594873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7394277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6" name="TextBox 16"/>
          <p:cNvSpPr txBox="1"/>
          <p:nvPr/>
        </p:nvSpPr>
        <p:spPr>
          <a:xfrm>
            <a:off x="2950481" y="2336801"/>
            <a:ext cx="12387037" cy="2872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 b="1" spc="3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人生旅程三段路</a:t>
            </a:r>
            <a:r>
              <a:rPr lang="en-US" sz="8799">
                <a:solidFill>
                  <a:srgbClr val="70743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ctr">
              <a:lnSpc>
                <a:spcPts val="10080"/>
              </a:lnSpc>
            </a:pPr>
            <a:r>
              <a:rPr lang="en-US" sz="7200" b="1" spc="300">
                <a:solidFill>
                  <a:srgbClr val="0097B2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Canva Sans"/>
                <a:sym typeface="Canva Sans"/>
              </a:rPr>
              <a:t>- 毗努伊勒河 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990770" y="6330307"/>
            <a:ext cx="8306459" cy="936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03"/>
              </a:lnSpc>
            </a:pPr>
            <a:r>
              <a:rPr lang="en-US" sz="5400" b="1" smtClean="0">
                <a:solidFill>
                  <a:srgbClr val="8F644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Raleway Semi-Bold"/>
                <a:sym typeface="Raleway Semi-Bold"/>
              </a:rPr>
              <a:t>創世</a:t>
            </a:r>
            <a:r>
              <a:rPr lang="zh-CN" altLang="en-US" sz="5400" b="1" smtClean="0">
                <a:solidFill>
                  <a:srgbClr val="8F644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Raleway Semi-Bold"/>
                <a:sym typeface="Raleway Semi-Bold"/>
              </a:rPr>
              <a:t>記</a:t>
            </a:r>
            <a:r>
              <a:rPr lang="en-US" sz="5400" b="1" smtClean="0">
                <a:solidFill>
                  <a:srgbClr val="8F644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Raleway Semi-Bold"/>
                <a:sym typeface="Raleway Semi-Bold"/>
              </a:rPr>
              <a:t> </a:t>
            </a:r>
            <a:r>
              <a:rPr lang="en-US" sz="5400" b="1">
                <a:solidFill>
                  <a:srgbClr val="8F644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Raleway Semi-Bold"/>
                <a:sym typeface="Raleway Semi-Bold"/>
              </a:rPr>
              <a:t>3</a:t>
            </a:r>
            <a:r>
              <a:rPr lang="en-US" sz="5400">
                <a:solidFill>
                  <a:srgbClr val="8F6446"/>
                </a:solidFill>
                <a:latin typeface="Arial" panose="020B0604020202020204" pitchFamily="34" charset="0"/>
                <a:ea typeface="Microsoft JhengHei UI" panose="020B0604030504040204" pitchFamily="34" charset="-120"/>
                <a:cs typeface="Arial" panose="020B0604020202020204" pitchFamily="34" charset="0"/>
                <a:sym typeface="Raleway Semi-Bold"/>
              </a:rPr>
              <a:t>2</a:t>
            </a:r>
            <a:r>
              <a:rPr lang="en-US" sz="5400" b="1">
                <a:solidFill>
                  <a:srgbClr val="8F644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Raleway Semi-Bold"/>
                <a:sym typeface="Raleway Semi-Bold"/>
              </a:rPr>
              <a:t> - 33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824576" y="952500"/>
            <a:ext cx="12581869" cy="7575243"/>
          </a:xfrm>
          <a:custGeom>
            <a:avLst/>
            <a:gdLst/>
            <a:ahLst/>
            <a:cxnLst/>
            <a:rect l="l" t="t" r="r" b="b"/>
            <a:pathLst>
              <a:path w="12581869" h="7575243">
                <a:moveTo>
                  <a:pt x="0" y="0"/>
                </a:moveTo>
                <a:lnTo>
                  <a:pt x="12581869" y="0"/>
                </a:lnTo>
                <a:lnTo>
                  <a:pt x="12581869" y="7575243"/>
                </a:lnTo>
                <a:lnTo>
                  <a:pt x="0" y="757524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2824576" y="8677910"/>
            <a:ext cx="12581869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Jacob and Esau Reconcile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8024" b="-108024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874191" y="7893553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652841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7" y="0"/>
                </a:lnTo>
                <a:lnTo>
                  <a:pt x="2199077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2732464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4" y="0"/>
                </a:lnTo>
                <a:lnTo>
                  <a:pt x="2249204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3204295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5152551" y="8133679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6772434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8852057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9323888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1244359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12894566" y="82396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4974189" y="86566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1"/>
                </a:lnTo>
                <a:lnTo>
                  <a:pt x="0" y="299144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5446020" y="9594873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7394277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23" name="TextBox 16"/>
          <p:cNvSpPr txBox="1"/>
          <p:nvPr/>
        </p:nvSpPr>
        <p:spPr>
          <a:xfrm>
            <a:off x="2851918" y="876300"/>
            <a:ext cx="12387037" cy="13684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人生回家三段路</a:t>
            </a:r>
          </a:p>
        </p:txBody>
      </p:sp>
      <p:sp>
        <p:nvSpPr>
          <p:cNvPr id="24" name="TextBox 17"/>
          <p:cNvSpPr txBox="1"/>
          <p:nvPr/>
        </p:nvSpPr>
        <p:spPr>
          <a:xfrm>
            <a:off x="4652962" y="2978785"/>
            <a:ext cx="8758238" cy="11911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 自我中心-</a:t>
            </a:r>
            <a:r>
              <a:rPr lang="en-US" sz="7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遇見神</a:t>
            </a:r>
          </a:p>
        </p:txBody>
      </p:sp>
      <p:sp>
        <p:nvSpPr>
          <p:cNvPr id="25" name="TextBox 18"/>
          <p:cNvSpPr txBox="1"/>
          <p:nvPr/>
        </p:nvSpPr>
        <p:spPr>
          <a:xfrm>
            <a:off x="4659630" y="4462780"/>
            <a:ext cx="8751570" cy="11911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 掙扎受苦-</a:t>
            </a:r>
            <a:r>
              <a:rPr lang="en-US" sz="7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經歷神</a:t>
            </a:r>
          </a:p>
        </p:txBody>
      </p:sp>
      <p:sp>
        <p:nvSpPr>
          <p:cNvPr id="26" name="TextBox 19"/>
          <p:cNvSpPr txBox="1"/>
          <p:nvPr/>
        </p:nvSpPr>
        <p:spPr>
          <a:xfrm>
            <a:off x="4631054" y="5950095"/>
            <a:ext cx="8780145" cy="11911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3 謙卑低下-</a:t>
            </a:r>
            <a:r>
              <a:rPr lang="en-US" sz="7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降服神</a:t>
            </a:r>
          </a:p>
        </p:txBody>
      </p:sp>
    </p:spTree>
    <p:extLst>
      <p:ext uri="{BB962C8B-B14F-4D97-AF65-F5344CB8AC3E}">
        <p14:creationId xmlns:p14="http://schemas.microsoft.com/office/powerpoint/2010/main" val="57752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8024" b="-108024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874191" y="7893553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652841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7" y="0"/>
                </a:lnTo>
                <a:lnTo>
                  <a:pt x="2199077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2732464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4" y="0"/>
                </a:lnTo>
                <a:lnTo>
                  <a:pt x="2249204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3204295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5152551" y="8133679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6772434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8852057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9323888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1244359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12894566" y="82396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4974189" y="86566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1"/>
                </a:lnTo>
                <a:lnTo>
                  <a:pt x="0" y="299144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5446020" y="9594873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7394277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8" name="TextBox 16"/>
          <p:cNvSpPr txBox="1"/>
          <p:nvPr/>
        </p:nvSpPr>
        <p:spPr>
          <a:xfrm>
            <a:off x="2950481" y="3636693"/>
            <a:ext cx="12387037" cy="14271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000" b="1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不要錢的最珍貴</a:t>
            </a:r>
          </a:p>
        </p:txBody>
      </p:sp>
    </p:spTree>
    <p:extLst>
      <p:ext uri="{BB962C8B-B14F-4D97-AF65-F5344CB8AC3E}">
        <p14:creationId xmlns:p14="http://schemas.microsoft.com/office/powerpoint/2010/main" val="394961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8024" b="-108024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874191" y="7893553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652841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7" y="0"/>
                </a:lnTo>
                <a:lnTo>
                  <a:pt x="2199077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2732464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4" y="0"/>
                </a:lnTo>
                <a:lnTo>
                  <a:pt x="2249204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3204295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5152551" y="8133679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6772434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8852057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9323888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1244359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12894566" y="82396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4974189" y="86566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1"/>
                </a:lnTo>
                <a:lnTo>
                  <a:pt x="0" y="299144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5446020" y="9594873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7394277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7" name="TextBox 16"/>
          <p:cNvSpPr txBox="1"/>
          <p:nvPr/>
        </p:nvSpPr>
        <p:spPr>
          <a:xfrm>
            <a:off x="2950481" y="3086100"/>
            <a:ext cx="12387037" cy="30721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000" b="1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神的啟示和祝福</a:t>
            </a:r>
          </a:p>
          <a:p>
            <a:pPr algn="ctr">
              <a:lnSpc>
                <a:spcPts val="12319"/>
              </a:lnSpc>
            </a:pPr>
            <a:r>
              <a:rPr lang="en-US" sz="8000" b="1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來自你受苦的經歷</a:t>
            </a:r>
          </a:p>
        </p:txBody>
      </p:sp>
    </p:spTree>
    <p:extLst>
      <p:ext uri="{BB962C8B-B14F-4D97-AF65-F5344CB8AC3E}">
        <p14:creationId xmlns:p14="http://schemas.microsoft.com/office/powerpoint/2010/main" val="320617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8024" b="-108024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874191" y="7893553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652841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7" y="0"/>
                </a:lnTo>
                <a:lnTo>
                  <a:pt x="2199077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2732464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4" y="0"/>
                </a:lnTo>
                <a:lnTo>
                  <a:pt x="2249204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3204295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5152551" y="8133679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6772434" y="82337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8852057" y="86507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2"/>
                </a:lnTo>
                <a:lnTo>
                  <a:pt x="0" y="29914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9323888" y="9494810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1244359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12894566" y="8239642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4974189" y="8656690"/>
            <a:ext cx="2249204" cy="2991442"/>
          </a:xfrm>
          <a:custGeom>
            <a:avLst/>
            <a:gdLst/>
            <a:ahLst/>
            <a:cxnLst/>
            <a:rect l="l" t="t" r="r" b="b"/>
            <a:pathLst>
              <a:path w="2249204" h="2991442">
                <a:moveTo>
                  <a:pt x="0" y="0"/>
                </a:moveTo>
                <a:lnTo>
                  <a:pt x="2249205" y="0"/>
                </a:lnTo>
                <a:lnTo>
                  <a:pt x="2249205" y="2991441"/>
                </a:lnTo>
                <a:lnTo>
                  <a:pt x="0" y="299144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5446020" y="9594873"/>
            <a:ext cx="2199078" cy="4294843"/>
          </a:xfrm>
          <a:custGeom>
            <a:avLst/>
            <a:gdLst/>
            <a:ahLst/>
            <a:cxnLst/>
            <a:rect l="l" t="t" r="r" b="b"/>
            <a:pathLst>
              <a:path w="2199078" h="4294843">
                <a:moveTo>
                  <a:pt x="0" y="0"/>
                </a:moveTo>
                <a:lnTo>
                  <a:pt x="2199078" y="0"/>
                </a:lnTo>
                <a:lnTo>
                  <a:pt x="2199078" y="4294843"/>
                </a:lnTo>
                <a:lnTo>
                  <a:pt x="0" y="42948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7394277" y="8039515"/>
            <a:ext cx="1767914" cy="4025664"/>
          </a:xfrm>
          <a:custGeom>
            <a:avLst/>
            <a:gdLst/>
            <a:ahLst/>
            <a:cxnLst/>
            <a:rect l="l" t="t" r="r" b="b"/>
            <a:pathLst>
              <a:path w="1767914" h="4025664">
                <a:moveTo>
                  <a:pt x="0" y="0"/>
                </a:moveTo>
                <a:lnTo>
                  <a:pt x="1767914" y="0"/>
                </a:lnTo>
                <a:lnTo>
                  <a:pt x="1767914" y="4025664"/>
                </a:lnTo>
                <a:lnTo>
                  <a:pt x="0" y="4025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6" name="TextBox 16"/>
          <p:cNvSpPr txBox="1"/>
          <p:nvPr/>
        </p:nvSpPr>
        <p:spPr>
          <a:xfrm>
            <a:off x="2950481" y="2891930"/>
            <a:ext cx="12387037" cy="300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000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每一個</a:t>
            </a:r>
            <a:r>
              <a:rPr lang="en-US" sz="8000" b="1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聖人</a:t>
            </a:r>
            <a:r>
              <a:rPr lang="en-US" sz="8000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都有</a:t>
            </a:r>
            <a:r>
              <a:rPr lang="en-US" sz="8000" b="1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過去</a:t>
            </a:r>
          </a:p>
          <a:p>
            <a:pPr algn="ctr">
              <a:lnSpc>
                <a:spcPts val="12319"/>
              </a:lnSpc>
            </a:pPr>
            <a:r>
              <a:rPr lang="en-US" sz="8000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每一個</a:t>
            </a:r>
            <a:r>
              <a:rPr lang="en-US" sz="8000" b="1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罪人</a:t>
            </a:r>
            <a:r>
              <a:rPr lang="en-US" sz="8000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都有</a:t>
            </a:r>
            <a:r>
              <a:rPr lang="en-US" sz="8000" b="1" spc="3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未來</a:t>
            </a:r>
          </a:p>
        </p:txBody>
      </p:sp>
    </p:spTree>
    <p:extLst>
      <p:ext uri="{BB962C8B-B14F-4D97-AF65-F5344CB8AC3E}">
        <p14:creationId xmlns:p14="http://schemas.microsoft.com/office/powerpoint/2010/main" val="1190377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04800" y="1638300"/>
            <a:ext cx="17892345" cy="8322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 雅各仍舊行路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神的使者</a:t>
            </a:r>
            <a:r>
              <a:rPr lang="en-US" sz="4000">
                <a:solidFill>
                  <a:srgbClr val="8C52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遇見他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。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 雅各看見他們就說：</a:t>
            </a:r>
            <a:r>
              <a:rPr lang="en-US" sz="40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這是神的軍兵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。</a:t>
            </a:r>
            <a:r>
              <a:rPr lang="en-US" sz="40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於是給那地方起名叫瑪哈念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。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3 雅各打發人先往西珥地去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就是以東地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見他哥哥以掃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4 吩咐他們說：</a:t>
            </a:r>
            <a:r>
              <a:rPr lang="en-US" sz="40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你們對我主以掃說：</a:t>
            </a:r>
            <a:r>
              <a:rPr lang="en-US" sz="40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『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你的僕人雅各這樣說：</a:t>
            </a:r>
            <a:r>
              <a:rPr lang="en-US" sz="4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我在拉班那裡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寄居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直到如今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。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5 我有牛、驢、羊群、僕婢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現在打發人來報告我主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為要在你眼前蒙恩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。</a:t>
            </a:r>
            <a:r>
              <a:rPr lang="en-US" sz="40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』」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6 所打發的人回到雅各那裡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說：</a:t>
            </a:r>
            <a:r>
              <a:rPr lang="en-US" sz="40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我們到了你哥哥以掃那裡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他帶著四百人</a:t>
            </a:r>
            <a:r>
              <a:rPr lang="en-US" sz="4000" smtClean="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正迎著你來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。</a:t>
            </a:r>
            <a:r>
              <a:rPr lang="en-US" sz="40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7 雅各就甚</a:t>
            </a:r>
            <a:r>
              <a:rPr lang="en-US" sz="40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懼怕</a:t>
            </a:r>
            <a:r>
              <a:rPr lang="en-US" sz="4000">
                <a:solidFill>
                  <a:srgbClr val="0097B2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而且愁煩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便把那與他同在的人口和羊群、牛群、</a:t>
            </a:r>
            <a:r>
              <a:rPr lang="en-US" sz="4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駱駝分做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兩隊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588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8 說：</a:t>
            </a:r>
            <a:r>
              <a:rPr lang="en-US" sz="40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以掃若來擊殺這一隊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，</a:t>
            </a:r>
            <a:r>
              <a:rPr lang="en-US" sz="4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剩下的那一隊還可以逃避</a:t>
            </a:r>
            <a:r>
              <a:rPr lang="en-US" sz="40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。</a:t>
            </a:r>
            <a:r>
              <a:rPr lang="en-US" sz="40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7795674" y="266874"/>
            <a:ext cx="2743200" cy="12952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  <a:spcBef>
                <a:spcPct val="0"/>
              </a:spcBef>
            </a:pPr>
            <a:r>
              <a:rPr lang="en-US" sz="6600" b="1" spc="300">
                <a:solidFill>
                  <a:srgbClr val="0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Canva Sans"/>
                <a:sym typeface="Canva Sans"/>
              </a:rPr>
              <a:t>過河前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8394" y="942975"/>
            <a:ext cx="17380320" cy="85920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10 你向僕人所施的一切慈愛和誠實，我一點也不配得。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我先前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只拿著我的杖過這約旦河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，如今我卻成了兩隊了。 </a:t>
            </a:r>
            <a:endParaRPr lang="en-US" sz="480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nva Sans"/>
              <a:sym typeface="Canva Sans"/>
            </a:endParaRP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11 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求你救我脫離我哥哥以掃的手，因為</a:t>
            </a: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我怕他來殺我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</a:t>
            </a:r>
            <a:r>
              <a:rPr lang="en-US" sz="4800" spc="3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連妻子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spc="3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pc="3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</a:t>
            </a:r>
            <a:r>
              <a:rPr lang="en-US" sz="4800" spc="3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帶兒女一同殺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了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 </a:t>
            </a:r>
            <a:endParaRPr lang="en-US" sz="480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nva Sans"/>
              <a:sym typeface="Canva Sans"/>
            </a:endParaRP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12 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你曾說：</a:t>
            </a:r>
            <a:r>
              <a:rPr lang="en-US" sz="48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『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我必定厚待你，使你的後裔如同海邊的沙，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多得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不可勝數</a:t>
            </a:r>
            <a:r>
              <a:rPr lang="en-US" sz="48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。</a:t>
            </a:r>
            <a:r>
              <a:rPr lang="en-US" sz="48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』」</a:t>
            </a:r>
          </a:p>
          <a:p>
            <a:pPr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13 當夜，雅各在那裡住宿，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就從他所有的物中拿禮物要送給他</a:t>
            </a:r>
          </a:p>
          <a:p>
            <a:pPr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哥哥以掃</a:t>
            </a:r>
            <a:r>
              <a:rPr lang="en-US" altLang="zh-CN" sz="4800">
                <a:solidFill>
                  <a:srgbClr val="000000"/>
                </a:solidFill>
                <a:latin typeface="+mn-ea"/>
                <a:cs typeface="Canva Sans"/>
                <a:sym typeface="Canva Sans"/>
              </a:rPr>
              <a:t>。</a:t>
            </a:r>
            <a:endParaRPr lang="en-US" sz="48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nva Sans"/>
              <a:sym typeface="Canva Sans"/>
            </a:endParaRP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16 每樣各分一群，交在僕人手下，就對僕人說：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你們要在我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前頭過去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，使群群相離，有空閒的地方。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58572" y="942975"/>
            <a:ext cx="17473416" cy="85920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17 又吩咐儘先走的說：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我哥哥以掃遇見你的時候，問你說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：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    『</a:t>
            </a:r>
            <a:r>
              <a:rPr lang="en-US" sz="4800">
                <a:solidFill>
                  <a:srgbClr val="FF313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你是哪家的人？要往哪裡去？你前頭這些是誰的？</a:t>
            </a:r>
            <a:r>
              <a:rPr lang="en-US" sz="48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』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18 你就說：</a:t>
            </a:r>
            <a:r>
              <a:rPr lang="en-US" sz="48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『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是你僕人</a:t>
            </a: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雅各的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，是送給我主以掃的禮物。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他自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己也在我們後邊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</a:t>
            </a:r>
            <a:r>
              <a:rPr lang="en-US" sz="48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』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19 又吩咐第二、第三和一切趕群畜的人說：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你們遇見以掃的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時候也要這樣對他說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20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並且你們要說</a:t>
            </a:r>
            <a:r>
              <a:rPr lang="zh-CN" altLang="en-US" sz="4800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：</a:t>
            </a:r>
            <a:r>
              <a:rPr lang="en-US" sz="480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『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你僕人雅各在我們後邊。</a:t>
            </a:r>
            <a:r>
              <a:rPr lang="en-US" sz="480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』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因雅各心裡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 說</a:t>
            </a:r>
            <a:r>
              <a:rPr lang="zh-CN" altLang="en-US" sz="4800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：</a:t>
            </a:r>
            <a:r>
              <a:rPr lang="en-US" sz="4800" b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我藉著在我前頭去的禮物解他的恨，然後再見他的面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或者他容納我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21 於是禮物先過去了，那夜雅各在隊中住宿。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49108" y="2054920"/>
            <a:ext cx="17659606" cy="6822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22 他夜間起來，帶著兩個妻子、兩個使女並十一個兒子，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都過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了</a:t>
            </a:r>
            <a:r>
              <a:rPr lang="en-US" sz="4800" smtClean="0">
                <a:solidFill>
                  <a:srgbClr val="FF313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雅博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渡口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 23 先打發他們過河，又打發所有的都過去，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24 只剩下雅各一人。有一個人來和他摔跤，直到黎明。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25 那人見自己勝不過他，就將他的大腿窩摸了一把，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雅各的大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腿窩正在摔跤的時候就扭了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26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那人說 :</a:t>
            </a:r>
            <a:r>
              <a:rPr lang="en-US" sz="4800" b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天黎明了，容我去吧。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雅各說 :</a:t>
            </a:r>
            <a:r>
              <a:rPr lang="en-US" sz="4800" b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你不給我祝福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我就不容你去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</a:t>
            </a:r>
          </a:p>
          <a:p>
            <a:pPr algn="l">
              <a:lnSpc>
                <a:spcPts val="6299"/>
              </a:lnSpc>
              <a:spcBef>
                <a:spcPct val="0"/>
              </a:spcBef>
            </a:pPr>
            <a:endParaRPr lang="en-US" sz="48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833945" y="342900"/>
            <a:ext cx="1828800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過河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81000" y="942975"/>
            <a:ext cx="17754600" cy="85238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27 那人說：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你名叫什麼？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他說：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我名叫雅各。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28 那人說：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你的名不要再叫雅各，要叫以色列，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因為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你與神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與人較力</a:t>
            </a: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，都得了勝。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29 雅各問他說：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請將你的名告訴我。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那人說：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何必問我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的名</a:t>
            </a: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？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於是在那裡給雅各祝福。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30 雅各便給那地方起名叫</a:t>
            </a:r>
            <a:r>
              <a:rPr lang="en-US" sz="4800">
                <a:solidFill>
                  <a:srgbClr val="FF313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毗努伊勒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意思說 :</a:t>
            </a:r>
            <a:r>
              <a:rPr lang="en-US" sz="4800" b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FF313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我面對面見了神</a:t>
            </a:r>
            <a:r>
              <a:rPr lang="en-US" sz="4800" smtClean="0">
                <a:solidFill>
                  <a:srgbClr val="FF313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FF313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FF313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FF313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我的性命仍得保全</a:t>
            </a:r>
            <a:r>
              <a:rPr lang="en-US" sz="4800">
                <a:solidFill>
                  <a:srgbClr val="FF313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31 日頭剛出來的時候，雅各經過毗努伊勒，他的大腿就瘸了。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32 故此，以色列人不吃大腿窩的筋，直到今日，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因為那人摸了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雅各大腿窩的筋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22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9803" y="1943750"/>
            <a:ext cx="17845797" cy="77328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33 雅各舉目觀看，見以掃來了，後頭跟著四百人，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他就把孩子們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分開交給利亞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、拉結和兩個使女，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2 並且叫兩個使女和她們的孩子在前頭，利亞和她的孩子在後頭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拉結和約瑟在儘後頭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3 </a:t>
            </a: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他自己在他們前頭過去，一連七次俯伏在地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，才就近他哥哥。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4 以掃跑來迎接他，將他抱住，又摟著他的頸項與他親嘴，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兩個人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</a:t>
            </a:r>
            <a:r>
              <a:rPr lang="en-US" sz="4800" smtClean="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就哭了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5 以掃舉目看見婦人孩子，就說：「這些和你同行的是誰呢？」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雅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各說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這些孩子</a:t>
            </a:r>
            <a:r>
              <a:rPr lang="en-US" sz="4800" b="1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 Bold"/>
                <a:sym typeface="Canva Sans Bold"/>
              </a:rPr>
              <a:t>是神施恩給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你的僕人的。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7237102" y="348615"/>
            <a:ext cx="2743200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過河後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04800" y="942975"/>
            <a:ext cx="17830800" cy="77328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6  於是兩個使女和她們的孩子前來下拜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7  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利亞和她的孩子也前來下拜，隨後約瑟和拉結也前來下拜。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8  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以掃說：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我所遇見的這些群畜是什麼意思呢？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雅各說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：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</a:t>
            </a:r>
            <a:r>
              <a:rPr lang="en-US" sz="4800" b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是要在我主面前蒙恩的。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9  以掃說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兄弟啊，</a:t>
            </a: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我的已經夠了，你的仍歸你吧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10 雅各說：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「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不然，我若在你眼前蒙恩，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就求你從我手裡收下這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禮物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。</a:t>
            </a:r>
            <a:r>
              <a:rPr lang="en-US" sz="4800">
                <a:solidFill>
                  <a:srgbClr val="0097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因為我見了你的面，如同見了神的面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，並且你容納了我。 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11 求你收下我帶來給你的禮物，因為神恩待我，使我充足。</a:t>
            </a:r>
            <a:r>
              <a:rPr lang="en-US" sz="4800" b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Canva Sans"/>
                <a:sym typeface="Canva Sans"/>
              </a:rPr>
              <a:t>」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雅</a:t>
            </a: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    </a:t>
            </a:r>
            <a:r>
              <a:rPr lang="en-US" sz="48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各再三地求他</a:t>
            </a:r>
            <a:r>
              <a:rPr lang="en-US" sz="4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nva Sans"/>
                <a:sym typeface="Canva Sans"/>
              </a:rPr>
              <a:t>，他才收下了。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446</Words>
  <Application>Microsoft Office PowerPoint</Application>
  <PresentationFormat>自定义</PresentationFormat>
  <Paragraphs>82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Canva Sans</vt:lpstr>
      <vt:lpstr>Canva Sans Bold</vt:lpstr>
      <vt:lpstr>Microsoft JhengHei</vt:lpstr>
      <vt:lpstr>Microsoft JhengHei UI</vt:lpstr>
      <vt:lpstr>Raleway Semi-Bold</vt:lpstr>
      <vt:lpstr>宋体</vt:lpstr>
      <vt:lpstr>微软雅黑</vt:lpstr>
      <vt:lpstr>微软雅黑 Light</vt:lpstr>
      <vt:lpstr>Arial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Jacob and Esau Reconsile</dc:title>
  <dc:creator>Ping</dc:creator>
  <cp:lastModifiedBy>Ping</cp:lastModifiedBy>
  <cp:revision>16</cp:revision>
  <dcterms:created xsi:type="dcterms:W3CDTF">2006-08-16T00:00:00Z</dcterms:created>
  <dcterms:modified xsi:type="dcterms:W3CDTF">2025-09-07T16:31:39Z</dcterms:modified>
  <dc:identifier>DAGx8-rUIMc</dc:identifier>
</cp:coreProperties>
</file>