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870" r:id="rId2"/>
    <p:sldId id="888" r:id="rId3"/>
    <p:sldId id="889" r:id="rId4"/>
    <p:sldId id="271" r:id="rId5"/>
    <p:sldId id="258" r:id="rId6"/>
    <p:sldId id="261" r:id="rId7"/>
    <p:sldId id="262" r:id="rId8"/>
    <p:sldId id="263" r:id="rId9"/>
    <p:sldId id="264" r:id="rId10"/>
    <p:sldId id="265" r:id="rId11"/>
    <p:sldId id="275" r:id="rId12"/>
    <p:sldId id="879" r:id="rId13"/>
    <p:sldId id="876" r:id="rId14"/>
    <p:sldId id="276" r:id="rId15"/>
    <p:sldId id="272" r:id="rId16"/>
    <p:sldId id="282" r:id="rId17"/>
    <p:sldId id="278" r:id="rId18"/>
    <p:sldId id="279" r:id="rId19"/>
    <p:sldId id="280" r:id="rId20"/>
    <p:sldId id="277" r:id="rId21"/>
    <p:sldId id="281" r:id="rId22"/>
    <p:sldId id="877" r:id="rId23"/>
    <p:sldId id="883" r:id="rId24"/>
    <p:sldId id="882" r:id="rId25"/>
    <p:sldId id="884" r:id="rId26"/>
    <p:sldId id="885" r:id="rId27"/>
    <p:sldId id="886" r:id="rId28"/>
    <p:sldId id="892" r:id="rId29"/>
    <p:sldId id="887" r:id="rId30"/>
    <p:sldId id="874" r:id="rId31"/>
    <p:sldId id="873" r:id="rId32"/>
    <p:sldId id="266" r:id="rId33"/>
    <p:sldId id="267" r:id="rId34"/>
    <p:sldId id="872" r:id="rId35"/>
    <p:sldId id="875" r:id="rId36"/>
    <p:sldId id="871" r:id="rId37"/>
  </p:sldIdLst>
  <p:sldSz cx="12192000" cy="6858000"/>
  <p:notesSz cx="6858000" cy="9144000"/>
  <p:embeddedFontLst>
    <p:embeddedFont>
      <p:font typeface="KaiTi" panose="02010609060101010101" pitchFamily="49" charset="-122"/>
      <p:regular r:id="rId38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ry Wong" initials="LW" lastIdx="1" clrIdx="0">
    <p:extLst>
      <p:ext uri="{19B8F6BF-5375-455C-9EA6-DF929625EA0E}">
        <p15:presenceInfo xmlns:p15="http://schemas.microsoft.com/office/powerpoint/2012/main" userId="00f5f551152b0ae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00CCFF"/>
    <a:srgbClr val="99CCFF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644" y="4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3" d="100"/>
        <a:sy n="53" d="100"/>
      </p:scale>
      <p:origin x="0" y="-16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commentAuthors" Target="commentAuthor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C898CA-7BB5-4E87-9931-7336F7DF8D87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CB2480-FC7F-45FD-89C4-0710C5C592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194CB7-4D5C-482E-A881-5BFC6B353291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4F7CE2-A329-4766-909A-C62B6A165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19E7C0-D4BF-47FF-9FB9-6E34AA82C69E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166680-54B1-44CE-A449-307F68CC4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A7CC0-1EF0-43AC-8FD6-A93CFBC31F01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BD93D1-69B6-40D8-9F60-A44AB4FEF1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6B03A-5E6A-4A45-ACE3-F2803DDB5E91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1C3673-BF2B-4ACE-AF36-3DE96FD716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48D28-4944-4066-87AC-D6EAD7E00AE9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E70B3E-94A4-42BB-819D-396E346ED2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1EAEE-4150-481D-BAFB-85CFD933BFB3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FD0FA5-BAF4-4D8E-BB78-E5423D8DCC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DCCE5-B551-4901-A4F3-2FC840A962B9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F1EF7E-2FBC-4082-9BF2-9990602ED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3BE51-DA13-4957-AF53-A67A36952E26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CDDBA5-E055-411E-966C-EA298FA1F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3F677-0CEC-4A84-AD65-01492A9501D9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8BBE0-5310-45AD-BB82-295EC68150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773788-749D-437A-B608-C583F0740FD6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80EE7-1786-4854-9B47-3E2351BE98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69F8D9F-97D7-407E-B553-FA3E16D94712}" type="datetimeFigureOut">
              <a:rPr lang="en-US"/>
              <a:pPr>
                <a:defRPr/>
              </a:pPr>
              <a:t>9/13/2025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EA1C152-E6A0-429F-9AE5-1EA90FB4C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4C6A0-1597-E925-9B86-6B0FDFCF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3612"/>
            <a:ext cx="12188952" cy="68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41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228600" y="0"/>
            <a:ext cx="11734800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6000" b="1" baseline="30000" dirty="0">
                <a:latin typeface="+mn-lt"/>
                <a:ea typeface="KaiTi" panose="02010609060101010101" pitchFamily="49" charset="-122"/>
              </a:rPr>
              <a:t>25</a:t>
            </a:r>
            <a:r>
              <a:rPr lang="en-US" sz="60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6000" b="1" dirty="0">
                <a:latin typeface="+mn-lt"/>
                <a:ea typeface="KaiTi" panose="02010609060101010101" pitchFamily="49" charset="-122"/>
              </a:rPr>
              <a:t>他們說</a:t>
            </a:r>
            <a:r>
              <a:rPr lang="en-US" altLang="zh-CN" sz="6000" b="1" dirty="0">
                <a:latin typeface="+mn-lt"/>
                <a:ea typeface="KaiTi" panose="02010609060101010101" pitchFamily="49" charset="-122"/>
              </a:rPr>
              <a:t>:</a:t>
            </a:r>
            <a:r>
              <a:rPr lang="zh-CN" altLang="en-US" sz="6000" b="1" dirty="0">
                <a:latin typeface="+mn-lt"/>
                <a:ea typeface="KaiTi" panose="02010609060101010101" pitchFamily="49" charset="-122"/>
              </a:rPr>
              <a:t>主啊，他已經有十錠了。</a:t>
            </a:r>
            <a:endParaRPr lang="en-US" sz="6000" dirty="0">
              <a:latin typeface="+mn-lt"/>
              <a:ea typeface="KaiTi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sz="6000" b="1" baseline="30000" dirty="0">
                <a:latin typeface="+mn-lt"/>
                <a:ea typeface="KaiTi" panose="02010609060101010101" pitchFamily="49" charset="-122"/>
              </a:rPr>
              <a:t>26</a:t>
            </a:r>
            <a:r>
              <a:rPr lang="en-US" sz="60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6000" b="1" dirty="0">
                <a:latin typeface="+mn-lt"/>
                <a:ea typeface="KaiTi" panose="02010609060101010101" pitchFamily="49" charset="-122"/>
              </a:rPr>
              <a:t>主人說：我告訴你們，凡有的，還要加給他；沒有的，連他所有的也要奪過來。</a:t>
            </a:r>
            <a:endParaRPr lang="en-US" sz="6000" dirty="0">
              <a:latin typeface="+mn-lt"/>
              <a:ea typeface="KaiTi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sz="6000" b="1" baseline="30000" dirty="0">
                <a:latin typeface="+mn-lt"/>
                <a:ea typeface="KaiTi" panose="02010609060101010101" pitchFamily="49" charset="-122"/>
              </a:rPr>
              <a:t>27</a:t>
            </a:r>
            <a:r>
              <a:rPr lang="en-US" sz="60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6000" b="1" dirty="0">
                <a:latin typeface="+mn-lt"/>
                <a:ea typeface="KaiTi" panose="02010609060101010101" pitchFamily="49" charset="-122"/>
              </a:rPr>
              <a:t>至于我那些仇敵，不要我作他們王的，把他們拉來，在我面前殺了吧！</a:t>
            </a:r>
            <a:endParaRPr lang="en-US" sz="6000" dirty="0"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957530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79E59-1B55-22FF-8A9A-A5E3C6BDFC5C}"/>
              </a:ext>
            </a:extLst>
          </p:cNvPr>
          <p:cNvSpPr txBox="1"/>
          <p:nvPr/>
        </p:nvSpPr>
        <p:spPr>
          <a:xfrm>
            <a:off x="0" y="1447800"/>
            <a:ext cx="121920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比喻的背景</a:t>
            </a:r>
            <a:endParaRPr lang="en-US" altLang="zh-CN" sz="100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10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路</a:t>
            </a:r>
            <a:r>
              <a:rPr lang="en-US" sz="10000" b="1" dirty="0">
                <a:latin typeface="+mn-lt"/>
                <a:ea typeface="KaiTi" panose="02010609060101010101" pitchFamily="49" charset="-122"/>
                <a:cs typeface="Times New Roman" panose="02020603050405020304" pitchFamily="18" charset="0"/>
              </a:rPr>
              <a:t>12-19</a:t>
            </a:r>
            <a:r>
              <a:rPr lang="zh-CN" altLang="en-US" sz="10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章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93825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79E59-1B55-22FF-8A9A-A5E3C6BDFC5C}"/>
              </a:ext>
            </a:extLst>
          </p:cNvPr>
          <p:cNvSpPr txBox="1"/>
          <p:nvPr/>
        </p:nvSpPr>
        <p:spPr>
          <a:xfrm>
            <a:off x="0" y="990600"/>
            <a:ext cx="121920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比喻的兩部分</a:t>
            </a:r>
            <a:endParaRPr lang="en-US" altLang="zh-CN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96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貴胄</a:t>
            </a:r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、</a:t>
            </a:r>
            <a:r>
              <a:rPr lang="zh-CN" altLang="en-US" sz="96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本國人民</a:t>
            </a:r>
            <a:endParaRPr lang="en-US" altLang="zh-CN" sz="96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9600" b="1" dirty="0"/>
              <a:t>三個僕人</a:t>
            </a:r>
            <a:endParaRPr lang="en-US" sz="9600" b="1" dirty="0"/>
          </a:p>
        </p:txBody>
      </p:sp>
    </p:spTree>
    <p:extLst>
      <p:ext uri="{BB962C8B-B14F-4D97-AF65-F5344CB8AC3E}">
        <p14:creationId xmlns:p14="http://schemas.microsoft.com/office/powerpoint/2010/main" val="277351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79E59-1B55-22FF-8A9A-A5E3C6BDFC5C}"/>
              </a:ext>
            </a:extLst>
          </p:cNvPr>
          <p:cNvSpPr txBox="1"/>
          <p:nvPr/>
        </p:nvSpPr>
        <p:spPr>
          <a:xfrm>
            <a:off x="0" y="1951672"/>
            <a:ext cx="1219200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9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與馬太福音</a:t>
            </a:r>
            <a:r>
              <a:rPr lang="en-US" altLang="zh-CN" sz="9000" b="1" dirty="0">
                <a:solidFill>
                  <a:srgbClr val="66FFFF"/>
                </a:solidFill>
                <a:latin typeface="+mn-lt"/>
                <a:ea typeface="KaiTi" panose="02010609060101010101" pitchFamily="49" charset="-122"/>
                <a:cs typeface="Times New Roman" panose="02020603050405020304" pitchFamily="18" charset="0"/>
              </a:rPr>
              <a:t>25</a:t>
            </a:r>
            <a:r>
              <a:rPr lang="zh-CN" altLang="en-US" sz="9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章作比較</a:t>
            </a:r>
            <a:endParaRPr lang="en-US" sz="9000" dirty="0"/>
          </a:p>
        </p:txBody>
      </p:sp>
    </p:spTree>
    <p:extLst>
      <p:ext uri="{BB962C8B-B14F-4D97-AF65-F5344CB8AC3E}">
        <p14:creationId xmlns:p14="http://schemas.microsoft.com/office/powerpoint/2010/main" val="42186589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ED8148-855A-49E2-8B22-A5AE07F87A86}"/>
              </a:ext>
            </a:extLst>
          </p:cNvPr>
          <p:cNvSpPr/>
          <p:nvPr/>
        </p:nvSpPr>
        <p:spPr>
          <a:xfrm>
            <a:off x="0" y="18871"/>
            <a:ext cx="12192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72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相同的地方</a:t>
            </a:r>
            <a:endParaRPr lang="en-US" sz="7200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D1A72E-AA49-4859-9F1B-9E8E4308B40C}"/>
              </a:ext>
            </a:extLst>
          </p:cNvPr>
          <p:cNvSpPr/>
          <p:nvPr/>
        </p:nvSpPr>
        <p:spPr>
          <a:xfrm>
            <a:off x="304800" y="1143000"/>
            <a:ext cx="11811000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僕人獲得金錢做投資</a:t>
            </a:r>
            <a:endParaRPr lang="en-US" altLang="zh-CN" sz="6000" b="1" dirty="0"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marL="2857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兩個忠心僕人，一個不忠心僕人</a:t>
            </a:r>
            <a:endParaRPr lang="en-US" altLang="zh-CN" sz="6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忠心的僕人得主人的稱贊    </a:t>
            </a:r>
            <a:endParaRPr lang="en-US" altLang="zh-CN" sz="6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不忠的受責備、刑罰</a:t>
            </a:r>
            <a:endParaRPr lang="en-US" altLang="zh-CN" sz="6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marL="285750" marR="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不忠的</a:t>
            </a:r>
            <a:r>
              <a:rPr lang="zh-CN" altLang="en-US" sz="6000" b="1" dirty="0">
                <a:latin typeface="KaiTi" panose="02010609060101010101" pitchFamily="49" charset="-122"/>
                <a:ea typeface="KaiTi" panose="02010609060101010101" pitchFamily="49" charset="-122"/>
              </a:rPr>
              <a:t>都投訴主人嚴厲、不合理</a:t>
            </a:r>
            <a:endParaRPr lang="en-US" altLang="zh-CN" sz="6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3224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9F4A0B-6B97-463F-8607-8D7287E7D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4381287"/>
              </p:ext>
            </p:extLst>
          </p:nvPr>
        </p:nvGraphicFramePr>
        <p:xfrm>
          <a:off x="76200" y="990600"/>
          <a:ext cx="12039600" cy="822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800">
                  <a:extLst>
                    <a:ext uri="{9D8B030D-6E8A-4147-A177-3AD203B41FA5}">
                      <a16:colId xmlns:a16="http://schemas.microsoft.com/office/drawing/2014/main" val="2341355123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34122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/>
                          <a:latin typeface="+mn-lt"/>
                          <a:ea typeface="KaiTi" panose="02010609060101010101" pitchFamily="49" charset="-122"/>
                        </a:rPr>
                        <a:t>路加福音</a:t>
                      </a:r>
                      <a:r>
                        <a:rPr lang="en-US" sz="5400" b="1" dirty="0">
                          <a:effectLst/>
                          <a:latin typeface="+mn-lt"/>
                          <a:ea typeface="KaiTi" panose="02010609060101010101" pitchFamily="49" charset="-122"/>
                        </a:rPr>
                        <a:t>19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/>
                          <a:latin typeface="+mn-lt"/>
                          <a:ea typeface="KaiTi" panose="02010609060101010101" pitchFamily="49" charset="-122"/>
                        </a:rPr>
                        <a:t>馬太福音</a:t>
                      </a:r>
                      <a:r>
                        <a:rPr lang="en-US" sz="5400" b="1" dirty="0">
                          <a:effectLst/>
                          <a:latin typeface="+mn-lt"/>
                          <a:ea typeface="KaiTi" panose="02010609060101010101" pitchFamily="49" charset="-122"/>
                        </a:rPr>
                        <a:t>25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553883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BCE6269-9259-4A01-977B-5DDAD748DA2D}"/>
              </a:ext>
            </a:extLst>
          </p:cNvPr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66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不相同的地方</a:t>
            </a:r>
            <a:endParaRPr lang="en-US" sz="6000" dirty="0">
              <a:solidFill>
                <a:srgbClr val="66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115928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9F4A0B-6B97-463F-8607-8D7287E7D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9308991"/>
              </p:ext>
            </p:extLst>
          </p:nvPr>
        </p:nvGraphicFramePr>
        <p:xfrm>
          <a:off x="76200" y="990600"/>
          <a:ext cx="1203960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800">
                  <a:extLst>
                    <a:ext uri="{9D8B030D-6E8A-4147-A177-3AD203B41FA5}">
                      <a16:colId xmlns:a16="http://schemas.microsoft.com/office/drawing/2014/main" val="2341355123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34122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路加福音</a:t>
                      </a:r>
                      <a:r>
                        <a:rPr 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19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馬太福音</a:t>
                      </a:r>
                      <a:r>
                        <a:rPr 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25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553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貴胄要回來做王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一個主人</a:t>
                      </a:r>
                      <a:endParaRPr lang="en-US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177676"/>
                  </a:ext>
                </a:extLst>
              </a:tr>
            </a:tbl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EBCE6269-9259-4A01-977B-5DDAD748DA2D}"/>
              </a:ext>
            </a:extLst>
          </p:cNvPr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不相同的地方</a:t>
            </a:r>
            <a:endParaRPr lang="en-US" sz="6000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0025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ED8148-855A-49E2-8B22-A5AE07F87A86}"/>
              </a:ext>
            </a:extLst>
          </p:cNvPr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不相同的地方</a:t>
            </a:r>
            <a:endParaRPr lang="en-US" sz="6000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9F4A0B-6B97-463F-8607-8D7287E7D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3757077"/>
              </p:ext>
            </p:extLst>
          </p:nvPr>
        </p:nvGraphicFramePr>
        <p:xfrm>
          <a:off x="76200" y="990600"/>
          <a:ext cx="12039600" cy="2468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800">
                  <a:extLst>
                    <a:ext uri="{9D8B030D-6E8A-4147-A177-3AD203B41FA5}">
                      <a16:colId xmlns:a16="http://schemas.microsoft.com/office/drawing/2014/main" val="2341355123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34122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/>
                          <a:latin typeface="+mn-lt"/>
                          <a:ea typeface="KaiTi" panose="02010609060101010101" pitchFamily="49" charset="-122"/>
                        </a:rPr>
                        <a:t>路加福音</a:t>
                      </a:r>
                      <a:r>
                        <a:rPr lang="en-US" sz="5400" b="1" dirty="0">
                          <a:effectLst/>
                          <a:latin typeface="+mn-lt"/>
                          <a:ea typeface="KaiTi" panose="02010609060101010101" pitchFamily="49" charset="-122"/>
                        </a:rPr>
                        <a:t>19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/>
                          <a:latin typeface="+mn-lt"/>
                          <a:ea typeface="KaiTi" panose="02010609060101010101" pitchFamily="49" charset="-122"/>
                        </a:rPr>
                        <a:t>馬太福音</a:t>
                      </a:r>
                      <a:r>
                        <a:rPr lang="en-US" sz="5400" b="1" dirty="0">
                          <a:effectLst/>
                          <a:latin typeface="+mn-lt"/>
                          <a:ea typeface="KaiTi" panose="02010609060101010101" pitchFamily="49" charset="-122"/>
                        </a:rPr>
                        <a:t>25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553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貴胄要回來做王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一個</a:t>
                      </a:r>
                      <a:r>
                        <a:rPr lang="zh-CN" alt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主人</a:t>
                      </a:r>
                      <a:endParaRPr lang="en-US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17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10</a:t>
                      </a: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個僕人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個僕人</a:t>
                      </a:r>
                      <a:endParaRPr lang="en-US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8881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64795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ED8148-855A-49E2-8B22-A5AE07F87A86}"/>
              </a:ext>
            </a:extLst>
          </p:cNvPr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不相同的地方</a:t>
            </a:r>
            <a:endParaRPr lang="en-US" sz="6000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9F4A0B-6B97-463F-8607-8D7287E7D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89316554"/>
              </p:ext>
            </p:extLst>
          </p:nvPr>
        </p:nvGraphicFramePr>
        <p:xfrm>
          <a:off x="76200" y="990600"/>
          <a:ext cx="12039600" cy="4114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800">
                  <a:extLst>
                    <a:ext uri="{9D8B030D-6E8A-4147-A177-3AD203B41FA5}">
                      <a16:colId xmlns:a16="http://schemas.microsoft.com/office/drawing/2014/main" val="2341355123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34122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路加福音</a:t>
                      </a:r>
                      <a:r>
                        <a:rPr 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19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馬太福音</a:t>
                      </a:r>
                      <a:r>
                        <a:rPr 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25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553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貴胄要回來做王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一個</a:t>
                      </a:r>
                      <a:r>
                        <a:rPr lang="zh-CN" alt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主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人</a:t>
                      </a:r>
                      <a:endParaRPr lang="en-US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17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10</a:t>
                      </a: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個僕人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個僕人</a:t>
                      </a:r>
                      <a:endParaRPr lang="en-US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888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10</a:t>
                      </a: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個奴僕都得</a:t>
                      </a:r>
                      <a:endParaRPr lang="en-US" altLang="zh-CN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一錠銀兩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得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他連得、</a:t>
                      </a:r>
                      <a:endParaRPr lang="en-US" altLang="zh-CN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他連得、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他連得</a:t>
                      </a:r>
                      <a:endParaRPr lang="en-US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45309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7893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3ED8148-855A-49E2-8B22-A5AE07F87A86}"/>
              </a:ext>
            </a:extLst>
          </p:cNvPr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不相同的地方</a:t>
            </a:r>
            <a:endParaRPr lang="en-US" sz="6000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9F4A0B-6B97-463F-8607-8D7287E7D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335237"/>
              </p:ext>
            </p:extLst>
          </p:nvPr>
        </p:nvGraphicFramePr>
        <p:xfrm>
          <a:off x="76200" y="990600"/>
          <a:ext cx="12039600" cy="57607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800">
                  <a:extLst>
                    <a:ext uri="{9D8B030D-6E8A-4147-A177-3AD203B41FA5}">
                      <a16:colId xmlns:a16="http://schemas.microsoft.com/office/drawing/2014/main" val="2341355123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34122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路加福音</a:t>
                      </a:r>
                      <a:r>
                        <a:rPr 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19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馬太福音</a:t>
                      </a:r>
                      <a:r>
                        <a:rPr 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25</a:t>
                      </a:r>
                    </a:p>
                  </a:txBody>
                  <a:tcPr marL="68580" marR="68580" marT="0" marB="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455388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貴胄要回來做王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一個</a:t>
                      </a:r>
                      <a:r>
                        <a:rPr lang="zh-CN" alt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主人</a:t>
                      </a:r>
                      <a:endParaRPr lang="en-US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1776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10</a:t>
                      </a: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個僕人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3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個僕人</a:t>
                      </a:r>
                      <a:endParaRPr lang="en-US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58881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10</a:t>
                      </a: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個奴僕都得</a:t>
                      </a:r>
                      <a:endParaRPr lang="en-US" altLang="zh-CN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一錠銀兩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得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他連得、</a:t>
                      </a:r>
                      <a:endParaRPr lang="en-US" altLang="zh-CN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2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他連得、</a:t>
                      </a:r>
                      <a:r>
                        <a:rPr 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他連得</a:t>
                      </a:r>
                      <a:endParaRPr lang="en-US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945309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一錠：</a:t>
                      </a:r>
                      <a:r>
                        <a:rPr 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100</a:t>
                      </a: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天</a:t>
                      </a:r>
                      <a:r>
                        <a:rPr lang="zh-CN" alt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工資</a:t>
                      </a:r>
                      <a:endParaRPr lang="en-US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他連得：</a:t>
                      </a:r>
                      <a:endParaRPr lang="en-US" altLang="zh-CN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5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100</a:t>
                      </a:r>
                      <a:r>
                        <a:rPr lang="zh-CN" sz="5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年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的</a:t>
                      </a:r>
                      <a:r>
                        <a:rPr lang="zh-CN" alt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工資</a:t>
                      </a:r>
                      <a:endParaRPr lang="en-US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447604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17567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7D95E0-A588-54AA-4DBC-CDD44914FF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6" y="0"/>
            <a:ext cx="121649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76787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9F4A0B-6B97-463F-8607-8D7287E7D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951298"/>
              </p:ext>
            </p:extLst>
          </p:nvPr>
        </p:nvGraphicFramePr>
        <p:xfrm>
          <a:off x="76200" y="1097280"/>
          <a:ext cx="12039600" cy="16459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800">
                  <a:extLst>
                    <a:ext uri="{9D8B030D-6E8A-4147-A177-3AD203B41FA5}">
                      <a16:colId xmlns:a16="http://schemas.microsoft.com/office/drawing/2014/main" val="2341355123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34122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忠心的僕人一個賺</a:t>
                      </a:r>
                      <a:r>
                        <a:rPr lang="en-US" sz="5400" b="1" dirty="0"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10</a:t>
                      </a:r>
                      <a:r>
                        <a:rPr lang="zh-CN" sz="5400" b="1" dirty="0"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倍</a:t>
                      </a:r>
                      <a:r>
                        <a:rPr lang="zh-CN" alt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，</a:t>
                      </a: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一個賺</a:t>
                      </a:r>
                      <a:r>
                        <a:rPr lang="en-US" sz="5400" b="1" dirty="0"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zh-CN" sz="5400" b="1" dirty="0"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倍</a:t>
                      </a:r>
                      <a:endParaRPr lang="en-US" sz="5400" b="1" dirty="0">
                        <a:solidFill>
                          <a:srgbClr val="66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兩個忠心僕人</a:t>
                      </a:r>
                      <a:endParaRPr lang="en-US" altLang="zh-CN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都賺了</a:t>
                      </a:r>
                      <a:r>
                        <a:rPr lang="zh-CN" altLang="en-US" sz="5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雙倍</a:t>
                      </a:r>
                      <a:endParaRPr lang="en-US" sz="5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65348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50D6BBA-7436-4D3B-A6BE-13D076451209}"/>
              </a:ext>
            </a:extLst>
          </p:cNvPr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不相同的地方</a:t>
            </a:r>
            <a:endParaRPr lang="en-US" sz="6000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35308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69F4A0B-6B97-463F-8607-8D7287E7D8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7157952"/>
              </p:ext>
            </p:extLst>
          </p:nvPr>
        </p:nvGraphicFramePr>
        <p:xfrm>
          <a:off x="76200" y="1097280"/>
          <a:ext cx="12039600" cy="5547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19800">
                  <a:extLst>
                    <a:ext uri="{9D8B030D-6E8A-4147-A177-3AD203B41FA5}">
                      <a16:colId xmlns:a16="http://schemas.microsoft.com/office/drawing/2014/main" val="2341355123"/>
                    </a:ext>
                  </a:extLst>
                </a:gridCol>
                <a:gridCol w="6019800">
                  <a:extLst>
                    <a:ext uri="{9D8B030D-6E8A-4147-A177-3AD203B41FA5}">
                      <a16:colId xmlns:a16="http://schemas.microsoft.com/office/drawing/2014/main" val="33412220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3000"/>
                        </a:spcAft>
                      </a:pPr>
                      <a:r>
                        <a:rPr lang="zh-CN" alt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忠心的僕人一個賺</a:t>
                      </a:r>
                      <a:r>
                        <a:rPr lang="en-US" sz="5400" b="1" dirty="0"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10</a:t>
                      </a:r>
                      <a:r>
                        <a:rPr lang="zh-CN" altLang="en-US" sz="5400" b="1" dirty="0"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倍</a:t>
                      </a:r>
                      <a:r>
                        <a:rPr lang="zh-CN" altLang="en-US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，一個賺</a:t>
                      </a:r>
                      <a:r>
                        <a:rPr lang="en-US" sz="5400" b="1" dirty="0"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5</a:t>
                      </a:r>
                      <a:r>
                        <a:rPr lang="zh-CN" altLang="en-US" sz="5400" b="1" dirty="0"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倍</a:t>
                      </a:r>
                      <a:endParaRPr lang="en-US" sz="5400" b="1" dirty="0">
                        <a:solidFill>
                          <a:srgbClr val="66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兩個忠心僕人</a:t>
                      </a:r>
                      <a:endParaRPr lang="en-US" altLang="zh-CN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alt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都賺了</a:t>
                      </a:r>
                      <a:r>
                        <a:rPr lang="zh-CN" altLang="en-US" sz="5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雙倍</a:t>
                      </a:r>
                      <a:endParaRPr lang="en-US" altLang="zh-CN" sz="5400" b="1" dirty="0">
                        <a:solidFill>
                          <a:srgbClr val="C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2000" b="1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26534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忠心的僕人</a:t>
                      </a:r>
                      <a:endParaRPr lang="en-US" altLang="zh-CN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所分配的賞賜</a:t>
                      </a:r>
                      <a:endParaRPr lang="en-US" altLang="zh-CN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與賺取的數量</a:t>
                      </a:r>
                      <a:endParaRPr lang="en-US" altLang="zh-CN" sz="54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solidFill>
                            <a:srgbClr val="66FFFF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KaiTi" panose="02010609060101010101" pitchFamily="49" charset="-122"/>
                        </a:rPr>
                        <a:t>成正比</a:t>
                      </a:r>
                      <a:endParaRPr lang="en-US" altLang="zh-CN" sz="5400" b="1" dirty="0">
                        <a:solidFill>
                          <a:srgbClr val="66FFFF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KaiTi" panose="020106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altLang="zh-CN" sz="30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忠心的僕人</a:t>
                      </a:r>
                      <a:r>
                        <a:rPr lang="zh-CN" altLang="en-US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從主人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得</a:t>
                      </a:r>
                      <a:r>
                        <a:rPr lang="zh-CN" sz="5400" b="1" dirty="0">
                          <a:solidFill>
                            <a:srgbClr val="C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相同</a:t>
                      </a:r>
                      <a:r>
                        <a:rPr lang="zh-CN" sz="5400" b="1" dirty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KaiTi" panose="02010609060101010101" pitchFamily="49" charset="-122"/>
                          <a:ea typeface="KaiTi" panose="02010609060101010101" pitchFamily="49" charset="-122"/>
                        </a:rPr>
                        <a:t>的贊揚</a:t>
                      </a:r>
                      <a:endParaRPr lang="en-US" sz="5400" b="1" dirty="0">
                        <a:solidFill>
                          <a:srgbClr val="00206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KaiTi" panose="02010609060101010101" pitchFamily="49" charset="-122"/>
                        <a:ea typeface="KaiTi" panose="02010609060101010101" pitchFamily="49" charset="-122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0521229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D50D6BBA-7436-4D3B-A6BE-13D076451209}"/>
              </a:ext>
            </a:extLst>
          </p:cNvPr>
          <p:cNvSpPr/>
          <p:nvPr/>
        </p:nvSpPr>
        <p:spPr>
          <a:xfrm>
            <a:off x="0" y="0"/>
            <a:ext cx="121920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6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不相同的地方</a:t>
            </a:r>
            <a:endParaRPr lang="en-US" sz="6000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8268145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79E59-1B55-22FF-8A9A-A5E3C6BDFC5C}"/>
              </a:ext>
            </a:extLst>
          </p:cNvPr>
          <p:cNvSpPr txBox="1"/>
          <p:nvPr/>
        </p:nvSpPr>
        <p:spPr>
          <a:xfrm>
            <a:off x="0" y="229136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比喻的人物</a:t>
            </a:r>
            <a:endParaRPr lang="en-US" altLang="zh-CN" sz="80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貴胄</a:t>
            </a:r>
            <a:endParaRPr lang="en-US" altLang="zh-CN" sz="8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國家人民</a:t>
            </a:r>
            <a:endParaRPr lang="en-US" sz="8000" dirty="0"/>
          </a:p>
          <a:p>
            <a:pPr algn="ctr"/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忠心的僕人</a:t>
            </a:r>
            <a:endParaRPr lang="en-US" altLang="zh-CN" sz="8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不忠心的惡僕</a:t>
            </a:r>
            <a:endParaRPr lang="en-US" altLang="zh-CN" sz="8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F96B0D-96F0-8EE3-EEDD-1D6A0C08CFA6}"/>
              </a:ext>
            </a:extLst>
          </p:cNvPr>
          <p:cNvSpPr txBox="1"/>
          <p:nvPr/>
        </p:nvSpPr>
        <p:spPr>
          <a:xfrm>
            <a:off x="9372600" y="1066800"/>
            <a:ext cx="28194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4000" b="1" baseline="30000" dirty="0">
                <a:solidFill>
                  <a:srgbClr val="FFFF00"/>
                </a:solidFill>
                <a:effectLst/>
                <a:latin typeface="+mn-lt"/>
              </a:rPr>
              <a:t>27</a:t>
            </a:r>
            <a:r>
              <a:rPr lang="en-US" sz="2000" b="1" dirty="0">
                <a:solidFill>
                  <a:srgbClr val="FFFF00"/>
                </a:solidFill>
                <a:effectLst/>
                <a:latin typeface="+mn-lt"/>
              </a:rPr>
              <a:t> </a:t>
            </a:r>
            <a:r>
              <a:rPr lang="zh-CN" sz="4000" b="1" dirty="0">
                <a:solidFill>
                  <a:srgbClr val="FFFF00"/>
                </a:solidFill>
                <a:effectLst/>
                <a:latin typeface="+mn-ea"/>
              </a:rPr>
              <a:t>至于我那些仇敵</a:t>
            </a:r>
            <a:endParaRPr lang="en-US" altLang="zh-CN" sz="4000" b="1" dirty="0">
              <a:solidFill>
                <a:srgbClr val="FFFF00"/>
              </a:solidFill>
              <a:effectLst/>
              <a:latin typeface="+mn-e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4000" b="1" dirty="0">
                <a:solidFill>
                  <a:srgbClr val="FFFF00"/>
                </a:solidFill>
                <a:effectLst/>
                <a:latin typeface="+mn-ea"/>
              </a:rPr>
              <a:t>不要我作他們王的</a:t>
            </a:r>
            <a:endParaRPr lang="en-US" altLang="zh-CN" sz="4000" b="1" dirty="0">
              <a:solidFill>
                <a:srgbClr val="FFFF00"/>
              </a:solidFill>
              <a:effectLst/>
              <a:latin typeface="+mn-e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4000" b="1" dirty="0">
                <a:solidFill>
                  <a:srgbClr val="FFFF00"/>
                </a:solidFill>
                <a:effectLst/>
                <a:latin typeface="+mn-ea"/>
              </a:rPr>
              <a:t>把他們拉來</a:t>
            </a:r>
            <a:endParaRPr lang="en-US" altLang="zh-CN" sz="4000" b="1" dirty="0">
              <a:solidFill>
                <a:srgbClr val="FFFF00"/>
              </a:solidFill>
              <a:effectLst/>
              <a:latin typeface="+mn-ea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zh-CN" sz="4000" b="1" dirty="0">
                <a:solidFill>
                  <a:srgbClr val="FFFF00"/>
                </a:solidFill>
                <a:effectLst/>
                <a:latin typeface="+mn-ea"/>
              </a:rPr>
              <a:t>在我面前殺了吧！</a:t>
            </a:r>
            <a:endParaRPr lang="en-US" sz="4000" dirty="0">
              <a:solidFill>
                <a:srgbClr val="FFFF00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543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79E59-1B55-22FF-8A9A-A5E3C6BDFC5C}"/>
              </a:ext>
            </a:extLst>
          </p:cNvPr>
          <p:cNvSpPr txBox="1"/>
          <p:nvPr/>
        </p:nvSpPr>
        <p:spPr>
          <a:xfrm>
            <a:off x="304800" y="0"/>
            <a:ext cx="11887200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zh-CN" altLang="en-US" sz="8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不忠心僕人的回應</a:t>
            </a:r>
            <a:endParaRPr lang="en-US" altLang="zh-CN" sz="80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相信主人嚴厲</a:t>
            </a:r>
            <a:endParaRPr lang="en-US" altLang="zh-CN" sz="8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撒謊來掩飾</a:t>
            </a:r>
            <a:endParaRPr lang="en-US" altLang="zh-CN" sz="8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沒有交給銀行</a:t>
            </a:r>
            <a:endParaRPr lang="en-US" altLang="zh-CN" sz="8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zh-CN" altLang="en-US" sz="80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不相信主人會回來</a:t>
            </a:r>
            <a:endParaRPr lang="en-US" altLang="zh-CN" sz="80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580150C-A870-BE4B-965E-B78D1B0C9FBA}"/>
              </a:ext>
            </a:extLst>
          </p:cNvPr>
          <p:cNvSpPr txBox="1"/>
          <p:nvPr/>
        </p:nvSpPr>
        <p:spPr>
          <a:xfrm>
            <a:off x="0" y="1524000"/>
            <a:ext cx="3276600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srgbClr val="FFFF00"/>
                </a:solidFill>
                <a:latin typeface="+mn-ea"/>
                <a:cs typeface="Times New Roman" panose="02020603050405020304" pitchFamily="18" charset="0"/>
              </a:rPr>
              <a:t>你是</a:t>
            </a:r>
            <a:r>
              <a:rPr lang="zh-CN" sz="40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嚴厲的人</a:t>
            </a:r>
            <a:endParaRPr lang="en-US" altLang="zh-CN" sz="4000" b="1" dirty="0">
              <a:solidFill>
                <a:srgbClr val="FFFF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zh-CN" sz="40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沒有放下的</a:t>
            </a:r>
            <a:endParaRPr lang="en-US" altLang="zh-CN" sz="4000" b="1" dirty="0">
              <a:solidFill>
                <a:srgbClr val="FFFF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zh-CN" sz="40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還要去拿</a:t>
            </a:r>
            <a:endParaRPr lang="en-US" altLang="zh-CN" sz="4000" b="1" dirty="0">
              <a:solidFill>
                <a:srgbClr val="FFFF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zh-CN" sz="40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沒有種下的</a:t>
            </a:r>
            <a:endParaRPr lang="en-US" altLang="zh-CN" sz="4000" b="1" dirty="0">
              <a:solidFill>
                <a:srgbClr val="FFFF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zh-CN" sz="40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還要去收</a:t>
            </a:r>
            <a:endParaRPr lang="en-US" sz="4000" dirty="0">
              <a:solidFill>
                <a:srgbClr val="FFFF00"/>
              </a:solidFill>
              <a:latin typeface="+mn-ea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788420-226F-E7FA-3550-25E59C8E7B87}"/>
              </a:ext>
            </a:extLst>
          </p:cNvPr>
          <p:cNvSpPr txBox="1"/>
          <p:nvPr/>
        </p:nvSpPr>
        <p:spPr>
          <a:xfrm>
            <a:off x="9677400" y="2298680"/>
            <a:ext cx="25146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把我的銀子交給銀行</a:t>
            </a:r>
            <a:endParaRPr lang="en-US" altLang="zh-CN" sz="3600" b="1" dirty="0">
              <a:solidFill>
                <a:srgbClr val="FFFF00"/>
              </a:solidFill>
              <a:effectLst/>
              <a:latin typeface="+mn-ea"/>
              <a:cs typeface="Times New Roman" panose="02020603050405020304" pitchFamily="18" charset="0"/>
            </a:endParaRPr>
          </a:p>
          <a:p>
            <a:r>
              <a:rPr lang="zh-CN" sz="36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等我來的時候連本帶利都可以要回來呢？</a:t>
            </a:r>
            <a:endParaRPr lang="en-US" sz="3600" dirty="0">
              <a:solidFill>
                <a:srgbClr val="FFFF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390910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79E59-1B55-22FF-8A9A-A5E3C6BDFC5C}"/>
              </a:ext>
            </a:extLst>
          </p:cNvPr>
          <p:cNvSpPr txBox="1"/>
          <p:nvPr/>
        </p:nvSpPr>
        <p:spPr>
          <a:xfrm>
            <a:off x="0" y="2133600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比喻的目的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6448250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79E59-1B55-22FF-8A9A-A5E3C6BDFC5C}"/>
              </a:ext>
            </a:extLst>
          </p:cNvPr>
          <p:cNvSpPr txBox="1"/>
          <p:nvPr/>
        </p:nvSpPr>
        <p:spPr>
          <a:xfrm>
            <a:off x="0" y="609600"/>
            <a:ext cx="12192000" cy="4985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1800"/>
              </a:spcAft>
            </a:pPr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什麽是你的藉口？</a:t>
            </a:r>
            <a:endParaRPr lang="en-US" altLang="zh-CN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>
              <a:spcAft>
                <a:spcPts val="1800"/>
              </a:spcAft>
            </a:pPr>
            <a:r>
              <a:rPr lang="zh-CN" altLang="en-US" sz="9600" b="1" dirty="0"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不够恩賜？</a:t>
            </a:r>
            <a:endParaRPr lang="en-US" altLang="zh-CN" sz="96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  <a:p>
            <a:pPr algn="ctr"/>
            <a:r>
              <a:rPr lang="zh-CN" altLang="en-US" sz="9600" b="1" dirty="0"/>
              <a:t>最普遍推辭的原因？</a:t>
            </a:r>
            <a:endParaRPr lang="en-US" altLang="zh-CN" sz="9600" b="1" dirty="0">
              <a:latin typeface="KaiTi" panose="02010609060101010101" pitchFamily="49" charset="-122"/>
              <a:ea typeface="KaiTi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364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79E59-1B55-22FF-8A9A-A5E3C6BDFC5C}"/>
              </a:ext>
            </a:extLst>
          </p:cNvPr>
          <p:cNvSpPr txBox="1"/>
          <p:nvPr/>
        </p:nvSpPr>
        <p:spPr>
          <a:xfrm>
            <a:off x="0" y="914400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我們都有相同的恩賜</a:t>
            </a:r>
            <a:endParaRPr lang="en-US" sz="10000" dirty="0">
              <a:solidFill>
                <a:srgbClr val="66FFFF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D7D2275-69D9-97C9-46D0-4172F86455B3}"/>
              </a:ext>
            </a:extLst>
          </p:cNvPr>
          <p:cNvSpPr txBox="1"/>
          <p:nvPr/>
        </p:nvSpPr>
        <p:spPr>
          <a:xfrm>
            <a:off x="152400" y="3276600"/>
            <a:ext cx="11734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7200" b="1" baseline="30000" dirty="0">
                <a:effectLst/>
                <a:latin typeface="+mn-lt"/>
                <a:cs typeface="Times New Roman" panose="02020603050405020304" pitchFamily="18" charset="0"/>
              </a:rPr>
              <a:t>13</a:t>
            </a:r>
            <a:r>
              <a:rPr lang="en-US" sz="4000" b="1" dirty="0">
                <a:effectLst/>
                <a:latin typeface="+mn-ea"/>
                <a:cs typeface="Times New Roman" panose="02020603050405020304" pitchFamily="18" charset="0"/>
              </a:rPr>
              <a:t> </a:t>
            </a:r>
            <a:r>
              <a:rPr lang="zh-CN" sz="7200" b="1" dirty="0">
                <a:effectLst/>
                <a:latin typeface="+mn-ea"/>
                <a:cs typeface="Times New Roman" panose="02020603050405020304" pitchFamily="18" charset="0"/>
              </a:rPr>
              <a:t>便叫了他的</a:t>
            </a:r>
            <a:r>
              <a:rPr lang="zh-CN" sz="72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十個僕人</a:t>
            </a:r>
            <a:r>
              <a:rPr lang="zh-CN" sz="7200" b="1" dirty="0">
                <a:effectLst/>
                <a:latin typeface="+mn-ea"/>
                <a:cs typeface="Times New Roman" panose="02020603050405020304" pitchFamily="18" charset="0"/>
              </a:rPr>
              <a:t>來</a:t>
            </a:r>
            <a:endParaRPr lang="en-US" altLang="zh-CN" sz="7200" b="1" dirty="0">
              <a:effectLst/>
              <a:latin typeface="+mn-ea"/>
              <a:cs typeface="Times New Roman" panose="02020603050405020304" pitchFamily="18" charset="0"/>
            </a:endParaRPr>
          </a:p>
          <a:p>
            <a:pPr algn="ctr"/>
            <a:r>
              <a:rPr lang="zh-CN" sz="7200" b="1" dirty="0">
                <a:effectLst/>
                <a:latin typeface="+mn-ea"/>
                <a:cs typeface="Times New Roman" panose="02020603050405020304" pitchFamily="18" charset="0"/>
              </a:rPr>
              <a:t>交給他們</a:t>
            </a:r>
            <a:r>
              <a:rPr lang="zh-CN" sz="7200" b="1" dirty="0">
                <a:solidFill>
                  <a:srgbClr val="FFFF00"/>
                </a:solidFill>
                <a:effectLst/>
                <a:latin typeface="+mn-ea"/>
                <a:cs typeface="Times New Roman" panose="02020603050405020304" pitchFamily="18" charset="0"/>
              </a:rPr>
              <a:t>十錠銀子</a:t>
            </a:r>
            <a:endParaRPr lang="en-US" sz="7200" dirty="0">
              <a:solidFill>
                <a:srgbClr val="FFFF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111944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455565-04E0-CEC6-2F5B-E6E3D79B9585}"/>
              </a:ext>
            </a:extLst>
          </p:cNvPr>
          <p:cNvSpPr txBox="1"/>
          <p:nvPr/>
        </p:nvSpPr>
        <p:spPr>
          <a:xfrm>
            <a:off x="0" y="1295400"/>
            <a:ext cx="12192000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sz="8000" b="1" dirty="0">
                <a:solidFill>
                  <a:srgbClr val="66FFFF"/>
                </a:solidFill>
                <a:effectLst/>
                <a:latin typeface="+mn-ea"/>
                <a:cs typeface="Times New Roman" panose="02020603050405020304" pitchFamily="18" charset="0"/>
              </a:rPr>
              <a:t>主看重</a:t>
            </a:r>
            <a:r>
              <a:rPr lang="zh-CN" altLang="en-US" sz="8000" b="1" dirty="0">
                <a:solidFill>
                  <a:srgbClr val="66FFFF"/>
                </a:solidFill>
                <a:effectLst/>
                <a:latin typeface="+mn-ea"/>
                <a:cs typeface="Times New Roman" panose="02020603050405020304" pitchFamily="18" charset="0"/>
              </a:rPr>
              <a:t>你</a:t>
            </a:r>
            <a:r>
              <a:rPr lang="zh-CN" sz="8000" b="1" dirty="0">
                <a:solidFill>
                  <a:srgbClr val="66FFFF"/>
                </a:solidFill>
                <a:effectLst/>
                <a:latin typeface="+mn-ea"/>
                <a:cs typeface="Times New Roman" panose="02020603050405020304" pitchFamily="18" charset="0"/>
              </a:rPr>
              <a:t>在小</a:t>
            </a:r>
            <a:r>
              <a:rPr lang="zh-CN" altLang="en-US" sz="8000" b="1" dirty="0">
                <a:solidFill>
                  <a:srgbClr val="66FFFF"/>
                </a:solidFill>
                <a:latin typeface="+mn-ea"/>
                <a:cs typeface="Times New Roman" panose="02020603050405020304" pitchFamily="18" charset="0"/>
              </a:rPr>
              <a:t>的</a:t>
            </a:r>
            <a:r>
              <a:rPr lang="zh-CN" sz="8000" b="1" dirty="0">
                <a:solidFill>
                  <a:srgbClr val="66FFFF"/>
                </a:solidFill>
                <a:effectLst/>
                <a:latin typeface="+mn-ea"/>
                <a:cs typeface="Times New Roman" panose="02020603050405020304" pitchFamily="18" charset="0"/>
              </a:rPr>
              <a:t>事上忠心</a:t>
            </a:r>
            <a:endParaRPr lang="en-US" sz="8000" dirty="0">
              <a:solidFill>
                <a:srgbClr val="66FFFF"/>
              </a:solidFill>
              <a:latin typeface="+mn-ea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F0D09F-04AE-36D3-44F1-1746ED6726AA}"/>
              </a:ext>
            </a:extLst>
          </p:cNvPr>
          <p:cNvSpPr txBox="1"/>
          <p:nvPr/>
        </p:nvSpPr>
        <p:spPr>
          <a:xfrm>
            <a:off x="152400" y="3105835"/>
            <a:ext cx="11963400" cy="21236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6600" b="1" baseline="30000" dirty="0">
                <a:latin typeface="+mn-lt"/>
                <a:ea typeface="KaiTi" panose="02010609060101010101" pitchFamily="49" charset="-122"/>
              </a:rPr>
              <a:t>17</a:t>
            </a:r>
            <a:r>
              <a:rPr lang="en-US" sz="28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你既在</a:t>
            </a:r>
            <a:r>
              <a:rPr lang="zh-CN" altLang="en-US" sz="66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最小的事上有忠心</a:t>
            </a:r>
            <a:endParaRPr lang="en-US" altLang="zh-CN" sz="6600" b="1" dirty="0">
              <a:solidFill>
                <a:srgbClr val="FFFF00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>
              <a:spcAft>
                <a:spcPts val="0"/>
              </a:spcAft>
            </a:pPr>
            <a:r>
              <a:rPr lang="zh-CN" altLang="en-US" sz="6600" b="1" dirty="0">
                <a:latin typeface="KaiTi" panose="02010609060101010101" pitchFamily="49" charset="-122"/>
                <a:ea typeface="KaiTi" panose="02010609060101010101" pitchFamily="49" charset="-122"/>
              </a:rPr>
              <a:t>可以有權柄管十座城</a:t>
            </a:r>
            <a:endParaRPr lang="en-US" sz="66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24DE563-458B-B993-FC3F-33D7CC0AEB1E}"/>
              </a:ext>
            </a:extLst>
          </p:cNvPr>
          <p:cNvSpPr/>
          <p:nvPr/>
        </p:nvSpPr>
        <p:spPr>
          <a:xfrm>
            <a:off x="4343400" y="3200400"/>
            <a:ext cx="1676400" cy="990600"/>
          </a:xfrm>
          <a:prstGeom prst="round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389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19D609-8C69-DBA6-8EF6-7417AC48EF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F378D99-C478-F03E-5A1A-70152E8CFD3A}"/>
              </a:ext>
            </a:extLst>
          </p:cNvPr>
          <p:cNvSpPr txBox="1"/>
          <p:nvPr/>
        </p:nvSpPr>
        <p:spPr>
          <a:xfrm>
            <a:off x="0" y="2133600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你現在的優先次序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276285654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8BF9C51-1FE6-B951-32E6-93C301646525}"/>
              </a:ext>
            </a:extLst>
          </p:cNvPr>
          <p:cNvSpPr txBox="1"/>
          <p:nvPr/>
        </p:nvSpPr>
        <p:spPr>
          <a:xfrm>
            <a:off x="0" y="1981200"/>
            <a:ext cx="1219200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sz="8800" b="1" dirty="0">
                <a:solidFill>
                  <a:srgbClr val="66FFFF"/>
                </a:solidFill>
                <a:effectLst/>
                <a:latin typeface="+mn-ea"/>
                <a:cs typeface="Times New Roman" panose="02020603050405020304" pitchFamily="18" charset="0"/>
              </a:rPr>
              <a:t>重整你人生的優先次序</a:t>
            </a:r>
            <a:endParaRPr lang="en-US" sz="8800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7544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2C00F0-5164-E208-32EC-310B54CDAB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BFF1810-EB19-81EE-C893-0511595AD2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3612"/>
            <a:ext cx="12188952" cy="68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3497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79E59-1B55-22FF-8A9A-A5E3C6BDFC5C}"/>
              </a:ext>
            </a:extLst>
          </p:cNvPr>
          <p:cNvSpPr txBox="1"/>
          <p:nvPr/>
        </p:nvSpPr>
        <p:spPr>
          <a:xfrm>
            <a:off x="0" y="2133600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0" b="1" dirty="0">
                <a:solidFill>
                  <a:srgbClr val="FFFF00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要把握每一個機會！</a:t>
            </a:r>
            <a:endParaRPr lang="en-US" sz="10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805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79E59-1B55-22FF-8A9A-A5E3C6BDFC5C}"/>
              </a:ext>
            </a:extLst>
          </p:cNvPr>
          <p:cNvSpPr txBox="1"/>
          <p:nvPr/>
        </p:nvSpPr>
        <p:spPr>
          <a:xfrm>
            <a:off x="0" y="1982450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sz="9600" b="1" dirty="0">
                <a:solidFill>
                  <a:srgbClr val="66FFFF"/>
                </a:solidFill>
                <a:effectLst/>
                <a:latin typeface="+mn-ea"/>
              </a:rPr>
              <a:t>用盡你</a:t>
            </a:r>
            <a:r>
              <a:rPr lang="zh-CN" altLang="en-US" sz="9600" b="1" dirty="0">
                <a:solidFill>
                  <a:srgbClr val="66FFFF"/>
                </a:solidFill>
                <a:latin typeface="+mn-ea"/>
              </a:rPr>
              <a:t>一切</a:t>
            </a:r>
            <a:r>
              <a:rPr lang="zh-CN" sz="9600" b="1" dirty="0">
                <a:solidFill>
                  <a:srgbClr val="66FFFF"/>
                </a:solidFill>
                <a:effectLst/>
                <a:latin typeface="+mn-ea"/>
              </a:rPr>
              <a:t>投資永恒</a:t>
            </a:r>
            <a:endParaRPr lang="en-US" sz="9600" dirty="0">
              <a:solidFill>
                <a:srgbClr val="66FFFF"/>
              </a:solidFill>
              <a:effectLst/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1228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6D26684-5A93-4CF2-A13B-BC638B66EA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17" t="16666" r="2946" b="12029"/>
          <a:stretch/>
        </p:blipFill>
        <p:spPr>
          <a:xfrm>
            <a:off x="381000" y="-4763"/>
            <a:ext cx="11529442" cy="587216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41985BF-34D7-0EF3-F4B9-E1E1A3179700}"/>
              </a:ext>
            </a:extLst>
          </p:cNvPr>
          <p:cNvSpPr txBox="1"/>
          <p:nvPr/>
        </p:nvSpPr>
        <p:spPr>
          <a:xfrm>
            <a:off x="3962400" y="5791200"/>
            <a:ext cx="503381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b="1" dirty="0">
                <a:latin typeface="+mn-lt"/>
              </a:rPr>
              <a:t>Daniel Ritchie</a:t>
            </a:r>
          </a:p>
        </p:txBody>
      </p:sp>
    </p:spTree>
    <p:extLst>
      <p:ext uri="{BB962C8B-B14F-4D97-AF65-F5344CB8AC3E}">
        <p14:creationId xmlns:p14="http://schemas.microsoft.com/office/powerpoint/2010/main" val="27584412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104E34E-2CE0-44B4-83F4-03915E1E54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0"/>
            <a:ext cx="5773704" cy="6858000"/>
          </a:xfrm>
          <a:prstGeom prst="rect">
            <a:avLst/>
          </a:prstGeom>
        </p:spPr>
      </p:pic>
      <p:pic>
        <p:nvPicPr>
          <p:cNvPr id="3" name="Picture 3" descr="[]">
            <a:extLst>
              <a:ext uri="{FF2B5EF4-FFF2-40B4-BE49-F238E27FC236}">
                <a16:creationId xmlns:a16="http://schemas.microsoft.com/office/drawing/2014/main" id="{48F79E34-A57E-DD42-94EE-0A95509DE55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/>
          <a:srcRect l="5769" t="5634" r="9615" b="8450"/>
          <a:stretch/>
        </p:blipFill>
        <p:spPr bwMode="auto">
          <a:xfrm>
            <a:off x="7924800" y="52552"/>
            <a:ext cx="3352800" cy="5129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9C52F70-E966-DCF8-97C7-ACE89DF6D2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19999" y="5638800"/>
            <a:ext cx="445000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3600" b="1" dirty="0">
                <a:latin typeface="+mn-ea"/>
              </a:rPr>
              <a:t>力克先生 </a:t>
            </a:r>
            <a:r>
              <a:rPr lang="en-US" sz="3600" b="1" dirty="0">
                <a:latin typeface="+mn-lt"/>
                <a:ea typeface="DFKai-SB" panose="03000509000000000000" pitchFamily="65" charset="-120"/>
              </a:rPr>
              <a:t>Nick </a:t>
            </a:r>
            <a:r>
              <a:rPr lang="en-US" sz="3600" b="1" dirty="0" err="1">
                <a:latin typeface="+mn-lt"/>
                <a:ea typeface="DFKai-SB" panose="03000509000000000000" pitchFamily="65" charset="-120"/>
              </a:rPr>
              <a:t>Vujicic</a:t>
            </a:r>
            <a:endParaRPr lang="en-US" sz="3600" b="1" dirty="0">
              <a:latin typeface="+mn-lt"/>
              <a:ea typeface="DFKai-SB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7183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79E59-1B55-22FF-8A9A-A5E3C6BDFC5C}"/>
              </a:ext>
            </a:extLst>
          </p:cNvPr>
          <p:cNvSpPr txBox="1"/>
          <p:nvPr/>
        </p:nvSpPr>
        <p:spPr>
          <a:xfrm>
            <a:off x="0" y="2133600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看看他人如何交帳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61173153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1B79E59-1B55-22FF-8A9A-A5E3C6BDFC5C}"/>
              </a:ext>
            </a:extLst>
          </p:cNvPr>
          <p:cNvSpPr txBox="1"/>
          <p:nvPr/>
        </p:nvSpPr>
        <p:spPr>
          <a:xfrm>
            <a:off x="0" y="2133600"/>
            <a:ext cx="1219200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100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  <a:cs typeface="Times New Roman" panose="02020603050405020304" pitchFamily="18" charset="0"/>
              </a:rPr>
              <a:t>最後輪到你交帳！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29385208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44C6A0-1597-E925-9B86-6B0FDFCFF6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" y="-3612"/>
            <a:ext cx="12188952" cy="6861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0914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0630EF-8482-A183-8F49-765345D4326A}"/>
              </a:ext>
            </a:extLst>
          </p:cNvPr>
          <p:cNvSpPr txBox="1"/>
          <p:nvPr/>
        </p:nvSpPr>
        <p:spPr>
          <a:xfrm>
            <a:off x="0" y="1905000"/>
            <a:ext cx="121920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sz="9600" b="1" dirty="0">
                <a:solidFill>
                  <a:srgbClr val="66FFFF"/>
                </a:solidFill>
                <a:effectLst/>
                <a:latin typeface="+mn-ea"/>
                <a:cs typeface="Times New Roman" panose="02020603050405020304" pitchFamily="18" charset="0"/>
              </a:rPr>
              <a:t>末世講座很受歡迎</a:t>
            </a:r>
            <a:endParaRPr lang="en-US" sz="9600" dirty="0">
              <a:solidFill>
                <a:srgbClr val="66FFFF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92644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371600"/>
            <a:ext cx="12192000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3000"/>
              </a:spcAft>
            </a:pPr>
            <a:r>
              <a:rPr lang="zh-CN" altLang="en-US" sz="9600" b="1" dirty="0">
                <a:solidFill>
                  <a:srgbClr val="66FFFF"/>
                </a:solidFill>
                <a:latin typeface="KaiTi" panose="02010609060101010101" pitchFamily="49" charset="-122"/>
                <a:ea typeface="KaiTi" panose="02010609060101010101" pitchFamily="49" charset="-122"/>
              </a:rPr>
              <a:t>你是否預備好交帳？</a:t>
            </a:r>
            <a:endParaRPr lang="en-US" altLang="zh-CN" sz="9600" b="1" dirty="0">
              <a:solidFill>
                <a:srgbClr val="66FFFF"/>
              </a:solidFill>
              <a:latin typeface="KaiTi" panose="02010609060101010101" pitchFamily="49" charset="-122"/>
              <a:ea typeface="KaiTi" panose="02010609060101010101" pitchFamily="49" charset="-122"/>
            </a:endParaRPr>
          </a:p>
          <a:p>
            <a:pPr algn="ctr">
              <a:spcAft>
                <a:spcPts val="3000"/>
              </a:spcAft>
            </a:pPr>
            <a:r>
              <a:rPr lang="zh-CN" altLang="en-US" sz="9600" b="1" dirty="0">
                <a:latin typeface="KaiTi" panose="02010609060101010101" pitchFamily="49" charset="-122"/>
                <a:ea typeface="KaiTi" panose="02010609060101010101" pitchFamily="49" charset="-122"/>
              </a:rPr>
              <a:t>路加福音</a:t>
            </a:r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 </a:t>
            </a:r>
            <a:r>
              <a:rPr lang="en-US" altLang="zh-CN" sz="9600" b="1" dirty="0">
                <a:latin typeface="+mn-lt"/>
                <a:ea typeface="KaiTi" panose="02010609060101010101" pitchFamily="49" charset="-122"/>
              </a:rPr>
              <a:t>19</a:t>
            </a:r>
            <a:r>
              <a:rPr lang="en-US" sz="9600" b="1" dirty="0">
                <a:latin typeface="+mn-lt"/>
                <a:ea typeface="KaiTi" panose="02010609060101010101" pitchFamily="49" charset="-122"/>
              </a:rPr>
              <a:t>:11</a:t>
            </a:r>
            <a:r>
              <a:rPr lang="en-US" altLang="zh-CN" sz="9600" b="1" dirty="0">
                <a:latin typeface="+mn-lt"/>
                <a:ea typeface="KaiTi" panose="02010609060101010101" pitchFamily="49" charset="-122"/>
              </a:rPr>
              <a:t>-27</a:t>
            </a:r>
            <a:endParaRPr lang="en-US" sz="9600" b="1" dirty="0"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422307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2400" y="0"/>
            <a:ext cx="11887200" cy="6032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b="1" baseline="30000" dirty="0">
                <a:latin typeface="+mn-lt"/>
                <a:ea typeface="KaiTi" panose="02010609060101010101" pitchFamily="49" charset="-122"/>
              </a:rPr>
              <a:t>11</a:t>
            </a:r>
            <a:r>
              <a:rPr lang="en-US" sz="54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衆人正在聽見這些話的時候，耶穌因爲將近耶路撒冷，又因他們以爲神的國快要顯出來，就另設一個比喻，說：</a:t>
            </a:r>
            <a:endParaRPr lang="en-US" sz="5400" dirty="0">
              <a:latin typeface="+mn-lt"/>
              <a:ea typeface="KaiTi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sz="5600" b="1" baseline="30000" dirty="0">
                <a:latin typeface="+mn-lt"/>
                <a:ea typeface="KaiTi" panose="02010609060101010101" pitchFamily="49" charset="-122"/>
              </a:rPr>
              <a:t>12 </a:t>
            </a:r>
            <a:r>
              <a:rPr lang="zh-CN" altLang="en-US" sz="5600" b="1" dirty="0">
                <a:latin typeface="+mn-lt"/>
                <a:ea typeface="KaiTi" panose="02010609060101010101" pitchFamily="49" charset="-122"/>
              </a:rPr>
              <a:t>有一個貴胄往遠方去，要得國回來，</a:t>
            </a:r>
            <a:endParaRPr lang="en-US" sz="5600" dirty="0">
              <a:latin typeface="+mn-lt"/>
              <a:ea typeface="KaiTi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sz="5600" b="1" baseline="30000" dirty="0">
                <a:latin typeface="+mn-lt"/>
                <a:ea typeface="KaiTi" panose="02010609060101010101" pitchFamily="49" charset="-122"/>
              </a:rPr>
              <a:t>13</a:t>
            </a:r>
            <a:r>
              <a:rPr lang="en-US" sz="56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5600" b="1" dirty="0">
                <a:latin typeface="+mn-lt"/>
                <a:ea typeface="KaiTi" panose="02010609060101010101" pitchFamily="49" charset="-122"/>
              </a:rPr>
              <a:t>便叫了他的十個僕人來，交給他們十錠銀子，說：你們去做生意，直等我回來。</a:t>
            </a:r>
            <a:endParaRPr lang="en-US" sz="5600" dirty="0"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19949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6200" y="0"/>
            <a:ext cx="121158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b="1" baseline="30000" dirty="0">
                <a:latin typeface="+mn-lt"/>
                <a:ea typeface="KaiTi" panose="02010609060101010101" pitchFamily="49" charset="-122"/>
              </a:rPr>
              <a:t>14</a:t>
            </a:r>
            <a:r>
              <a:rPr lang="en-US" sz="54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他本國的人却恨他，打發使者隨後去，說：我們不願意這個人作我們的王。</a:t>
            </a:r>
            <a:endParaRPr lang="en-US" sz="5400" dirty="0">
              <a:latin typeface="+mn-lt"/>
              <a:ea typeface="KaiTi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sz="5400" b="1" baseline="30000" dirty="0">
                <a:latin typeface="+mn-lt"/>
                <a:ea typeface="KaiTi" panose="02010609060101010101" pitchFamily="49" charset="-122"/>
              </a:rPr>
              <a:t>15</a:t>
            </a:r>
            <a:r>
              <a:rPr lang="en-US" sz="54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他既得國回來，就吩咐叫那領銀子的僕人來，要知道他們做生意賺了多少。</a:t>
            </a:r>
            <a:endParaRPr lang="en-US" sz="5400" dirty="0">
              <a:latin typeface="+mn-lt"/>
              <a:ea typeface="KaiTi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sz="5400" b="1" baseline="30000" dirty="0">
                <a:latin typeface="+mn-lt"/>
                <a:ea typeface="KaiTi" panose="02010609060101010101" pitchFamily="49" charset="-122"/>
              </a:rPr>
              <a:t>16</a:t>
            </a:r>
            <a:r>
              <a:rPr lang="en-US" sz="54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頭一個上來，說：主啊，你的一錠銀子已經賺了十錠。</a:t>
            </a:r>
            <a:endParaRPr lang="en-US" sz="5400" dirty="0">
              <a:latin typeface="+mn-lt"/>
              <a:ea typeface="KaiTi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sz="5400" b="1" baseline="30000" dirty="0">
                <a:latin typeface="+mn-lt"/>
                <a:ea typeface="KaiTi" panose="02010609060101010101" pitchFamily="49" charset="-122"/>
              </a:rPr>
              <a:t>17</a:t>
            </a:r>
            <a:r>
              <a:rPr lang="en-US" sz="54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主人說</a:t>
            </a:r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：好！良善的僕人，你既在最小的事上有忠心</a:t>
            </a:r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，</a:t>
            </a:r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可以有權柄管十座城</a:t>
            </a:r>
            <a:r>
              <a:rPr lang="zh-CN" altLang="en-US" sz="4800" b="1" dirty="0">
                <a:latin typeface="KaiTi" panose="02010609060101010101" pitchFamily="49" charset="-122"/>
                <a:ea typeface="KaiTi" panose="02010609060101010101" pitchFamily="49" charset="-122"/>
              </a:rPr>
              <a:t>。</a:t>
            </a:r>
            <a:endParaRPr lang="en-US" sz="48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4313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76200" y="0"/>
            <a:ext cx="119634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b="1" baseline="30000" dirty="0">
                <a:latin typeface="+mn-lt"/>
                <a:ea typeface="KaiTi" panose="02010609060101010101" pitchFamily="49" charset="-122"/>
              </a:rPr>
              <a:t>18</a:t>
            </a:r>
            <a:r>
              <a:rPr lang="en-US" sz="54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第二個來，說：主啊，你的一錠銀子已經賺了五錠。</a:t>
            </a:r>
            <a:endParaRPr lang="en-US" sz="5400" dirty="0">
              <a:latin typeface="+mn-lt"/>
              <a:ea typeface="KaiTi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sz="5400" b="1" baseline="30000" dirty="0">
                <a:latin typeface="+mn-lt"/>
                <a:ea typeface="KaiTi" panose="02010609060101010101" pitchFamily="49" charset="-122"/>
              </a:rPr>
              <a:t>19</a:t>
            </a:r>
            <a:r>
              <a:rPr lang="en-US" sz="54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主人說：你也可以管五座城。</a:t>
            </a:r>
            <a:endParaRPr lang="en-US" sz="5400" dirty="0">
              <a:latin typeface="+mn-lt"/>
              <a:ea typeface="KaiTi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sz="5400" b="1" baseline="30000" dirty="0">
                <a:latin typeface="+mn-lt"/>
                <a:ea typeface="KaiTi" panose="02010609060101010101" pitchFamily="49" charset="-122"/>
              </a:rPr>
              <a:t>20</a:t>
            </a:r>
            <a:r>
              <a:rPr lang="en-US" sz="54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又有一個來說：主啊，看哪，你的一錠銀子在這裏</a:t>
            </a:r>
            <a:r>
              <a:rPr lang="zh-CN" altLang="en-US" sz="4800" b="1" dirty="0">
                <a:latin typeface="+mn-lt"/>
                <a:ea typeface="KaiTi" panose="02010609060101010101" pitchFamily="49" charset="-122"/>
              </a:rPr>
              <a:t>，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我把它包在手巾裏存著</a:t>
            </a:r>
            <a:r>
              <a:rPr lang="zh-CN" altLang="en-US" sz="4800" b="1" dirty="0">
                <a:latin typeface="+mn-lt"/>
                <a:ea typeface="KaiTi" panose="02010609060101010101" pitchFamily="49" charset="-122"/>
              </a:rPr>
              <a:t>。</a:t>
            </a:r>
            <a:endParaRPr lang="en-US" sz="4800" dirty="0">
              <a:latin typeface="+mn-lt"/>
              <a:ea typeface="KaiTi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sz="5400" b="1" baseline="30000" dirty="0">
                <a:latin typeface="+mn-lt"/>
                <a:ea typeface="KaiTi" panose="02010609060101010101" pitchFamily="49" charset="-122"/>
              </a:rPr>
              <a:t>21</a:t>
            </a:r>
            <a:r>
              <a:rPr lang="en-US" sz="54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我原是怕你，因爲你是嚴厲的人；</a:t>
            </a:r>
            <a:endParaRPr lang="en-US" altLang="zh-CN" sz="5400" b="1" dirty="0">
              <a:latin typeface="+mn-lt"/>
              <a:ea typeface="KaiTi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沒有放下的，</a:t>
            </a:r>
            <a:r>
              <a:rPr lang="zh-CN" altLang="en-US" sz="5400" b="1" dirty="0">
                <a:latin typeface="KaiTi" panose="02010609060101010101" pitchFamily="49" charset="-122"/>
                <a:ea typeface="KaiTi" panose="02010609060101010101" pitchFamily="49" charset="-122"/>
              </a:rPr>
              <a:t>還要去拿，沒有種下的，還要去收。</a:t>
            </a:r>
            <a:endParaRPr lang="en-US" sz="5400" dirty="0">
              <a:latin typeface="KaiTi" panose="02010609060101010101" pitchFamily="49" charset="-122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64309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152400" y="0"/>
            <a:ext cx="11811000" cy="6740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5400" b="1" baseline="30000" dirty="0">
                <a:latin typeface="+mn-lt"/>
                <a:ea typeface="KaiTi" panose="02010609060101010101" pitchFamily="49" charset="-122"/>
              </a:rPr>
              <a:t>22</a:t>
            </a:r>
            <a:r>
              <a:rPr lang="en-US" sz="54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主人對他說：你這惡僕，我要憑你的口定你的罪。你既知道我是嚴厲的人，沒有放下的，還要去拿，沒有種下的，還要去收，</a:t>
            </a:r>
            <a:endParaRPr lang="en-US" sz="5400" dirty="0">
              <a:latin typeface="+mn-lt"/>
              <a:ea typeface="KaiTi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sz="5400" b="1" baseline="30000" dirty="0">
                <a:latin typeface="+mn-lt"/>
                <a:ea typeface="KaiTi" panose="02010609060101010101" pitchFamily="49" charset="-122"/>
              </a:rPr>
              <a:t>23</a:t>
            </a:r>
            <a:r>
              <a:rPr lang="en-US" sz="54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爲什麽不把我的銀子交給銀行</a:t>
            </a:r>
            <a:r>
              <a:rPr lang="zh-CN" altLang="en-US" sz="4400" b="1" dirty="0">
                <a:latin typeface="+mn-lt"/>
                <a:ea typeface="KaiTi" panose="02010609060101010101" pitchFamily="49" charset="-122"/>
              </a:rPr>
              <a:t>，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等我來的時候</a:t>
            </a:r>
            <a:r>
              <a:rPr lang="en-US" altLang="zh-CN" sz="5400" b="1" dirty="0">
                <a:latin typeface="+mn-lt"/>
                <a:ea typeface="KaiTi" panose="02010609060101010101" pitchFamily="49" charset="-122"/>
              </a:rPr>
              <a:t>,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連本帶利都可以要回來呢</a:t>
            </a:r>
            <a:r>
              <a:rPr lang="en-US" altLang="zh-CN" sz="5400" b="1" dirty="0">
                <a:latin typeface="+mn-lt"/>
                <a:ea typeface="KaiTi" panose="02010609060101010101" pitchFamily="49" charset="-122"/>
              </a:rPr>
              <a:t>?</a:t>
            </a:r>
            <a:endParaRPr lang="en-US" sz="5400" dirty="0">
              <a:latin typeface="+mn-lt"/>
              <a:ea typeface="KaiTi" panose="02010609060101010101" pitchFamily="49" charset="-122"/>
            </a:endParaRPr>
          </a:p>
          <a:p>
            <a:pPr>
              <a:spcAft>
                <a:spcPts val="0"/>
              </a:spcAft>
            </a:pPr>
            <a:r>
              <a:rPr lang="en-US" sz="5400" b="1" baseline="30000" dirty="0">
                <a:latin typeface="+mn-lt"/>
                <a:ea typeface="KaiTi" panose="02010609060101010101" pitchFamily="49" charset="-122"/>
              </a:rPr>
              <a:t>24</a:t>
            </a:r>
            <a:r>
              <a:rPr lang="en-US" sz="5400" b="1" dirty="0">
                <a:latin typeface="+mn-lt"/>
                <a:ea typeface="KaiTi" panose="02010609060101010101" pitchFamily="49" charset="-122"/>
              </a:rPr>
              <a:t> </a:t>
            </a:r>
            <a:r>
              <a:rPr lang="zh-CN" altLang="en-US" sz="5400" b="1" dirty="0">
                <a:latin typeface="+mn-lt"/>
                <a:ea typeface="KaiTi" panose="02010609060101010101" pitchFamily="49" charset="-122"/>
              </a:rPr>
              <a:t>就對旁邊站著的人說：奪過他這一錠來，給那有十錠的。</a:t>
            </a:r>
            <a:endParaRPr lang="en-US" sz="5400" dirty="0">
              <a:latin typeface="+mn-lt"/>
              <a:ea typeface="KaiT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59674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Calibri"/>
        <a:ea typeface="KaiTi"/>
        <a:cs typeface=""/>
      </a:majorFont>
      <a:minorFont>
        <a:latin typeface="Calibri"/>
        <a:ea typeface="Kai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3807</TotalTime>
  <Words>1127</Words>
  <Application>Microsoft Office PowerPoint</Application>
  <PresentationFormat>Widescreen</PresentationFormat>
  <Paragraphs>127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0" baseType="lpstr">
      <vt:lpstr>Arial</vt:lpstr>
      <vt:lpstr>KaiTi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Larry Wong</dc:creator>
  <cp:lastModifiedBy>Larry Wong</cp:lastModifiedBy>
  <cp:revision>65</cp:revision>
  <dcterms:created xsi:type="dcterms:W3CDTF">2008-05-13T23:38:07Z</dcterms:created>
  <dcterms:modified xsi:type="dcterms:W3CDTF">2025-09-14T16:44:52Z</dcterms:modified>
</cp:coreProperties>
</file>