
<file path=[Content_Types].xml><?xml version="1.0" encoding="utf-8"?>
<Types xmlns="http://schemas.openxmlformats.org/package/2006/content-types">
  <Default Extension="bin" ContentType="image/unknown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7" r:id="rId2"/>
    <p:sldId id="302" r:id="rId3"/>
    <p:sldId id="303" r:id="rId4"/>
    <p:sldId id="305" r:id="rId5"/>
    <p:sldId id="271" r:id="rId6"/>
    <p:sldId id="268" r:id="rId7"/>
    <p:sldId id="299" r:id="rId8"/>
    <p:sldId id="300" r:id="rId9"/>
    <p:sldId id="307" r:id="rId10"/>
    <p:sldId id="272" r:id="rId11"/>
    <p:sldId id="273" r:id="rId12"/>
    <p:sldId id="274" r:id="rId13"/>
    <p:sldId id="276" r:id="rId14"/>
    <p:sldId id="279" r:id="rId15"/>
    <p:sldId id="295" r:id="rId16"/>
    <p:sldId id="308" r:id="rId17"/>
    <p:sldId id="284" r:id="rId18"/>
    <p:sldId id="285" r:id="rId19"/>
    <p:sldId id="286" r:id="rId20"/>
    <p:sldId id="287" r:id="rId21"/>
    <p:sldId id="289" r:id="rId22"/>
    <p:sldId id="301" r:id="rId23"/>
    <p:sldId id="291" r:id="rId24"/>
    <p:sldId id="309" r:id="rId25"/>
    <p:sldId id="292" r:id="rId26"/>
  </p:sldIdLst>
  <p:sldSz cx="18288000" cy="10287000"/>
  <p:notesSz cx="6858000" cy="9144000"/>
  <p:embeddedFontLst>
    <p:embeddedFont>
      <p:font typeface="Microsoft YaHei" panose="020B0503020204020204" pitchFamily="34" charset="-122"/>
      <p:regular r:id="rId28"/>
      <p:bold r:id="rId29"/>
    </p:embeddedFont>
    <p:embeddedFont>
      <p:font typeface="Open Sans" panose="020F0502020204030204" pitchFamily="34" charset="0"/>
      <p:regular r:id="rId30"/>
    </p:embeddedFont>
    <p:embeddedFont>
      <p:font typeface="Tahoma" panose="020B0604030504040204" pitchFamily="34" charset="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B493"/>
    <a:srgbClr val="5277A4"/>
    <a:srgbClr val="486DA1"/>
    <a:srgbClr val="E99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53" d="100"/>
          <a:sy n="53" d="100"/>
        </p:scale>
        <p:origin x="558" y="54"/>
      </p:cViewPr>
      <p:guideLst>
        <p:guide orient="horz" pos="2184"/>
        <p:guide pos="28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B4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209800" y="1257300"/>
            <a:ext cx="13889355" cy="46716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3800" b="1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Bebas Neue" panose="00000500000000000000"/>
                <a:sym typeface="Bebas Neue" panose="00000500000000000000"/>
              </a:rPr>
              <a:t>我们不做</a:t>
            </a:r>
          </a:p>
          <a:p>
            <a:pPr algn="r">
              <a:lnSpc>
                <a:spcPct val="110000"/>
              </a:lnSpc>
            </a:pPr>
            <a:r>
              <a:rPr lang="zh-CN" altLang="en-US" sz="13800" b="1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Bebas Neue" panose="00000500000000000000"/>
                <a:sym typeface="Bebas Neue" panose="00000500000000000000"/>
              </a:rPr>
              <a:t>彼得潘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134600" y="7048500"/>
            <a:ext cx="7282815" cy="140462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zh-CN" altLang="en-US" sz="600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弗</a:t>
            </a:r>
            <a:r>
              <a:rPr lang="en-US" altLang="zh-CN" sz="600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 4:11-16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3817273" y="8377607"/>
            <a:ext cx="1721774" cy="118693"/>
            <a:chOff x="0" y="0"/>
            <a:chExt cx="27763113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763115" cy="1913890"/>
            </a:xfrm>
            <a:custGeom>
              <a:avLst/>
              <a:gdLst/>
              <a:ahLst/>
              <a:cxnLst/>
              <a:rect l="l" t="t" r="r" b="b"/>
              <a:pathLst>
                <a:path w="27763115" h="1913890">
                  <a:moveTo>
                    <a:pt x="0" y="0"/>
                  </a:moveTo>
                  <a:lnTo>
                    <a:pt x="27763115" y="0"/>
                  </a:lnTo>
                  <a:lnTo>
                    <a:pt x="27763115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857A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图片 8"/>
          <p:cNvPicPr/>
          <p:nvPr/>
        </p:nvPicPr>
        <p:blipFill>
          <a:blip r:embed="rId3"/>
          <a:srcRect t="31159"/>
          <a:stretch>
            <a:fillRect/>
          </a:stretch>
        </p:blipFill>
        <p:spPr>
          <a:xfrm>
            <a:off x="2209800" y="4457700"/>
            <a:ext cx="4172585" cy="36842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14935" y="274320"/>
            <a:ext cx="18086070" cy="9763125"/>
            <a:chOff x="0" y="25316"/>
            <a:chExt cx="5249424" cy="1601594"/>
          </a:xfrm>
          <a:solidFill>
            <a:srgbClr val="002060">
              <a:alpha val="86000"/>
            </a:srgbClr>
          </a:solidFill>
        </p:grpSpPr>
        <p:sp>
          <p:nvSpPr>
            <p:cNvPr id="4" name="Freeform 4"/>
            <p:cNvSpPr/>
            <p:nvPr/>
          </p:nvSpPr>
          <p:spPr>
            <a:xfrm>
              <a:off x="0" y="25316"/>
              <a:ext cx="5249424" cy="1601594"/>
            </a:xfrm>
            <a:custGeom>
              <a:avLst/>
              <a:gdLst/>
              <a:ahLst/>
              <a:cxnLst/>
              <a:rect l="l" t="t" r="r" b="b"/>
              <a:pathLst>
                <a:path w="5249424" h="1601594">
                  <a:moveTo>
                    <a:pt x="0" y="0"/>
                  </a:moveTo>
                  <a:lnTo>
                    <a:pt x="5249424" y="0"/>
                  </a:lnTo>
                  <a:lnTo>
                    <a:pt x="5249424" y="1601594"/>
                  </a:lnTo>
                  <a:lnTo>
                    <a:pt x="0" y="160159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02285" y="1181100"/>
            <a:ext cx="17394555" cy="885634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ct val="160000"/>
              </a:lnSpc>
              <a:spcBef>
                <a:spcPct val="0"/>
              </a:spcBef>
            </a:pPr>
            <a:r>
              <a:rPr lang="zh-CN" altLang="en-US" sz="66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弗</a:t>
            </a:r>
            <a:r>
              <a:rPr lang="en-US" altLang="zh-CN" sz="66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 4:13 …</a:t>
            </a:r>
            <a:r>
              <a:rPr lang="zh-CN" altLang="en-US" sz="66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得以</a:t>
            </a:r>
            <a:r>
              <a:rPr lang="zh-CN" altLang="en-US" sz="6600" b="1">
                <a:solidFill>
                  <a:schemeClr val="tx1"/>
                </a:solidFill>
                <a:highlight>
                  <a:srgbClr val="FFFF00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长大</a:t>
            </a:r>
            <a:r>
              <a:rPr lang="zh-CN" altLang="en-US" sz="6600" b="1">
                <a:highlight>
                  <a:srgbClr val="FFFF00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成人</a:t>
            </a:r>
            <a:r>
              <a:rPr lang="zh-CN" altLang="en-US" sz="66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，满有</a:t>
            </a:r>
            <a:r>
              <a:rPr lang="zh-CN" altLang="en-US" sz="6600" b="1">
                <a:highlight>
                  <a:srgbClr val="FFFF00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基督长成的身量</a:t>
            </a:r>
            <a:endParaRPr lang="zh-CN" altLang="en-US" sz="6600" b="1">
              <a:solidFill>
                <a:srgbClr val="FFFFFF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Open Sans Bold Italics" panose="020B0806030504020204"/>
            </a:endParaRPr>
          </a:p>
          <a:p>
            <a:pPr algn="l">
              <a:lnSpc>
                <a:spcPct val="160000"/>
              </a:lnSpc>
              <a:spcBef>
                <a:spcPct val="0"/>
              </a:spcBef>
            </a:pPr>
            <a:endParaRPr lang="zh-CN" altLang="en-US" sz="6600" b="1">
              <a:solidFill>
                <a:srgbClr val="FFFFFF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Open Sans Bold Italics" panose="020B0806030504020204"/>
            </a:endParaRPr>
          </a:p>
          <a:p>
            <a:pPr algn="l">
              <a:lnSpc>
                <a:spcPct val="160000"/>
              </a:lnSpc>
              <a:spcBef>
                <a:spcPct val="0"/>
              </a:spcBef>
            </a:pPr>
            <a:r>
              <a:rPr lang="zh-CN" altLang="en-US" sz="66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弗</a:t>
            </a:r>
            <a:r>
              <a:rPr lang="en-US" altLang="zh-CN" sz="66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 4:15  …</a:t>
            </a:r>
            <a:r>
              <a:rPr lang="zh-CN" altLang="en-US" sz="66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凡事</a:t>
            </a:r>
            <a:r>
              <a:rPr lang="zh-CN" altLang="en-US" sz="6600" b="1">
                <a:highlight>
                  <a:srgbClr val="FFFF00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长进</a:t>
            </a:r>
            <a:r>
              <a:rPr lang="zh-CN" altLang="en-US" sz="66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，连于元首基督。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95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9404350" y="38100"/>
            <a:ext cx="8883650" cy="1025652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5400000">
            <a:off x="1160145" y="-1158875"/>
            <a:ext cx="10287000" cy="12606020"/>
            <a:chOff x="0" y="0"/>
            <a:chExt cx="3130550" cy="32974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30550" cy="3297439"/>
            </a:xfrm>
            <a:custGeom>
              <a:avLst/>
              <a:gdLst/>
              <a:ahLst/>
              <a:cxnLst/>
              <a:rect l="l" t="t" r="r" b="b"/>
              <a:pathLst>
                <a:path w="3130550" h="3297439">
                  <a:moveTo>
                    <a:pt x="0" y="1123950"/>
                  </a:moveTo>
                  <a:lnTo>
                    <a:pt x="0" y="3297439"/>
                  </a:lnTo>
                  <a:lnTo>
                    <a:pt x="3130550" y="3297439"/>
                  </a:lnTo>
                  <a:lnTo>
                    <a:pt x="313055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310016" y="1510459"/>
            <a:ext cx="930375" cy="805705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6AA2B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852245" y="1510459"/>
            <a:ext cx="930375" cy="805705"/>
            <a:chOff x="0" y="0"/>
            <a:chExt cx="6350000" cy="54991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ABF5B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2394474" y="1510459"/>
            <a:ext cx="930375" cy="805705"/>
            <a:chOff x="0" y="0"/>
            <a:chExt cx="6350000" cy="54991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FD895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8"/>
          <p:cNvSpPr txBox="1"/>
          <p:nvPr/>
        </p:nvSpPr>
        <p:spPr>
          <a:xfrm>
            <a:off x="727710" y="4686300"/>
            <a:ext cx="9879330" cy="1723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zh-CN" altLang="en-US" sz="8000" b="1">
                <a:solidFill>
                  <a:srgbClr val="FABF5B"/>
                </a:solidFill>
                <a:latin typeface="Microsoft YaHei" panose="020B0503020204020204" charset="-122"/>
                <a:ea typeface="Microsoft YaHei" panose="020B0503020204020204" charset="-122"/>
                <a:cs typeface="Bebas Neue" panose="00000500000000000000"/>
                <a:sym typeface="Bebas Neue" panose="00000500000000000000"/>
              </a:rPr>
              <a:t>一、不要忘记成长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63525" y="36830"/>
            <a:ext cx="17743805" cy="10000615"/>
            <a:chOff x="0" y="25316"/>
            <a:chExt cx="5249424" cy="1601594"/>
          </a:xfrm>
          <a:solidFill>
            <a:srgbClr val="002060">
              <a:alpha val="86000"/>
            </a:srgbClr>
          </a:solidFill>
        </p:grpSpPr>
        <p:sp>
          <p:nvSpPr>
            <p:cNvPr id="4" name="Freeform 4"/>
            <p:cNvSpPr/>
            <p:nvPr/>
          </p:nvSpPr>
          <p:spPr>
            <a:xfrm>
              <a:off x="0" y="25316"/>
              <a:ext cx="5249424" cy="1601594"/>
            </a:xfrm>
            <a:custGeom>
              <a:avLst/>
              <a:gdLst/>
              <a:ahLst/>
              <a:cxnLst/>
              <a:rect l="l" t="t" r="r" b="b"/>
              <a:pathLst>
                <a:path w="5249424" h="1601594">
                  <a:moveTo>
                    <a:pt x="0" y="0"/>
                  </a:moveTo>
                  <a:lnTo>
                    <a:pt x="5249424" y="0"/>
                  </a:lnTo>
                  <a:lnTo>
                    <a:pt x="5249424" y="1601594"/>
                  </a:lnTo>
                  <a:lnTo>
                    <a:pt x="0" y="160159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59765" y="291465"/>
            <a:ext cx="17075150" cy="895286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altLang="zh-CN" sz="44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4:12</a:t>
            </a:r>
            <a:r>
              <a:rPr lang="en-US" altLang="zh-CN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 </a:t>
            </a:r>
            <a:r>
              <a:rPr lang="zh-CN" altLang="en-US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为要成全圣徒，各尽其职，建立基督的身体，</a:t>
            </a:r>
            <a:r>
              <a:rPr lang="en-US" altLang="zh-CN" sz="44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13</a:t>
            </a:r>
            <a:r>
              <a:rPr lang="en-US" altLang="zh-CN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 </a:t>
            </a:r>
            <a:r>
              <a:rPr lang="zh-CN" altLang="en-US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直等到我们众人在真道上同归于一，认识　神的儿子，得以长大成人，满有基督长成的身量</a:t>
            </a:r>
          </a:p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altLang="zh-CN" sz="44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14</a:t>
            </a:r>
            <a:r>
              <a:rPr lang="en-US" altLang="zh-CN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 </a:t>
            </a:r>
            <a:r>
              <a:rPr lang="zh-CN" altLang="en-US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使我们不再作小孩子，中了人的诡计和欺骗的法术，被一切异教之风摇动，飘来飘去，就随从各样的异端；</a:t>
            </a:r>
            <a:r>
              <a:rPr lang="en-US" altLang="zh-CN" sz="44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15</a:t>
            </a:r>
            <a:r>
              <a:rPr lang="zh-CN" altLang="en-US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 惟用爱心说诚实话，凡事长进，连于元首基督。</a:t>
            </a:r>
          </a:p>
          <a:p>
            <a:pPr algn="l">
              <a:lnSpc>
                <a:spcPct val="140000"/>
              </a:lnSpc>
              <a:spcBef>
                <a:spcPct val="0"/>
              </a:spcBef>
            </a:pPr>
            <a:endParaRPr lang="zh-CN" altLang="en-US" sz="6000" b="1">
              <a:solidFill>
                <a:srgbClr val="FFFFFF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Open Sans Bold Italics" panose="020B080603050402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63525" y="126365"/>
            <a:ext cx="17743805" cy="10086975"/>
            <a:chOff x="0" y="25316"/>
            <a:chExt cx="5249424" cy="1601594"/>
          </a:xfrm>
          <a:solidFill>
            <a:srgbClr val="002060">
              <a:alpha val="86000"/>
            </a:srgbClr>
          </a:solidFill>
        </p:grpSpPr>
        <p:sp>
          <p:nvSpPr>
            <p:cNvPr id="4" name="Freeform 4"/>
            <p:cNvSpPr/>
            <p:nvPr/>
          </p:nvSpPr>
          <p:spPr>
            <a:xfrm>
              <a:off x="0" y="25316"/>
              <a:ext cx="5249424" cy="1601594"/>
            </a:xfrm>
            <a:custGeom>
              <a:avLst/>
              <a:gdLst/>
              <a:ahLst/>
              <a:cxnLst/>
              <a:rect l="l" t="t" r="r" b="b"/>
              <a:pathLst>
                <a:path w="5249424" h="1601594">
                  <a:moveTo>
                    <a:pt x="0" y="0"/>
                  </a:moveTo>
                  <a:lnTo>
                    <a:pt x="5249424" y="0"/>
                  </a:lnTo>
                  <a:lnTo>
                    <a:pt x="5249424" y="1601594"/>
                  </a:lnTo>
                  <a:lnTo>
                    <a:pt x="0" y="160159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27380" y="342900"/>
            <a:ext cx="17111980" cy="852043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ct val="170000"/>
              </a:lnSpc>
              <a:buClrTx/>
              <a:buSzTx/>
              <a:buFontTx/>
            </a:pPr>
            <a:r>
              <a:rPr lang="zh-CN" altLang="en-US" sz="66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新译本</a:t>
            </a:r>
            <a:r>
              <a:rPr lang="en-US" altLang="zh-CN" sz="66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 </a:t>
            </a:r>
          </a:p>
          <a:p>
            <a:pPr algn="l">
              <a:lnSpc>
                <a:spcPct val="170000"/>
              </a:lnSpc>
              <a:buClrTx/>
              <a:buSzTx/>
              <a:buFontTx/>
            </a:pPr>
            <a:r>
              <a:rPr lang="en-US" altLang="zh-CN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4:12</a:t>
            </a:r>
            <a:r>
              <a:rPr lang="en-US" altLang="zh-CN" sz="72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  </a:t>
            </a:r>
            <a:r>
              <a:rPr lang="zh-CN" altLang="en-US" sz="72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为的是要</a:t>
            </a:r>
            <a:r>
              <a:rPr lang="zh-CN" altLang="en-US" sz="7200" b="1">
                <a:highlight>
                  <a:srgbClr val="FFFF00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装备圣徒，去承担圣工</a:t>
            </a:r>
            <a:r>
              <a:rPr lang="zh-CN" altLang="en-US" sz="72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，建立基督的身体；</a:t>
            </a:r>
            <a:r>
              <a:rPr lang="en-US" altLang="zh-CN" sz="72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13 </a:t>
            </a:r>
            <a:r>
              <a:rPr lang="zh-CN" altLang="en-US" sz="72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直到我们众人对　神的儿子都有一致的信仰和认识，可以长大成人，达到基督丰盛长成的身量；</a:t>
            </a:r>
          </a:p>
          <a:p>
            <a:pPr algn="l">
              <a:lnSpc>
                <a:spcPct val="130000"/>
              </a:lnSpc>
              <a:buClrTx/>
              <a:buSzTx/>
              <a:buFontTx/>
            </a:pPr>
            <a:endParaRPr lang="zh-CN" altLang="en-US" sz="7200" b="1">
              <a:solidFill>
                <a:srgbClr val="FFFFFF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Open Sans Bold Italics" panose="020B0806030504020204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9113520" y="1918145"/>
          <a:ext cx="86360" cy="8613136"/>
        </p:xfrm>
        <a:graphic>
          <a:graphicData uri="http://schemas.openxmlformats.org/drawingml/2006/table">
            <a:tbl>
              <a:tblPr/>
              <a:tblGrid>
                <a:gridCol w="60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3475">
                <a:tc>
                  <a:txBody>
                    <a:bodyPr/>
                    <a:lstStyle/>
                    <a:p>
                      <a:pPr algn="r"/>
                      <a:r>
                        <a:rPr lang="en-US" altLang="zh-CN" sz="400" b="1" i="0" baseline="30000">
                          <a:solidFill>
                            <a:srgbClr val="FF0000"/>
                          </a:solidFill>
                          <a:latin typeface="Arial" panose="020B0604020202020204"/>
                          <a:ea typeface="Microsoft JhengHei" panose="020B0604030504040204" charset="-120"/>
                        </a:rPr>
                        <a:t>12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400" b="0" i="0">
                          <a:solidFill>
                            <a:srgbClr val="333333"/>
                          </a:solidFill>
                          <a:latin typeface="Tahoma" panose="020B0604030504040204"/>
                          <a:ea typeface="Tahoma" panose="020B0604030504040204"/>
                        </a:rPr>
                        <a:t>好裝備聖徒去承擔侍奉的工作，以建立基督的身體；</a:t>
                      </a:r>
                    </a:p>
                  </a:txBody>
                  <a:tcPr marL="0" marR="0" marT="9842" marB="98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929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400" b="1" i="0" baseline="30000">
                          <a:solidFill>
                            <a:srgbClr val="FF0000"/>
                          </a:solidFill>
                          <a:latin typeface="Arial" panose="020B0604020202020204"/>
                          <a:ea typeface="Microsoft JhengHei" panose="020B0604030504040204" charset="-120"/>
                        </a:rPr>
                        <a:t>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400" b="0" i="0">
                          <a:solidFill>
                            <a:srgbClr val="333333"/>
                          </a:solidFill>
                          <a:latin typeface="Tahoma" panose="020B0604030504040204"/>
                          <a:ea typeface="Tahoma" panose="020B0604030504040204"/>
                        </a:rPr>
                        <a:t>直到我們眾人對神的兒子都有一致的信仰和認識，長大成人，達到基督完滿成熟的身量；</a:t>
                      </a:r>
                    </a:p>
                  </a:txBody>
                  <a:tcPr marL="0" marR="0" marT="9842" marB="98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3285">
                <a:tc>
                  <a:txBody>
                    <a:bodyPr/>
                    <a:lstStyle/>
                    <a:p>
                      <a:pPr algn="r"/>
                      <a:r>
                        <a:rPr lang="en-US" altLang="zh-CN" sz="400" b="1" i="0" baseline="30000">
                          <a:solidFill>
                            <a:srgbClr val="FF0000"/>
                          </a:solidFill>
                          <a:latin typeface="Arial" panose="020B0604020202020204"/>
                          <a:ea typeface="Microsoft JhengHei" panose="020B0604030504040204" charset="-120"/>
                        </a:rPr>
                        <a:t>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400" b="0" i="0">
                          <a:solidFill>
                            <a:srgbClr val="333333"/>
                          </a:solidFill>
                          <a:latin typeface="Tahoma" panose="020B0604030504040204"/>
                          <a:ea typeface="Tahoma" panose="020B0604030504040204"/>
                        </a:rPr>
                        <a:t>這樣，我們就不再是小孩子，不會中了人狡猾的詭計和騙人的計謀，被各種教義之風搖撼，飄來飄去，</a:t>
                      </a:r>
                    </a:p>
                  </a:txBody>
                  <a:tcPr marL="0" marR="0" marT="9842" marB="98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337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400" b="1" i="0" baseline="30000">
                          <a:solidFill>
                            <a:srgbClr val="FF0000"/>
                          </a:solidFill>
                          <a:latin typeface="Arial" panose="020B0604020202020204"/>
                          <a:ea typeface="Microsoft JhengHei" panose="020B0604030504040204" charset="-120"/>
                        </a:rPr>
                        <a:t>15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400" b="0" i="0">
                          <a:solidFill>
                            <a:srgbClr val="333333"/>
                          </a:solidFill>
                          <a:latin typeface="Tahoma" panose="020B0604030504040204"/>
                          <a:ea typeface="Tahoma" panose="020B0604030504040204"/>
                        </a:rPr>
                        <a:t>而可以在愛中傳講真理，在各方面長進，達到基督的身量。他是教會的頭，</a:t>
                      </a:r>
                    </a:p>
                  </a:txBody>
                  <a:tcPr marL="0" marR="0" marT="9842" marB="98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77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11124565" y="15875"/>
            <a:ext cx="7182485" cy="1027049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5400000">
            <a:off x="1578610" y="-1578610"/>
            <a:ext cx="10287000" cy="13444220"/>
            <a:chOff x="0" y="0"/>
            <a:chExt cx="3130550" cy="32974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30550" cy="3297439"/>
            </a:xfrm>
            <a:custGeom>
              <a:avLst/>
              <a:gdLst/>
              <a:ahLst/>
              <a:cxnLst/>
              <a:rect l="l" t="t" r="r" b="b"/>
              <a:pathLst>
                <a:path w="3130550" h="3297439">
                  <a:moveTo>
                    <a:pt x="0" y="1123950"/>
                  </a:moveTo>
                  <a:lnTo>
                    <a:pt x="0" y="3297439"/>
                  </a:lnTo>
                  <a:lnTo>
                    <a:pt x="3130550" y="3297439"/>
                  </a:lnTo>
                  <a:lnTo>
                    <a:pt x="313055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310016" y="1510459"/>
            <a:ext cx="930375" cy="805705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6AA2B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852245" y="1510459"/>
            <a:ext cx="930375" cy="805705"/>
            <a:chOff x="0" y="0"/>
            <a:chExt cx="6350000" cy="54991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ABF5B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2394474" y="1510459"/>
            <a:ext cx="930375" cy="805705"/>
            <a:chOff x="0" y="0"/>
            <a:chExt cx="6350000" cy="54991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FD895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8"/>
          <p:cNvSpPr txBox="1"/>
          <p:nvPr/>
        </p:nvSpPr>
        <p:spPr>
          <a:xfrm>
            <a:off x="651510" y="4381500"/>
            <a:ext cx="9879330" cy="4566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zh-CN" altLang="en-US" sz="8000" b="1">
                <a:solidFill>
                  <a:srgbClr val="FABF5B"/>
                </a:solidFill>
                <a:latin typeface="Microsoft YaHei" panose="020B0503020204020204" charset="-122"/>
                <a:ea typeface="Microsoft YaHei" panose="020B0503020204020204" charset="-122"/>
                <a:cs typeface="Bebas Neue" panose="00000500000000000000"/>
                <a:sym typeface="Bebas Neue" panose="00000500000000000000"/>
              </a:rPr>
              <a:t>二、不要拒绝装备</a:t>
            </a:r>
          </a:p>
          <a:p>
            <a:pPr algn="l">
              <a:lnSpc>
                <a:spcPct val="140000"/>
              </a:lnSpc>
              <a:spcBef>
                <a:spcPct val="0"/>
              </a:spcBef>
            </a:pPr>
            <a:endParaRPr lang="zh-CN" altLang="en-US" sz="4400" b="1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Bebas Neue" panose="00000500000000000000"/>
              <a:sym typeface="Bebas Neue" panose="00000500000000000000"/>
            </a:endParaRPr>
          </a:p>
          <a:p>
            <a:pPr algn="l">
              <a:lnSpc>
                <a:spcPct val="140000"/>
              </a:lnSpc>
              <a:spcBef>
                <a:spcPct val="0"/>
              </a:spcBef>
            </a:pPr>
            <a:endParaRPr lang="en-US" altLang="zh-CN" sz="4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Open Sans Bold Italics" panose="020B0806030504020204"/>
            </a:endParaRPr>
          </a:p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altLang="zh-CN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       </a:t>
            </a:r>
            <a:r>
              <a:rPr lang="zh-CN" altLang="en-US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要装备圣徒，去承担圣工</a:t>
            </a:r>
            <a:r>
              <a:rPr lang="en-US" altLang="zh-CN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  </a:t>
            </a:r>
            <a:r>
              <a:rPr lang="zh-CN" altLang="en-US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弗</a:t>
            </a:r>
            <a:r>
              <a:rPr lang="en-US" altLang="zh-CN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4</a:t>
            </a:r>
            <a:r>
              <a:rPr lang="zh-CN" altLang="en-US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：</a:t>
            </a:r>
            <a:r>
              <a:rPr lang="en-US" altLang="zh-CN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12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63525" y="36830"/>
            <a:ext cx="17743805" cy="10000615"/>
            <a:chOff x="0" y="25316"/>
            <a:chExt cx="5249424" cy="1601594"/>
          </a:xfrm>
          <a:solidFill>
            <a:srgbClr val="002060">
              <a:alpha val="86000"/>
            </a:srgbClr>
          </a:solidFill>
        </p:grpSpPr>
        <p:sp>
          <p:nvSpPr>
            <p:cNvPr id="4" name="Freeform 4"/>
            <p:cNvSpPr/>
            <p:nvPr/>
          </p:nvSpPr>
          <p:spPr>
            <a:xfrm>
              <a:off x="0" y="25316"/>
              <a:ext cx="5249424" cy="1601594"/>
            </a:xfrm>
            <a:custGeom>
              <a:avLst/>
              <a:gdLst/>
              <a:ahLst/>
              <a:cxnLst/>
              <a:rect l="l" t="t" r="r" b="b"/>
              <a:pathLst>
                <a:path w="5249424" h="1601594">
                  <a:moveTo>
                    <a:pt x="0" y="0"/>
                  </a:moveTo>
                  <a:lnTo>
                    <a:pt x="5249424" y="0"/>
                  </a:lnTo>
                  <a:lnTo>
                    <a:pt x="5249424" y="1601594"/>
                  </a:lnTo>
                  <a:lnTo>
                    <a:pt x="0" y="160159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12165" y="1053465"/>
            <a:ext cx="17075150" cy="895286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endParaRPr lang="zh-CN" altLang="en-US" sz="6000" b="1">
              <a:solidFill>
                <a:srgbClr val="FFFFFF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Open Sans Bold Italics" panose="020B0806030504020204"/>
            </a:endParaRPr>
          </a:p>
          <a:p>
            <a:pPr algn="ctr">
              <a:lnSpc>
                <a:spcPct val="130000"/>
              </a:lnSpc>
              <a:buClrTx/>
              <a:buSzTx/>
              <a:buFontTx/>
            </a:pPr>
            <a:r>
              <a:rPr lang="zh-CN" altLang="en-US" sz="8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为的是要</a:t>
            </a:r>
          </a:p>
          <a:p>
            <a:pPr algn="ctr">
              <a:lnSpc>
                <a:spcPct val="130000"/>
              </a:lnSpc>
              <a:buClrTx/>
              <a:buSzTx/>
              <a:buFontTx/>
            </a:pPr>
            <a:r>
              <a:rPr lang="zh-CN" altLang="en-US" sz="8000" b="1">
                <a:solidFill>
                  <a:schemeClr val="tx1"/>
                </a:solidFill>
                <a:highlight>
                  <a:srgbClr val="FFFF00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装备圣徒</a:t>
            </a:r>
            <a:r>
              <a:rPr lang="zh-CN" altLang="en-US" sz="8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，</a:t>
            </a:r>
            <a:r>
              <a:rPr lang="zh-CN" altLang="en-US" sz="8000" b="1">
                <a:highlight>
                  <a:srgbClr val="FFFF00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去承担圣工</a:t>
            </a:r>
          </a:p>
          <a:p>
            <a:pPr algn="ctr">
              <a:lnSpc>
                <a:spcPct val="130000"/>
              </a:lnSpc>
              <a:buClrTx/>
              <a:buSzTx/>
              <a:buFontTx/>
            </a:pPr>
            <a:r>
              <a:rPr lang="zh-CN" altLang="en-US" sz="8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建立基督的身体</a:t>
            </a:r>
          </a:p>
          <a:p>
            <a:pPr algn="ctr">
              <a:lnSpc>
                <a:spcPct val="130000"/>
              </a:lnSpc>
              <a:spcBef>
                <a:spcPct val="0"/>
              </a:spcBef>
            </a:pPr>
            <a:endParaRPr lang="zh-CN" altLang="en-US" sz="6000" b="1">
              <a:solidFill>
                <a:srgbClr val="FFFFFF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Open Sans Bold Italics" panose="020B0806030504020204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zh-CN" altLang="en-US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新译本</a:t>
            </a:r>
            <a:r>
              <a:rPr lang="en-US" altLang="zh-CN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 </a:t>
            </a:r>
            <a:r>
              <a:rPr lang="zh-CN" altLang="en-US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弗</a:t>
            </a:r>
            <a:r>
              <a:rPr lang="en-US" altLang="zh-CN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4</a:t>
            </a:r>
            <a:r>
              <a:rPr lang="zh-CN" altLang="en-US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：</a:t>
            </a:r>
            <a:r>
              <a:rPr lang="en-US" altLang="zh-CN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12  </a:t>
            </a:r>
            <a:endParaRPr lang="zh-CN" altLang="en-US" sz="6000" b="1">
              <a:solidFill>
                <a:srgbClr val="FFFFFF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Open Sans Bold Italics" panose="020B0806030504020204"/>
            </a:endParaRPr>
          </a:p>
          <a:p>
            <a:pPr algn="l">
              <a:lnSpc>
                <a:spcPct val="140000"/>
              </a:lnSpc>
              <a:spcBef>
                <a:spcPct val="0"/>
              </a:spcBef>
            </a:pPr>
            <a:endParaRPr lang="zh-CN" altLang="en-US" sz="6000" b="1">
              <a:solidFill>
                <a:srgbClr val="FFFFFF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Open Sans Bold Italics" panose="020B080603050402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77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11124565" y="15875"/>
            <a:ext cx="7182485" cy="1027049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5400000">
            <a:off x="1578610" y="-1578610"/>
            <a:ext cx="10287000" cy="13444220"/>
            <a:chOff x="0" y="0"/>
            <a:chExt cx="3130550" cy="32974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30550" cy="3297439"/>
            </a:xfrm>
            <a:custGeom>
              <a:avLst/>
              <a:gdLst/>
              <a:ahLst/>
              <a:cxnLst/>
              <a:rect l="l" t="t" r="r" b="b"/>
              <a:pathLst>
                <a:path w="3130550" h="3297439">
                  <a:moveTo>
                    <a:pt x="0" y="1123950"/>
                  </a:moveTo>
                  <a:lnTo>
                    <a:pt x="0" y="3297439"/>
                  </a:lnTo>
                  <a:lnTo>
                    <a:pt x="3130550" y="3297439"/>
                  </a:lnTo>
                  <a:lnTo>
                    <a:pt x="313055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310016" y="1510459"/>
            <a:ext cx="930375" cy="805705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6AA2B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852245" y="1510459"/>
            <a:ext cx="930375" cy="805705"/>
            <a:chOff x="0" y="0"/>
            <a:chExt cx="6350000" cy="54991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ABF5B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2394474" y="1510459"/>
            <a:ext cx="930375" cy="805705"/>
            <a:chOff x="0" y="0"/>
            <a:chExt cx="6350000" cy="54991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FD895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8"/>
          <p:cNvSpPr txBox="1"/>
          <p:nvPr/>
        </p:nvSpPr>
        <p:spPr>
          <a:xfrm>
            <a:off x="651510" y="4381500"/>
            <a:ext cx="9879330" cy="4566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zh-CN" altLang="en-US" sz="8000" b="1">
                <a:solidFill>
                  <a:srgbClr val="FABF5B"/>
                </a:solidFill>
                <a:latin typeface="Microsoft YaHei" panose="020B0503020204020204" charset="-122"/>
                <a:ea typeface="Microsoft YaHei" panose="020B0503020204020204" charset="-122"/>
                <a:cs typeface="Bebas Neue" panose="00000500000000000000"/>
                <a:sym typeface="Bebas Neue" panose="00000500000000000000"/>
              </a:rPr>
              <a:t>二、不要拒绝装备</a:t>
            </a:r>
          </a:p>
          <a:p>
            <a:pPr algn="l">
              <a:lnSpc>
                <a:spcPct val="140000"/>
              </a:lnSpc>
              <a:spcBef>
                <a:spcPct val="0"/>
              </a:spcBef>
            </a:pPr>
            <a:endParaRPr lang="zh-CN" altLang="en-US" sz="4400" b="1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Bebas Neue" panose="00000500000000000000"/>
              <a:sym typeface="Bebas Neue" panose="00000500000000000000"/>
            </a:endParaRPr>
          </a:p>
          <a:p>
            <a:pPr algn="l">
              <a:lnSpc>
                <a:spcPct val="140000"/>
              </a:lnSpc>
              <a:spcBef>
                <a:spcPct val="0"/>
              </a:spcBef>
            </a:pPr>
            <a:endParaRPr lang="en-US" altLang="zh-CN" sz="4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Open Sans Bold Italics" panose="020B0806030504020204"/>
            </a:endParaRPr>
          </a:p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altLang="zh-CN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       </a:t>
            </a:r>
            <a:r>
              <a:rPr lang="zh-CN" altLang="en-US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要装备圣徒，去承担圣工</a:t>
            </a:r>
            <a:r>
              <a:rPr lang="en-US" altLang="zh-CN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  </a:t>
            </a:r>
            <a:r>
              <a:rPr lang="zh-CN" altLang="en-US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弗</a:t>
            </a:r>
            <a:r>
              <a:rPr lang="en-US" altLang="zh-CN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4</a:t>
            </a:r>
            <a:r>
              <a:rPr lang="zh-CN" altLang="en-US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：</a:t>
            </a:r>
            <a:r>
              <a:rPr lang="en-US" altLang="zh-CN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12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63525" y="36830"/>
            <a:ext cx="17743805" cy="10000615"/>
            <a:chOff x="0" y="25316"/>
            <a:chExt cx="5249424" cy="1601594"/>
          </a:xfrm>
          <a:solidFill>
            <a:srgbClr val="002060">
              <a:alpha val="86000"/>
            </a:srgbClr>
          </a:solidFill>
        </p:grpSpPr>
        <p:sp>
          <p:nvSpPr>
            <p:cNvPr id="4" name="Freeform 4"/>
            <p:cNvSpPr/>
            <p:nvPr/>
          </p:nvSpPr>
          <p:spPr>
            <a:xfrm>
              <a:off x="0" y="25316"/>
              <a:ext cx="5249424" cy="1601594"/>
            </a:xfrm>
            <a:custGeom>
              <a:avLst/>
              <a:gdLst/>
              <a:ahLst/>
              <a:cxnLst/>
              <a:rect l="l" t="t" r="r" b="b"/>
              <a:pathLst>
                <a:path w="5249424" h="1601594">
                  <a:moveTo>
                    <a:pt x="0" y="0"/>
                  </a:moveTo>
                  <a:lnTo>
                    <a:pt x="5249424" y="0"/>
                  </a:lnTo>
                  <a:lnTo>
                    <a:pt x="5249424" y="1601594"/>
                  </a:lnTo>
                  <a:lnTo>
                    <a:pt x="0" y="160159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59765" y="291465"/>
            <a:ext cx="17075150" cy="895286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endParaRPr lang="zh-CN" altLang="en-US" sz="6000" b="1">
              <a:solidFill>
                <a:srgbClr val="FFFFFF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Open Sans Bold Italics" panose="020B0806030504020204"/>
            </a:endParaRPr>
          </a:p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altLang="en-US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新译本</a:t>
            </a:r>
            <a:r>
              <a:rPr lang="en-US" altLang="zh-CN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 4:12  </a:t>
            </a:r>
            <a:r>
              <a:rPr lang="zh-CN" altLang="en-US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为的是要装备圣徒，去承担圣工，</a:t>
            </a:r>
          </a:p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altLang="en-US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 </a:t>
            </a:r>
            <a:r>
              <a:rPr lang="en-US" altLang="zh-CN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                    </a:t>
            </a:r>
            <a:r>
              <a:rPr lang="zh-CN" altLang="en-US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建立基督的身体；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endParaRPr lang="zh-CN" altLang="en-US" sz="6000" b="1">
              <a:solidFill>
                <a:srgbClr val="FFFFFF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Open Sans Bold Italics" panose="020B0806030504020204"/>
            </a:endParaRP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zh-CN" altLang="en-US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和合本</a:t>
            </a:r>
            <a:r>
              <a:rPr lang="en-US" altLang="zh-CN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 4:</a:t>
            </a:r>
            <a:r>
              <a:rPr lang="zh-CN" altLang="en-US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16 全身都靠他【基督】联络得合式，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zh-CN" altLang="en-US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百节各按各职，照着各体的功用彼此相助，便叫身体渐渐增长，在爱中建立自己【基督身体即教会】。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63525" y="36830"/>
            <a:ext cx="17743805" cy="10000615"/>
            <a:chOff x="0" y="25316"/>
            <a:chExt cx="5249424" cy="1601594"/>
          </a:xfrm>
          <a:solidFill>
            <a:srgbClr val="002060">
              <a:alpha val="86000"/>
            </a:srgbClr>
          </a:solidFill>
        </p:grpSpPr>
        <p:sp>
          <p:nvSpPr>
            <p:cNvPr id="4" name="Freeform 4"/>
            <p:cNvSpPr/>
            <p:nvPr/>
          </p:nvSpPr>
          <p:spPr>
            <a:xfrm>
              <a:off x="0" y="25316"/>
              <a:ext cx="5249424" cy="1601594"/>
            </a:xfrm>
            <a:custGeom>
              <a:avLst/>
              <a:gdLst/>
              <a:ahLst/>
              <a:cxnLst/>
              <a:rect l="l" t="t" r="r" b="b"/>
              <a:pathLst>
                <a:path w="5249424" h="1601594">
                  <a:moveTo>
                    <a:pt x="0" y="0"/>
                  </a:moveTo>
                  <a:lnTo>
                    <a:pt x="5249424" y="0"/>
                  </a:lnTo>
                  <a:lnTo>
                    <a:pt x="5249424" y="1601594"/>
                  </a:lnTo>
                  <a:lnTo>
                    <a:pt x="0" y="160159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59765" y="291465"/>
            <a:ext cx="17075150" cy="895286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endParaRPr lang="zh-CN" altLang="en-US" sz="6000" b="1">
              <a:solidFill>
                <a:srgbClr val="FFFFFF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Open Sans Bold Italics" panose="020B0806030504020204"/>
            </a:endParaRPr>
          </a:p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altLang="en-US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新译本</a:t>
            </a:r>
            <a:r>
              <a:rPr lang="en-US" altLang="zh-CN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 4:12  </a:t>
            </a:r>
            <a:r>
              <a:rPr lang="zh-CN" altLang="en-US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为的是要装备圣徒，去</a:t>
            </a:r>
            <a:r>
              <a:rPr lang="zh-CN" altLang="en-US" sz="6000" b="1">
                <a:solidFill>
                  <a:schemeClr val="tx1"/>
                </a:solidFill>
                <a:highlight>
                  <a:srgbClr val="FFFF00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承担圣工</a:t>
            </a:r>
            <a:r>
              <a:rPr lang="zh-CN" altLang="en-US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，</a:t>
            </a:r>
          </a:p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altLang="en-US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 </a:t>
            </a:r>
            <a:r>
              <a:rPr lang="en-US" altLang="zh-CN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                    </a:t>
            </a:r>
            <a:r>
              <a:rPr lang="zh-CN" altLang="en-US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建立基督的身体；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endParaRPr lang="zh-CN" altLang="en-US" sz="6000" b="1">
              <a:solidFill>
                <a:srgbClr val="FFFFFF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Open Sans Bold Italics" panose="020B0806030504020204"/>
            </a:endParaRP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zh-CN" altLang="en-US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和合本</a:t>
            </a:r>
            <a:r>
              <a:rPr lang="en-US" altLang="zh-CN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 4:</a:t>
            </a:r>
            <a:r>
              <a:rPr lang="zh-CN" altLang="en-US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16 全身都靠他【基督】联络得合式，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zh-CN" altLang="en-US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百节</a:t>
            </a:r>
            <a:r>
              <a:rPr lang="zh-CN" altLang="en-US" sz="6000" b="1">
                <a:solidFill>
                  <a:schemeClr val="tx1"/>
                </a:solidFill>
                <a:highlight>
                  <a:srgbClr val="FFFF00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各按各职</a:t>
            </a:r>
            <a:r>
              <a:rPr lang="zh-CN" altLang="en-US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，照着</a:t>
            </a:r>
            <a:r>
              <a:rPr lang="zh-CN" altLang="en-US" sz="6000" b="1">
                <a:solidFill>
                  <a:schemeClr val="tx1"/>
                </a:solidFill>
                <a:highlight>
                  <a:srgbClr val="FFFF00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各体的功用</a:t>
            </a:r>
            <a:r>
              <a:rPr lang="zh-CN" altLang="en-US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彼此相助，便叫身体渐渐增长，在爱中建立自己【基督身体即教会】。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63525" y="36830"/>
            <a:ext cx="17743805" cy="10000615"/>
            <a:chOff x="0" y="25316"/>
            <a:chExt cx="5249424" cy="1601594"/>
          </a:xfrm>
          <a:solidFill>
            <a:srgbClr val="002060">
              <a:alpha val="86000"/>
            </a:srgbClr>
          </a:solidFill>
        </p:grpSpPr>
        <p:sp>
          <p:nvSpPr>
            <p:cNvPr id="4" name="Freeform 4"/>
            <p:cNvSpPr/>
            <p:nvPr/>
          </p:nvSpPr>
          <p:spPr>
            <a:xfrm>
              <a:off x="0" y="25316"/>
              <a:ext cx="5249424" cy="1601594"/>
            </a:xfrm>
            <a:custGeom>
              <a:avLst/>
              <a:gdLst/>
              <a:ahLst/>
              <a:cxnLst/>
              <a:rect l="l" t="t" r="r" b="b"/>
              <a:pathLst>
                <a:path w="5249424" h="1601594">
                  <a:moveTo>
                    <a:pt x="0" y="0"/>
                  </a:moveTo>
                  <a:lnTo>
                    <a:pt x="5249424" y="0"/>
                  </a:lnTo>
                  <a:lnTo>
                    <a:pt x="5249424" y="1601594"/>
                  </a:lnTo>
                  <a:lnTo>
                    <a:pt x="0" y="160159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59765" y="291465"/>
            <a:ext cx="17075150" cy="895286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endParaRPr lang="zh-CN" altLang="en-US" sz="6000" b="1">
              <a:solidFill>
                <a:srgbClr val="FFFFFF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Open Sans Bold Italics" panose="020B0806030504020204"/>
            </a:endParaRPr>
          </a:p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altLang="en-US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新译本</a:t>
            </a:r>
            <a:r>
              <a:rPr lang="en-US" altLang="zh-CN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 4:12  </a:t>
            </a:r>
            <a:r>
              <a:rPr lang="zh-CN" altLang="en-US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为的是要装备圣徒，去承担圣工，</a:t>
            </a:r>
          </a:p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altLang="en-US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 </a:t>
            </a:r>
            <a:r>
              <a:rPr lang="en-US" altLang="zh-CN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                    </a:t>
            </a:r>
            <a:r>
              <a:rPr lang="zh-CN" altLang="en-US" sz="6000" b="1">
                <a:highlight>
                  <a:srgbClr val="FFFF00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建立基督的身体</a:t>
            </a:r>
            <a:r>
              <a:rPr lang="zh-CN" altLang="en-US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；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endParaRPr lang="zh-CN" altLang="en-US" sz="6000" b="1">
              <a:solidFill>
                <a:srgbClr val="FFFFFF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Open Sans Bold Italics" panose="020B0806030504020204"/>
            </a:endParaRP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zh-CN" altLang="en-US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和合本</a:t>
            </a:r>
            <a:r>
              <a:rPr lang="en-US" altLang="zh-CN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 4:</a:t>
            </a:r>
            <a:r>
              <a:rPr lang="zh-CN" altLang="en-US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16 全身都靠他【基督】联络得合式，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zh-CN" altLang="en-US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百节各按各职，照着各体的功用彼此相助，便叫身体渐渐增长，在爱中</a:t>
            </a:r>
            <a:r>
              <a:rPr lang="zh-CN" altLang="en-US" sz="6000" b="1">
                <a:highlight>
                  <a:srgbClr val="FFFF00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建立自己【身体即教会】</a:t>
            </a:r>
            <a:r>
              <a:rPr lang="zh-CN" altLang="en-US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676400" y="1257300"/>
            <a:ext cx="6583680" cy="7470775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4"/>
          <a:stretch>
            <a:fillRect/>
          </a:stretch>
        </p:blipFill>
        <p:spPr>
          <a:xfrm>
            <a:off x="9906000" y="406400"/>
            <a:ext cx="7043420" cy="889889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/>
        </p:nvPicPr>
        <p:blipFill>
          <a:blip r:embed="rId3"/>
          <a:srcRect r="21984"/>
          <a:stretch>
            <a:fillRect/>
          </a:stretch>
        </p:blipFill>
        <p:spPr>
          <a:xfrm>
            <a:off x="7200900" y="-32385"/>
            <a:ext cx="11087100" cy="1035304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5400000">
            <a:off x="490220" y="-489585"/>
            <a:ext cx="10287000" cy="11266805"/>
            <a:chOff x="0" y="0"/>
            <a:chExt cx="3130550" cy="32974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30550" cy="3297439"/>
            </a:xfrm>
            <a:custGeom>
              <a:avLst/>
              <a:gdLst/>
              <a:ahLst/>
              <a:cxnLst/>
              <a:rect l="l" t="t" r="r" b="b"/>
              <a:pathLst>
                <a:path w="3130550" h="3297439">
                  <a:moveTo>
                    <a:pt x="0" y="1123950"/>
                  </a:moveTo>
                  <a:lnTo>
                    <a:pt x="0" y="3297439"/>
                  </a:lnTo>
                  <a:lnTo>
                    <a:pt x="3130550" y="3297439"/>
                  </a:lnTo>
                  <a:lnTo>
                    <a:pt x="313055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310016" y="1510459"/>
            <a:ext cx="930375" cy="805705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6AA2B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852245" y="1510459"/>
            <a:ext cx="930375" cy="805705"/>
            <a:chOff x="0" y="0"/>
            <a:chExt cx="6350000" cy="54991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ABF5B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2394474" y="1510459"/>
            <a:ext cx="930375" cy="805705"/>
            <a:chOff x="0" y="0"/>
            <a:chExt cx="6350000" cy="54991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FD895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8"/>
          <p:cNvSpPr txBox="1"/>
          <p:nvPr/>
        </p:nvSpPr>
        <p:spPr>
          <a:xfrm>
            <a:off x="651510" y="4838700"/>
            <a:ext cx="9879330" cy="1723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zh-CN" altLang="en-US" sz="8000" b="1">
                <a:solidFill>
                  <a:srgbClr val="FABF5B"/>
                </a:solidFill>
                <a:latin typeface="Microsoft YaHei" panose="020B0503020204020204" charset="-122"/>
                <a:ea typeface="Microsoft YaHei" panose="020B0503020204020204" charset="-122"/>
                <a:cs typeface="Bebas Neue" panose="00000500000000000000"/>
                <a:sym typeface="Bebas Neue" panose="00000500000000000000"/>
              </a:rPr>
              <a:t>三、不要忽略建造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63525" y="396236"/>
            <a:ext cx="17743805" cy="9641205"/>
            <a:chOff x="0" y="25316"/>
            <a:chExt cx="5249424" cy="1601594"/>
          </a:xfrm>
          <a:solidFill>
            <a:srgbClr val="002060">
              <a:alpha val="86000"/>
            </a:srgbClr>
          </a:solidFill>
        </p:grpSpPr>
        <p:sp>
          <p:nvSpPr>
            <p:cNvPr id="4" name="Freeform 4"/>
            <p:cNvSpPr/>
            <p:nvPr/>
          </p:nvSpPr>
          <p:spPr>
            <a:xfrm>
              <a:off x="0" y="25316"/>
              <a:ext cx="5249424" cy="1601594"/>
            </a:xfrm>
            <a:custGeom>
              <a:avLst/>
              <a:gdLst/>
              <a:ahLst/>
              <a:cxnLst/>
              <a:rect l="l" t="t" r="r" b="b"/>
              <a:pathLst>
                <a:path w="5249424" h="1601594">
                  <a:moveTo>
                    <a:pt x="0" y="0"/>
                  </a:moveTo>
                  <a:lnTo>
                    <a:pt x="5249424" y="0"/>
                  </a:lnTo>
                  <a:lnTo>
                    <a:pt x="5249424" y="1601594"/>
                  </a:lnTo>
                  <a:lnTo>
                    <a:pt x="0" y="160159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36625" y="723900"/>
            <a:ext cx="16802735" cy="852043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zh-CN" altLang="en-US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弗</a:t>
            </a:r>
            <a:r>
              <a:rPr lang="en-US" altLang="zh-CN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 4:12 </a:t>
            </a:r>
            <a:r>
              <a:rPr lang="zh-CN" altLang="en-US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为要成全圣徒，</a:t>
            </a:r>
            <a:r>
              <a:rPr lang="zh-CN" altLang="en-US" sz="6000" b="1">
                <a:solidFill>
                  <a:schemeClr val="tx1"/>
                </a:solidFill>
                <a:highlight>
                  <a:srgbClr val="00FFFF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各尽其职，建立基督的身体</a:t>
            </a:r>
            <a:r>
              <a:rPr lang="zh-CN" altLang="en-US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，</a:t>
            </a:r>
            <a:r>
              <a:rPr lang="en-US" altLang="zh-CN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13 </a:t>
            </a:r>
            <a:r>
              <a:rPr lang="zh-CN" altLang="en-US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直等到我们众人在真道上同归于一，认识　神的儿子，得以</a:t>
            </a:r>
            <a:r>
              <a:rPr lang="zh-CN" altLang="en-US" sz="6000" b="1">
                <a:solidFill>
                  <a:schemeClr val="tx1"/>
                </a:solidFill>
                <a:highlight>
                  <a:srgbClr val="FFFF00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长大成人，满有基督长成的身量</a:t>
            </a:r>
            <a:r>
              <a:rPr lang="zh-CN" altLang="en-US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，</a:t>
            </a:r>
            <a:r>
              <a:rPr lang="en-US" altLang="zh-CN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……</a:t>
            </a:r>
            <a:r>
              <a:rPr lang="zh-CN" altLang="en-US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15 惟用爱心说诚实话，</a:t>
            </a:r>
            <a:r>
              <a:rPr lang="zh-CN" altLang="en-US" sz="6000" b="1">
                <a:solidFill>
                  <a:schemeClr val="tx1"/>
                </a:solidFill>
                <a:highlight>
                  <a:srgbClr val="FFFF00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凡事长进，连于元首基督</a:t>
            </a:r>
            <a:r>
              <a:rPr lang="zh-CN" altLang="en-US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。16 全身都靠他联络得合式，百节</a:t>
            </a:r>
            <a:r>
              <a:rPr lang="zh-CN" altLang="en-US" sz="6000" b="1">
                <a:solidFill>
                  <a:schemeClr val="tx1"/>
                </a:solidFill>
                <a:highlight>
                  <a:srgbClr val="00FFFF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各按各职</a:t>
            </a:r>
            <a:r>
              <a:rPr lang="zh-CN" altLang="en-US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，照着各体的功用彼此相助，便</a:t>
            </a:r>
            <a:r>
              <a:rPr lang="zh-CN" altLang="en-US" sz="6000" b="1">
                <a:solidFill>
                  <a:schemeClr val="tx1"/>
                </a:solidFill>
                <a:highlight>
                  <a:srgbClr val="00FFFF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叫身体渐渐增长，在爱中建立自己</a:t>
            </a:r>
            <a:r>
              <a:rPr lang="zh-CN" altLang="en-US" sz="6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72745" y="440690"/>
            <a:ext cx="17634585" cy="9444355"/>
            <a:chOff x="0" y="0"/>
            <a:chExt cx="5249424" cy="1601594"/>
          </a:xfrm>
          <a:solidFill>
            <a:srgbClr val="002060">
              <a:alpha val="87000"/>
            </a:srgb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5249424" cy="1601594"/>
            </a:xfrm>
            <a:custGeom>
              <a:avLst/>
              <a:gdLst/>
              <a:ahLst/>
              <a:cxnLst/>
              <a:rect l="l" t="t" r="r" b="b"/>
              <a:pathLst>
                <a:path w="5249424" h="1601594">
                  <a:moveTo>
                    <a:pt x="0" y="0"/>
                  </a:moveTo>
                  <a:lnTo>
                    <a:pt x="5249424" y="0"/>
                  </a:lnTo>
                  <a:lnTo>
                    <a:pt x="5249424" y="1601594"/>
                  </a:lnTo>
                  <a:lnTo>
                    <a:pt x="0" y="160159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74370" y="952500"/>
            <a:ext cx="16988790" cy="863473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72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弗4:15 惟用爱心说诚实话，凡事长进，连于元首基督。</a:t>
            </a: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72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16 全身都靠他联络得合式，百节各按各职，照着各体的功用彼此相助，便叫身体渐渐增长，在爱中建立自己。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72745" y="440690"/>
            <a:ext cx="17634585" cy="9444355"/>
            <a:chOff x="0" y="0"/>
            <a:chExt cx="5249424" cy="1601594"/>
          </a:xfrm>
          <a:solidFill>
            <a:srgbClr val="002060">
              <a:alpha val="87000"/>
            </a:srgb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5249424" cy="1601594"/>
            </a:xfrm>
            <a:custGeom>
              <a:avLst/>
              <a:gdLst/>
              <a:ahLst/>
              <a:cxnLst/>
              <a:rect l="l" t="t" r="r" b="b"/>
              <a:pathLst>
                <a:path w="5249424" h="1601594">
                  <a:moveTo>
                    <a:pt x="0" y="0"/>
                  </a:moveTo>
                  <a:lnTo>
                    <a:pt x="5249424" y="0"/>
                  </a:lnTo>
                  <a:lnTo>
                    <a:pt x="5249424" y="1601594"/>
                  </a:lnTo>
                  <a:lnTo>
                    <a:pt x="0" y="160159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74370" y="952500"/>
            <a:ext cx="16988790" cy="863473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72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弗</a:t>
            </a:r>
            <a:r>
              <a:rPr lang="en-US" sz="72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4:</a:t>
            </a:r>
            <a:r>
              <a:rPr lang="zh-CN" altLang="en-US" sz="72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15 惟用</a:t>
            </a:r>
            <a:r>
              <a:rPr lang="zh-CN" altLang="en-US" sz="7200" b="1">
                <a:solidFill>
                  <a:schemeClr val="tx1"/>
                </a:solidFill>
                <a:highlight>
                  <a:srgbClr val="FFFF00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爱心</a:t>
            </a:r>
            <a:r>
              <a:rPr lang="zh-CN" altLang="en-US" sz="72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说诚实话，凡事长进，连于元首基督。</a:t>
            </a: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72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16 全身都靠他联络得合式，百节各按各职，照着各体的功用彼此相助，便叫身体渐渐增长，</a:t>
            </a:r>
            <a:r>
              <a:rPr lang="zh-CN" altLang="en-US" sz="7200" b="1">
                <a:highlight>
                  <a:srgbClr val="FFFF00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在爱中</a:t>
            </a:r>
            <a:r>
              <a:rPr lang="zh-CN" altLang="en-US" sz="72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建立自己。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63525" y="36830"/>
            <a:ext cx="17743805" cy="10000615"/>
            <a:chOff x="0" y="25316"/>
            <a:chExt cx="5249424" cy="1601594"/>
          </a:xfrm>
          <a:solidFill>
            <a:srgbClr val="002060">
              <a:alpha val="86000"/>
            </a:srgbClr>
          </a:solidFill>
        </p:grpSpPr>
        <p:sp>
          <p:nvSpPr>
            <p:cNvPr id="4" name="Freeform 4"/>
            <p:cNvSpPr/>
            <p:nvPr/>
          </p:nvSpPr>
          <p:spPr>
            <a:xfrm>
              <a:off x="0" y="25316"/>
              <a:ext cx="5249424" cy="1601594"/>
            </a:xfrm>
            <a:custGeom>
              <a:avLst/>
              <a:gdLst/>
              <a:ahLst/>
              <a:cxnLst/>
              <a:rect l="l" t="t" r="r" b="b"/>
              <a:pathLst>
                <a:path w="5249424" h="1601594">
                  <a:moveTo>
                    <a:pt x="0" y="0"/>
                  </a:moveTo>
                  <a:lnTo>
                    <a:pt x="5249424" y="0"/>
                  </a:lnTo>
                  <a:lnTo>
                    <a:pt x="5249424" y="1601594"/>
                  </a:lnTo>
                  <a:lnTo>
                    <a:pt x="0" y="160159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59765" y="291465"/>
            <a:ext cx="17075150" cy="895286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altLang="zh-CN" sz="4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4:12</a:t>
            </a:r>
            <a:r>
              <a:rPr lang="en-US" altLang="zh-CN" sz="54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 </a:t>
            </a:r>
            <a:r>
              <a:rPr lang="zh-CN" altLang="en-US" sz="54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为要</a:t>
            </a:r>
            <a:r>
              <a:rPr lang="zh-CN" altLang="en-US" sz="5400" b="1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成全圣徒，各尽其职，建立基督的身体</a:t>
            </a:r>
            <a:r>
              <a:rPr lang="zh-CN" altLang="en-US" sz="54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，</a:t>
            </a:r>
            <a:r>
              <a:rPr lang="en-US" altLang="zh-CN" sz="4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13</a:t>
            </a:r>
            <a:r>
              <a:rPr lang="en-US" altLang="zh-CN" sz="54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 </a:t>
            </a:r>
            <a:r>
              <a:rPr lang="zh-CN" altLang="en-US" sz="54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直等到我们众人在真道上同归于一，认识　神的儿子，得以</a:t>
            </a:r>
            <a:r>
              <a:rPr lang="zh-CN" altLang="en-US" sz="5400" b="1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长大成人，满有基督长成的身量</a:t>
            </a:r>
            <a:endParaRPr lang="zh-CN" altLang="en-US" sz="5400" b="1">
              <a:solidFill>
                <a:srgbClr val="FFFFFF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Open Sans Bold Italics" panose="020B0806030504020204"/>
            </a:endParaRPr>
          </a:p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altLang="zh-CN" sz="4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14</a:t>
            </a:r>
            <a:r>
              <a:rPr lang="en-US" altLang="zh-CN" sz="54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 </a:t>
            </a:r>
            <a:r>
              <a:rPr lang="zh-CN" altLang="en-US" sz="54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使我们不再作小孩子，中了人的诡计和欺骗的法术，被一切异教之风摇动，飘来飘去，就随从各样的异端；</a:t>
            </a:r>
            <a:r>
              <a:rPr lang="en-US" altLang="zh-CN" sz="40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15</a:t>
            </a:r>
            <a:r>
              <a:rPr lang="zh-CN" altLang="en-US" sz="54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 惟用爱心说诚实话，</a:t>
            </a:r>
            <a:r>
              <a:rPr lang="zh-CN" altLang="en-US" sz="5400" b="1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凡事长进</a:t>
            </a:r>
            <a:r>
              <a:rPr lang="zh-CN" altLang="en-US" sz="54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，连于元首基督。16 全身都靠他联络得合式，百节各按各职，照着各体的功用彼此相助，便</a:t>
            </a:r>
            <a:r>
              <a:rPr lang="zh-CN" altLang="en-US" sz="5400" b="1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叫身体渐渐增长，在爱中建立自己</a:t>
            </a:r>
            <a:r>
              <a:rPr lang="zh-CN" altLang="en-US" sz="54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。</a:t>
            </a:r>
          </a:p>
          <a:p>
            <a:pPr algn="l">
              <a:lnSpc>
                <a:spcPct val="140000"/>
              </a:lnSpc>
              <a:spcBef>
                <a:spcPct val="0"/>
              </a:spcBef>
            </a:pPr>
            <a:endParaRPr lang="zh-CN" altLang="en-US" sz="5400" b="1">
              <a:solidFill>
                <a:srgbClr val="FFFFFF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Open Sans Bold Italics" panose="020B0806030504020204"/>
            </a:endParaRPr>
          </a:p>
          <a:p>
            <a:pPr algn="l">
              <a:lnSpc>
                <a:spcPct val="140000"/>
              </a:lnSpc>
              <a:spcBef>
                <a:spcPct val="0"/>
              </a:spcBef>
            </a:pPr>
            <a:endParaRPr lang="zh-CN" altLang="en-US" sz="5400" b="1">
              <a:solidFill>
                <a:srgbClr val="FFFFFF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Open Sans Bold Italics" panose="020B08060305040202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5791200" y="876300"/>
            <a:ext cx="9766300" cy="794893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zh-CN" altLang="en-US" sz="9600" b="1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Bebas Neue" panose="00000500000000000000"/>
                <a:sym typeface="Bebas Neue" panose="00000500000000000000"/>
              </a:rPr>
              <a:t>我们不做彼得潘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zh-CN" altLang="en-US" sz="9600" b="1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Bebas Neue" panose="00000500000000000000"/>
              <a:sym typeface="Bebas Neue" panose="00000500000000000000"/>
            </a:endParaRPr>
          </a:p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Bebas Neue" panose="00000500000000000000"/>
                <a:sym typeface="Bebas Neue" panose="00000500000000000000"/>
              </a:rPr>
              <a:t>  01  </a:t>
            </a:r>
            <a:r>
              <a:rPr lang="zh-CN" altLang="en-US" sz="7200" b="1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Bebas Neue" panose="00000500000000000000"/>
                <a:sym typeface="Bebas Neue" panose="00000500000000000000"/>
              </a:rPr>
              <a:t>不要忘记成长</a:t>
            </a:r>
          </a:p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Bebas Neue" panose="00000500000000000000"/>
                <a:sym typeface="Bebas Neue" panose="00000500000000000000"/>
              </a:rPr>
              <a:t>  02  </a:t>
            </a:r>
            <a:r>
              <a:rPr lang="zh-CN" altLang="en-US" sz="7200" b="1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Bebas Neue" panose="00000500000000000000"/>
                <a:sym typeface="Bebas Neue" panose="00000500000000000000"/>
              </a:rPr>
              <a:t>不要拒绝装备</a:t>
            </a:r>
          </a:p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Bebas Neue" panose="00000500000000000000"/>
                <a:sym typeface="Bebas Neue" panose="00000500000000000000"/>
              </a:rPr>
              <a:t>  03  </a:t>
            </a:r>
            <a:r>
              <a:rPr lang="zh-CN" altLang="en-US" sz="7200" b="1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Bebas Neue" panose="00000500000000000000"/>
                <a:sym typeface="Bebas Neue" panose="00000500000000000000"/>
              </a:rPr>
              <a:t>不要忽略建造</a:t>
            </a:r>
          </a:p>
          <a:p>
            <a:pPr algn="l">
              <a:lnSpc>
                <a:spcPct val="140000"/>
              </a:lnSpc>
              <a:spcBef>
                <a:spcPct val="0"/>
              </a:spcBef>
            </a:pPr>
            <a:endParaRPr lang="zh-CN" altLang="en-US" sz="7200" b="1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Bebas Neue" panose="00000500000000000000"/>
              <a:sym typeface="Bebas Neue" panose="00000500000000000000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8330873" y="9901607"/>
            <a:ext cx="1721774" cy="118693"/>
            <a:chOff x="0" y="0"/>
            <a:chExt cx="27763113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763115" cy="1913890"/>
            </a:xfrm>
            <a:custGeom>
              <a:avLst/>
              <a:gdLst/>
              <a:ahLst/>
              <a:cxnLst/>
              <a:rect l="l" t="t" r="r" b="b"/>
              <a:pathLst>
                <a:path w="27763115" h="1913890">
                  <a:moveTo>
                    <a:pt x="0" y="0"/>
                  </a:moveTo>
                  <a:lnTo>
                    <a:pt x="27763115" y="0"/>
                  </a:lnTo>
                  <a:lnTo>
                    <a:pt x="27763115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857A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图片 8"/>
          <p:cNvPicPr/>
          <p:nvPr/>
        </p:nvPicPr>
        <p:blipFill>
          <a:blip r:embed="rId3"/>
          <a:srcRect t="31159"/>
          <a:stretch>
            <a:fillRect/>
          </a:stretch>
        </p:blipFill>
        <p:spPr>
          <a:xfrm>
            <a:off x="1371600" y="1485900"/>
            <a:ext cx="3054985" cy="30816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363200" y="1333500"/>
            <a:ext cx="5685790" cy="7771765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3276600" y="3467100"/>
            <a:ext cx="4286250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63525" y="396236"/>
            <a:ext cx="17743805" cy="9641205"/>
            <a:chOff x="0" y="25316"/>
            <a:chExt cx="5249424" cy="1601594"/>
          </a:xfrm>
          <a:solidFill>
            <a:srgbClr val="002060">
              <a:alpha val="86000"/>
            </a:srgbClr>
          </a:solidFill>
        </p:grpSpPr>
        <p:sp>
          <p:nvSpPr>
            <p:cNvPr id="4" name="Freeform 4"/>
            <p:cNvSpPr/>
            <p:nvPr/>
          </p:nvSpPr>
          <p:spPr>
            <a:xfrm>
              <a:off x="0" y="25316"/>
              <a:ext cx="5249424" cy="1601594"/>
            </a:xfrm>
            <a:custGeom>
              <a:avLst/>
              <a:gdLst/>
              <a:ahLst/>
              <a:cxnLst/>
              <a:rect l="l" t="t" r="r" b="b"/>
              <a:pathLst>
                <a:path w="5249424" h="1601594">
                  <a:moveTo>
                    <a:pt x="0" y="0"/>
                  </a:moveTo>
                  <a:lnTo>
                    <a:pt x="5249424" y="0"/>
                  </a:lnTo>
                  <a:lnTo>
                    <a:pt x="5249424" y="1601594"/>
                  </a:lnTo>
                  <a:lnTo>
                    <a:pt x="0" y="160159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299190" y="2812415"/>
            <a:ext cx="6440170" cy="643191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ct val="160000"/>
              </a:lnSpc>
              <a:spcBef>
                <a:spcPct val="0"/>
              </a:spcBef>
            </a:pPr>
            <a:r>
              <a:rPr lang="zh-CN" altLang="en-US" sz="7200" b="1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Bebas Neue" panose="00000500000000000000"/>
                <a:sym typeface="+mn-ea"/>
              </a:rPr>
              <a:t>彼得·潘综合症</a:t>
            </a:r>
          </a:p>
          <a:p>
            <a:pPr algn="l">
              <a:lnSpc>
                <a:spcPct val="160000"/>
              </a:lnSpc>
              <a:spcBef>
                <a:spcPct val="0"/>
              </a:spcBef>
            </a:pPr>
            <a:r>
              <a:rPr lang="zh-CN" altLang="en-US" sz="6600" b="1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Bebas Neue" panose="00000500000000000000"/>
                <a:sym typeface="+mn-ea"/>
              </a:rPr>
              <a:t>长不大的</a:t>
            </a:r>
            <a:r>
              <a:rPr lang="zh-CN" altLang="en-US" sz="6600" b="1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Bebas Neue" panose="00000500000000000000"/>
                <a:sym typeface="Bebas Neue" panose="00000500000000000000"/>
              </a:rPr>
              <a:t>基督徒</a:t>
            </a:r>
          </a:p>
        </p:txBody>
      </p:sp>
      <p:pic>
        <p:nvPicPr>
          <p:cNvPr id="5" name="图片 4"/>
          <p:cNvPicPr/>
          <p:nvPr/>
        </p:nvPicPr>
        <p:blipFill>
          <a:blip r:embed="rId4"/>
          <a:stretch>
            <a:fillRect/>
          </a:stretch>
        </p:blipFill>
        <p:spPr>
          <a:xfrm>
            <a:off x="533400" y="1790700"/>
            <a:ext cx="9862820" cy="68345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63525" y="396236"/>
            <a:ext cx="17743805" cy="9641205"/>
            <a:chOff x="0" y="25316"/>
            <a:chExt cx="5249424" cy="1601594"/>
          </a:xfrm>
          <a:solidFill>
            <a:srgbClr val="002060">
              <a:alpha val="86000"/>
            </a:srgbClr>
          </a:solidFill>
        </p:grpSpPr>
        <p:sp>
          <p:nvSpPr>
            <p:cNvPr id="4" name="Freeform 4"/>
            <p:cNvSpPr/>
            <p:nvPr/>
          </p:nvSpPr>
          <p:spPr>
            <a:xfrm>
              <a:off x="0" y="25316"/>
              <a:ext cx="5249424" cy="1601594"/>
            </a:xfrm>
            <a:custGeom>
              <a:avLst/>
              <a:gdLst/>
              <a:ahLst/>
              <a:cxnLst/>
              <a:rect l="l" t="t" r="r" b="b"/>
              <a:pathLst>
                <a:path w="5249424" h="1601594">
                  <a:moveTo>
                    <a:pt x="0" y="0"/>
                  </a:moveTo>
                  <a:lnTo>
                    <a:pt x="5249424" y="0"/>
                  </a:lnTo>
                  <a:lnTo>
                    <a:pt x="5249424" y="1601594"/>
                  </a:lnTo>
                  <a:lnTo>
                    <a:pt x="0" y="160159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36625" y="723900"/>
            <a:ext cx="16802735" cy="852043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ct val="160000"/>
              </a:lnSpc>
              <a:spcBef>
                <a:spcPct val="0"/>
              </a:spcBef>
            </a:pPr>
            <a:r>
              <a:rPr lang="zh-CN" altLang="en-US" sz="66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以弗所书</a:t>
            </a:r>
            <a:r>
              <a:rPr lang="en-US" altLang="zh-CN" sz="66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 4:11 </a:t>
            </a:r>
            <a:r>
              <a:rPr lang="zh-CN" altLang="en-US" sz="66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他所赐的，有使徒，有先知，有传福音的，有牧师和教师，</a:t>
            </a:r>
            <a:r>
              <a:rPr lang="en-US" altLang="zh-CN" sz="66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12 </a:t>
            </a:r>
            <a:r>
              <a:rPr lang="zh-CN" altLang="en-US" sz="66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为要成全圣徒，各尽其职，建立基督的身体，</a:t>
            </a:r>
            <a:r>
              <a:rPr lang="en-US" altLang="zh-CN" sz="66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13 </a:t>
            </a:r>
            <a:r>
              <a:rPr lang="zh-CN" altLang="en-US" sz="66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直等到我们众人在真道上同归于一，认识　神的儿子，得以长大成人，满有基督长成的身量，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72745" y="440690"/>
            <a:ext cx="17634585" cy="9444355"/>
            <a:chOff x="0" y="0"/>
            <a:chExt cx="5249424" cy="1601594"/>
          </a:xfrm>
          <a:solidFill>
            <a:srgbClr val="002060">
              <a:alpha val="87000"/>
            </a:srgb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5249424" cy="1601594"/>
            </a:xfrm>
            <a:custGeom>
              <a:avLst/>
              <a:gdLst/>
              <a:ahLst/>
              <a:cxnLst/>
              <a:rect l="l" t="t" r="r" b="b"/>
              <a:pathLst>
                <a:path w="5249424" h="1601594">
                  <a:moveTo>
                    <a:pt x="0" y="0"/>
                  </a:moveTo>
                  <a:lnTo>
                    <a:pt x="5249424" y="0"/>
                  </a:lnTo>
                  <a:lnTo>
                    <a:pt x="5249424" y="1601594"/>
                  </a:lnTo>
                  <a:lnTo>
                    <a:pt x="0" y="160159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74370" y="342900"/>
            <a:ext cx="16988790" cy="863473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66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14 </a:t>
            </a:r>
            <a:r>
              <a:rPr lang="zh-CN" altLang="en-US" sz="66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使我们不再作小孩子，中了人的诡计和欺骗的法术，被一切异教之风摇动，飘来飘去，就随从各样的异端；15 惟用爱心说诚实话，凡事长进，连于元首基督。16 全身都靠他联络得合式，百节各按各职，照着各体的功用彼此相助，便叫身体渐渐增长，在爱中建立自己。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63525" y="396236"/>
            <a:ext cx="17743805" cy="9641205"/>
            <a:chOff x="0" y="25316"/>
            <a:chExt cx="5249424" cy="1601594"/>
          </a:xfrm>
          <a:solidFill>
            <a:srgbClr val="002060">
              <a:alpha val="86000"/>
            </a:srgbClr>
          </a:solidFill>
        </p:grpSpPr>
        <p:sp>
          <p:nvSpPr>
            <p:cNvPr id="4" name="Freeform 4"/>
            <p:cNvSpPr/>
            <p:nvPr/>
          </p:nvSpPr>
          <p:spPr>
            <a:xfrm>
              <a:off x="0" y="25316"/>
              <a:ext cx="5249424" cy="1601594"/>
            </a:xfrm>
            <a:custGeom>
              <a:avLst/>
              <a:gdLst/>
              <a:ahLst/>
              <a:cxnLst/>
              <a:rect l="l" t="t" r="r" b="b"/>
              <a:pathLst>
                <a:path w="5249424" h="1601594">
                  <a:moveTo>
                    <a:pt x="0" y="0"/>
                  </a:moveTo>
                  <a:lnTo>
                    <a:pt x="5249424" y="0"/>
                  </a:lnTo>
                  <a:lnTo>
                    <a:pt x="5249424" y="1601594"/>
                  </a:lnTo>
                  <a:lnTo>
                    <a:pt x="0" y="160159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36625" y="723900"/>
            <a:ext cx="16802735" cy="852043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ct val="160000"/>
              </a:lnSpc>
              <a:spcBef>
                <a:spcPct val="0"/>
              </a:spcBef>
            </a:pPr>
            <a:r>
              <a:rPr lang="zh-CN" altLang="en-US" sz="66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以弗所书</a:t>
            </a:r>
            <a:r>
              <a:rPr lang="en-US" altLang="zh-CN" sz="66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 4:11 </a:t>
            </a:r>
            <a:r>
              <a:rPr lang="zh-CN" altLang="en-US" sz="66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他所赐的，有使徒，有先知，有传福音的，有牧师和教师，</a:t>
            </a:r>
            <a:r>
              <a:rPr lang="en-US" altLang="zh-CN" sz="66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12 </a:t>
            </a:r>
            <a:r>
              <a:rPr lang="zh-CN" altLang="en-US" sz="66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为要成全圣徒，各尽其职，</a:t>
            </a:r>
            <a:r>
              <a:rPr lang="zh-CN" altLang="en-US" sz="6600" b="1">
                <a:highlight>
                  <a:srgbClr val="FFFF00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建立</a:t>
            </a:r>
            <a:r>
              <a:rPr lang="zh-CN" altLang="en-US" sz="66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基督的身体，</a:t>
            </a:r>
            <a:r>
              <a:rPr lang="en-US" altLang="zh-CN" sz="66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13 </a:t>
            </a:r>
            <a:r>
              <a:rPr lang="zh-CN" altLang="en-US" sz="66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直等到我们众人在真道上同归于一，认识　神的儿子，得以</a:t>
            </a:r>
            <a:r>
              <a:rPr lang="zh-CN" altLang="en-US" sz="6600" b="1">
                <a:solidFill>
                  <a:schemeClr val="tx1"/>
                </a:solidFill>
                <a:highlight>
                  <a:srgbClr val="FFFF00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长大成人</a:t>
            </a:r>
            <a:r>
              <a:rPr lang="zh-CN" altLang="en-US" sz="66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，满有基督</a:t>
            </a:r>
            <a:r>
              <a:rPr lang="zh-CN" altLang="en-US" sz="6600" b="1">
                <a:highlight>
                  <a:srgbClr val="FFFF00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长成</a:t>
            </a:r>
            <a:r>
              <a:rPr lang="zh-CN" altLang="en-US" sz="66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的身量，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72745" y="440690"/>
            <a:ext cx="17634585" cy="9444355"/>
            <a:chOff x="0" y="0"/>
            <a:chExt cx="5249424" cy="1601594"/>
          </a:xfrm>
          <a:solidFill>
            <a:srgbClr val="002060">
              <a:alpha val="87000"/>
            </a:srgb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5249424" cy="1601594"/>
            </a:xfrm>
            <a:custGeom>
              <a:avLst/>
              <a:gdLst/>
              <a:ahLst/>
              <a:cxnLst/>
              <a:rect l="l" t="t" r="r" b="b"/>
              <a:pathLst>
                <a:path w="5249424" h="1601594">
                  <a:moveTo>
                    <a:pt x="0" y="0"/>
                  </a:moveTo>
                  <a:lnTo>
                    <a:pt x="5249424" y="0"/>
                  </a:lnTo>
                  <a:lnTo>
                    <a:pt x="5249424" y="1601594"/>
                  </a:lnTo>
                  <a:lnTo>
                    <a:pt x="0" y="160159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74370" y="342900"/>
            <a:ext cx="16988790" cy="863473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66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14 </a:t>
            </a:r>
            <a:r>
              <a:rPr lang="zh-CN" altLang="en-US" sz="66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使我们</a:t>
            </a:r>
            <a:r>
              <a:rPr lang="zh-CN" altLang="en-US" sz="6600" b="1">
                <a:highlight>
                  <a:srgbClr val="FFFF00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不再作小孩子</a:t>
            </a:r>
            <a:r>
              <a:rPr lang="zh-CN" altLang="en-US" sz="66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，中了人的诡计和欺骗的法术，被一切异教之风摇动，飘来飘去，就随从各样的异端；15 惟用爱心说诚实话，凡事</a:t>
            </a:r>
            <a:r>
              <a:rPr lang="zh-CN" altLang="en-US" sz="6600" b="1">
                <a:highlight>
                  <a:srgbClr val="FFFF00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长进</a:t>
            </a:r>
            <a:r>
              <a:rPr lang="zh-CN" altLang="en-US" sz="66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，连于元首基督。16 全身都靠他联络得合式，百节各按各职，照着各体的功用彼此相助，便叫身体渐渐</a:t>
            </a:r>
            <a:r>
              <a:rPr lang="zh-CN" altLang="en-US" sz="6600" b="1">
                <a:highlight>
                  <a:srgbClr val="FFFF00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增长</a:t>
            </a:r>
            <a:r>
              <a:rPr lang="zh-CN" altLang="en-US" sz="66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，在爱中</a:t>
            </a:r>
            <a:r>
              <a:rPr lang="zh-CN" altLang="en-US" sz="6600" b="1">
                <a:highlight>
                  <a:srgbClr val="FFFF00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建立</a:t>
            </a:r>
            <a:r>
              <a:rPr lang="zh-CN" altLang="en-US" sz="6600" b="1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Open Sans Bold Italics" panose="020B0806030504020204"/>
              </a:rPr>
              <a:t>自己。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95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9404350" y="38100"/>
            <a:ext cx="8883650" cy="1025652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5400000">
            <a:off x="1160145" y="-1158875"/>
            <a:ext cx="10287000" cy="12606020"/>
            <a:chOff x="0" y="0"/>
            <a:chExt cx="3130550" cy="32974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30550" cy="3297439"/>
            </a:xfrm>
            <a:custGeom>
              <a:avLst/>
              <a:gdLst/>
              <a:ahLst/>
              <a:cxnLst/>
              <a:rect l="l" t="t" r="r" b="b"/>
              <a:pathLst>
                <a:path w="3130550" h="3297439">
                  <a:moveTo>
                    <a:pt x="0" y="1123950"/>
                  </a:moveTo>
                  <a:lnTo>
                    <a:pt x="0" y="3297439"/>
                  </a:lnTo>
                  <a:lnTo>
                    <a:pt x="3130550" y="3297439"/>
                  </a:lnTo>
                  <a:lnTo>
                    <a:pt x="313055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310016" y="1510459"/>
            <a:ext cx="930375" cy="805705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6AA2B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27710" y="4686300"/>
            <a:ext cx="9879330" cy="1723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zh-CN" altLang="en-US" sz="8000" b="1">
                <a:solidFill>
                  <a:srgbClr val="FABF5B"/>
                </a:solidFill>
                <a:latin typeface="Microsoft YaHei" panose="020B0503020204020204" charset="-122"/>
                <a:ea typeface="Microsoft YaHei" panose="020B0503020204020204" charset="-122"/>
                <a:cs typeface="Bebas Neue" panose="00000500000000000000"/>
                <a:sym typeface="Bebas Neue" panose="00000500000000000000"/>
              </a:rPr>
              <a:t>一、不要忘记成长</a:t>
            </a:r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852245" y="1510459"/>
            <a:ext cx="930375" cy="805705"/>
            <a:chOff x="0" y="0"/>
            <a:chExt cx="6350000" cy="54991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ABF5B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2394474" y="1510459"/>
            <a:ext cx="930375" cy="805705"/>
            <a:chOff x="0" y="0"/>
            <a:chExt cx="6350000" cy="54991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FD895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1221</Words>
  <Application>Microsoft Office PowerPoint</Application>
  <PresentationFormat>Custom</PresentationFormat>
  <Paragraphs>72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Microsoft YaHei</vt:lpstr>
      <vt:lpstr>Calibri</vt:lpstr>
      <vt:lpstr>Tahoma</vt:lpstr>
      <vt:lpstr>Open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MAOQI RAN</cp:lastModifiedBy>
  <cp:revision>20</cp:revision>
  <dcterms:created xsi:type="dcterms:W3CDTF">2006-08-16T00:00:00Z</dcterms:created>
  <dcterms:modified xsi:type="dcterms:W3CDTF">2026-01-24T06:33:44Z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FA4E195BFC994865A2864912D754F2EC_13</vt:lpwstr>
  </property>
</Properties>
</file>